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9.xml" ContentType="application/vnd.openxmlformats-officedocument.themeOverride+xml"/>
  <Override PartName="/ppt/charts/chart25.xml" ContentType="application/vnd.openxmlformats-officedocument.drawingml.chart+xml"/>
  <Override PartName="/ppt/charts/chart26.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66" r:id="rId2"/>
    <p:sldMasterId id="2147483738" r:id="rId3"/>
  </p:sldMasterIdLst>
  <p:notesMasterIdLst>
    <p:notesMasterId r:id="rId112"/>
  </p:notesMasterIdLst>
  <p:handoutMasterIdLst>
    <p:handoutMasterId r:id="rId113"/>
  </p:handoutMasterIdLst>
  <p:sldIdLst>
    <p:sldId id="377" r:id="rId4"/>
    <p:sldId id="327" r:id="rId5"/>
    <p:sldId id="372" r:id="rId6"/>
    <p:sldId id="328" r:id="rId7"/>
    <p:sldId id="369" r:id="rId8"/>
    <p:sldId id="407" r:id="rId9"/>
    <p:sldId id="408" r:id="rId10"/>
    <p:sldId id="409" r:id="rId11"/>
    <p:sldId id="410" r:id="rId12"/>
    <p:sldId id="411" r:id="rId13"/>
    <p:sldId id="412" r:id="rId14"/>
    <p:sldId id="433" r:id="rId15"/>
    <p:sldId id="371" r:id="rId16"/>
    <p:sldId id="414" r:id="rId17"/>
    <p:sldId id="500" r:id="rId18"/>
    <p:sldId id="485" r:id="rId19"/>
    <p:sldId id="373" r:id="rId20"/>
    <p:sldId id="415" r:id="rId21"/>
    <p:sldId id="416" r:id="rId22"/>
    <p:sldId id="487" r:id="rId23"/>
    <p:sldId id="417" r:id="rId24"/>
    <p:sldId id="256" r:id="rId25"/>
    <p:sldId id="418" r:id="rId26"/>
    <p:sldId id="488" r:id="rId27"/>
    <p:sldId id="436" r:id="rId28"/>
    <p:sldId id="438" r:id="rId29"/>
    <p:sldId id="437" r:id="rId30"/>
    <p:sldId id="480" r:id="rId31"/>
    <p:sldId id="481" r:id="rId32"/>
    <p:sldId id="482" r:id="rId33"/>
    <p:sldId id="483" r:id="rId34"/>
    <p:sldId id="486" r:id="rId35"/>
    <p:sldId id="428" r:id="rId36"/>
    <p:sldId id="430" r:id="rId37"/>
    <p:sldId id="420" r:id="rId38"/>
    <p:sldId id="378"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456" r:id="rId58"/>
    <p:sldId id="457" r:id="rId59"/>
    <p:sldId id="458" r:id="rId60"/>
    <p:sldId id="459" r:id="rId61"/>
    <p:sldId id="460" r:id="rId62"/>
    <p:sldId id="461" r:id="rId63"/>
    <p:sldId id="462" r:id="rId64"/>
    <p:sldId id="463" r:id="rId65"/>
    <p:sldId id="490" r:id="rId66"/>
    <p:sldId id="449" r:id="rId67"/>
    <p:sldId id="450" r:id="rId68"/>
    <p:sldId id="451" r:id="rId69"/>
    <p:sldId id="452" r:id="rId70"/>
    <p:sldId id="453" r:id="rId71"/>
    <p:sldId id="454" r:id="rId72"/>
    <p:sldId id="455" r:id="rId73"/>
    <p:sldId id="267" r:id="rId74"/>
    <p:sldId id="478" r:id="rId75"/>
    <p:sldId id="266" r:id="rId76"/>
    <p:sldId id="269" r:id="rId77"/>
    <p:sldId id="257" r:id="rId78"/>
    <p:sldId id="258" r:id="rId79"/>
    <p:sldId id="259" r:id="rId80"/>
    <p:sldId id="260" r:id="rId81"/>
    <p:sldId id="261" r:id="rId82"/>
    <p:sldId id="262" r:id="rId83"/>
    <p:sldId id="263" r:id="rId84"/>
    <p:sldId id="264" r:id="rId85"/>
    <p:sldId id="367" r:id="rId86"/>
    <p:sldId id="324" r:id="rId87"/>
    <p:sldId id="352" r:id="rId88"/>
    <p:sldId id="353" r:id="rId89"/>
    <p:sldId id="354" r:id="rId90"/>
    <p:sldId id="355" r:id="rId91"/>
    <p:sldId id="356" r:id="rId92"/>
    <p:sldId id="357" r:id="rId93"/>
    <p:sldId id="359" r:id="rId94"/>
    <p:sldId id="479" r:id="rId95"/>
    <p:sldId id="491" r:id="rId96"/>
    <p:sldId id="492" r:id="rId97"/>
    <p:sldId id="499" r:id="rId98"/>
    <p:sldId id="498" r:id="rId99"/>
    <p:sldId id="493" r:id="rId100"/>
    <p:sldId id="494" r:id="rId101"/>
    <p:sldId id="497" r:id="rId102"/>
    <p:sldId id="495" r:id="rId103"/>
    <p:sldId id="466" r:id="rId104"/>
    <p:sldId id="469" r:id="rId105"/>
    <p:sldId id="471" r:id="rId106"/>
    <p:sldId id="473" r:id="rId107"/>
    <p:sldId id="472" r:id="rId108"/>
    <p:sldId id="474" r:id="rId109"/>
    <p:sldId id="447" r:id="rId110"/>
    <p:sldId id="475" r:id="rId11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C6E"/>
    <a:srgbClr val="4C91B8"/>
    <a:srgbClr val="CCECFF"/>
    <a:srgbClr val="36A9E1"/>
    <a:srgbClr val="FFFFFF"/>
    <a:srgbClr val="2095CA"/>
    <a:srgbClr val="4472C4"/>
    <a:srgbClr val="E7B82E"/>
    <a:srgbClr val="5FA6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5A91E-AB83-47BD-8753-812B923E5E67}" v="8" dt="2022-09-21T22:14:52.28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4" autoAdjust="0"/>
    <p:restoredTop sz="94660" autoAdjust="0"/>
  </p:normalViewPr>
  <p:slideViewPr>
    <p:cSldViewPr snapToGrid="0">
      <p:cViewPr varScale="1">
        <p:scale>
          <a:sx n="80" d="100"/>
          <a:sy n="80" d="100"/>
        </p:scale>
        <p:origin x="54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265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handoutMaster" Target="handoutMasters/handoutMaster1.xml"/><Relationship Id="rId118" Type="http://schemas.microsoft.com/office/2015/10/relationships/revisionInfo" Target="revisionInfo.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https://d.docs.live.net/8b889b3c80e77eea/Documentos/PLANES%20FINANCIERA/INFORME%20DE%20GESTION/GRAFICAS.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https://d.docs.live.net/8b889b3c80e77eea/Documentos/PLANES%20FINANCIERA/INFORME%20DE%20GESTION/GRAFICAS.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https://d.docs.live.net/8b889b3c80e77eea/Documentos/PLANES%20FINANCIERA/INFORME%20DE%20GESTION/GRAFICAS.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embeddings/oleObject7.bin"/></Relationships>
</file>

<file path=ppt/charts/_rels/chart2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 de Avance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 (2)'!$C$16</c:f>
              <c:strCache>
                <c:ptCount val="1"/>
                <c:pt idx="0">
                  <c:v>% de Avance 2021</c:v>
                </c:pt>
              </c:strCache>
            </c:strRef>
          </c:tx>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1-673B-4647-A1CC-4B04CBCE4D5D}"/>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673B-4647-A1CC-4B04CBCE4D5D}"/>
              </c:ext>
            </c:extLst>
          </c:dPt>
          <c:dPt>
            <c:idx val="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673B-4647-A1CC-4B04CBCE4D5D}"/>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7-673B-4647-A1CC-4B04CBCE4D5D}"/>
              </c:ext>
            </c:extLst>
          </c:dPt>
          <c:cat>
            <c:multiLvlStrRef>
              <c:f>'Hoja1 (2)'!$A$17:$B$20</c:f>
              <c:multiLvlStrCache>
                <c:ptCount val="4"/>
                <c:lvl>
                  <c:pt idx="0">
                    <c:v>GESTIÓN SERVICIOS DE SALUD</c:v>
                  </c:pt>
                  <c:pt idx="1">
                    <c:v>GESTIÓN TALENTO HUMANO</c:v>
                  </c:pt>
                  <c:pt idx="2">
                    <c:v>GESTIÓN TALENTO HUMANO</c:v>
                  </c:pt>
                  <c:pt idx="3">
                    <c:v>GESTIÓN RECURSOS FINANCIEROS</c:v>
                  </c:pt>
                </c:lvl>
                <c:lvl>
                  <c:pt idx="0">
                    <c:v>Redes integrales de salud implementadas </c:v>
                  </c:pt>
                  <c:pt idx="1">
                    <c:v>Implementar  del  Modelo de Gestión de Conocimiento Institucional Sinapsis </c:v>
                  </c:pt>
                  <c:pt idx="2">
                    <c:v>Implementar  del  la Política de Excelencia los mejores por Colombia</c:v>
                  </c:pt>
                  <c:pt idx="3">
                    <c:v>Porcentaje de cartera aplicada durante la vigencia</c:v>
                  </c:pt>
                </c:lvl>
              </c:multiLvlStrCache>
            </c:multiLvlStrRef>
          </c:cat>
          <c:val>
            <c:numRef>
              <c:f>'Hoja1 (2)'!$C$17:$C$20</c:f>
              <c:numCache>
                <c:formatCode>0%</c:formatCode>
                <c:ptCount val="4"/>
                <c:pt idx="0">
                  <c:v>1</c:v>
                </c:pt>
                <c:pt idx="1">
                  <c:v>1</c:v>
                </c:pt>
                <c:pt idx="2">
                  <c:v>1</c:v>
                </c:pt>
                <c:pt idx="3">
                  <c:v>1</c:v>
                </c:pt>
              </c:numCache>
            </c:numRef>
          </c:val>
          <c:extLst>
            <c:ext xmlns:c16="http://schemas.microsoft.com/office/drawing/2014/chart" uri="{C3380CC4-5D6E-409C-BE32-E72D297353CC}">
              <c16:uniqueId val="{00000008-673B-4647-A1CC-4B04CBCE4D5D}"/>
            </c:ext>
          </c:extLst>
        </c:ser>
        <c:dLbls>
          <c:showLegendKey val="0"/>
          <c:showVal val="0"/>
          <c:showCatName val="0"/>
          <c:showSerName val="0"/>
          <c:showPercent val="0"/>
          <c:showBubbleSize val="0"/>
        </c:dLbls>
        <c:gapWidth val="219"/>
        <c:overlap val="-27"/>
        <c:axId val="319491456"/>
        <c:axId val="319496160"/>
      </c:barChart>
      <c:catAx>
        <c:axId val="31949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19496160"/>
        <c:crosses val="autoZero"/>
        <c:auto val="1"/>
        <c:lblAlgn val="ctr"/>
        <c:lblOffset val="100"/>
        <c:noMultiLvlLbl val="0"/>
      </c:catAx>
      <c:valAx>
        <c:axId val="3194961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19491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Numero de solicitudes tramitadas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45537824092463219"/>
          <c:y val="8.3236086175942553E-2"/>
          <c:w val="0.50723303503975947"/>
          <c:h val="0.86470316939736214"/>
        </c:manualLayout>
      </c:layout>
      <c:barChart>
        <c:barDir val="bar"/>
        <c:grouping val="stacked"/>
        <c:varyColors val="0"/>
        <c:ser>
          <c:idx val="0"/>
          <c:order val="0"/>
          <c:tx>
            <c:strRef>
              <c:f>Sheet1!$B$37</c:f>
              <c:strCache>
                <c:ptCount val="1"/>
                <c:pt idx="0">
                  <c:v>Numero de solicitudes tramitadas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Sheet1!$A$38:$A$57</c:f>
              <c:strCache>
                <c:ptCount val="20"/>
                <c:pt idx="0">
                  <c:v>INDEMNIZACION SUSTITUTIVA</c:v>
                </c:pt>
                <c:pt idx="1">
                  <c:v>AUTOS DE ARCHIVO</c:v>
                </c:pt>
                <c:pt idx="2">
                  <c:v>PRORROGAS</c:v>
                </c:pt>
                <c:pt idx="3">
                  <c:v>MESADAS A HEREDEROS</c:v>
                </c:pt>
                <c:pt idx="4">
                  <c:v>CUOTAS PARTES</c:v>
                </c:pt>
                <c:pt idx="5">
                  <c:v>BONOS PENSIONALES</c:v>
                </c:pt>
                <c:pt idx="6">
                  <c:v>CERTIFICACION DE PENSION</c:v>
                </c:pt>
                <c:pt idx="7">
                  <c:v>ACOGIMIENTO LEY 1204 DE 2.008</c:v>
                </c:pt>
                <c:pt idx="8">
                  <c:v>PENSION JUBILACION PENSION SANCION PENSION VEJEZ</c:v>
                </c:pt>
                <c:pt idx="9">
                  <c:v>TUTELAS</c:v>
                </c:pt>
                <c:pt idx="10">
                  <c:v>RECURSOS</c:v>
                </c:pt>
                <c:pt idx="11">
                  <c:v>TABLAS DE RELIQUIDACION</c:v>
                </c:pt>
                <c:pt idx="12">
                  <c:v>AVISOS DE PRENSA</c:v>
                </c:pt>
                <c:pt idx="13">
                  <c:v>SENTENCIAS JUDICIALES</c:v>
                </c:pt>
                <c:pt idx="14">
                  <c:v>RELIQUIDACION/ REAJUSTE O INDEXACION DE PENSION</c:v>
                </c:pt>
                <c:pt idx="15">
                  <c:v>DERECHOS DE PETICION</c:v>
                </c:pt>
                <c:pt idx="16">
                  <c:v>AUXILIO FUNERARIO</c:v>
                </c:pt>
                <c:pt idx="17">
                  <c:v>SUSTITUCION PENSIONAL / PENSION DE SOBREVIVIENTES</c:v>
                </c:pt>
                <c:pt idx="18">
                  <c:v>LIBRANZAS</c:v>
                </c:pt>
                <c:pt idx="19">
                  <c:v>TRAMITES SURTIDOS DIFERENTES A SOLICITUDES DE LIBRANZAS</c:v>
                </c:pt>
              </c:strCache>
            </c:strRef>
          </c:cat>
          <c:val>
            <c:numRef>
              <c:f>Sheet1!$B$38:$B$57</c:f>
              <c:numCache>
                <c:formatCode>General</c:formatCode>
                <c:ptCount val="20"/>
                <c:pt idx="0">
                  <c:v>44</c:v>
                </c:pt>
                <c:pt idx="1">
                  <c:v>57</c:v>
                </c:pt>
                <c:pt idx="2">
                  <c:v>64</c:v>
                </c:pt>
                <c:pt idx="3">
                  <c:v>143</c:v>
                </c:pt>
                <c:pt idx="4">
                  <c:v>153</c:v>
                </c:pt>
                <c:pt idx="5">
                  <c:v>158</c:v>
                </c:pt>
                <c:pt idx="6">
                  <c:v>196</c:v>
                </c:pt>
                <c:pt idx="7">
                  <c:v>201</c:v>
                </c:pt>
                <c:pt idx="8">
                  <c:v>203</c:v>
                </c:pt>
                <c:pt idx="9">
                  <c:v>205</c:v>
                </c:pt>
                <c:pt idx="10">
                  <c:v>207</c:v>
                </c:pt>
                <c:pt idx="11">
                  <c:v>304</c:v>
                </c:pt>
                <c:pt idx="12">
                  <c:v>425</c:v>
                </c:pt>
                <c:pt idx="13">
                  <c:v>647</c:v>
                </c:pt>
                <c:pt idx="14">
                  <c:v>711</c:v>
                </c:pt>
                <c:pt idx="15">
                  <c:v>876</c:v>
                </c:pt>
                <c:pt idx="16">
                  <c:v>1188</c:v>
                </c:pt>
                <c:pt idx="17">
                  <c:v>1364</c:v>
                </c:pt>
                <c:pt idx="18">
                  <c:v>3995</c:v>
                </c:pt>
                <c:pt idx="19">
                  <c:v>4609</c:v>
                </c:pt>
              </c:numCache>
            </c:numRef>
          </c:val>
          <c:extLst>
            <c:ext xmlns:c16="http://schemas.microsoft.com/office/drawing/2014/chart" uri="{C3380CC4-5D6E-409C-BE32-E72D297353CC}">
              <c16:uniqueId val="{00000000-0052-4D0B-8D9F-CB6910D33AFD}"/>
            </c:ext>
          </c:extLst>
        </c:ser>
        <c:dLbls>
          <c:dLblPos val="inBase"/>
          <c:showLegendKey val="0"/>
          <c:showVal val="1"/>
          <c:showCatName val="0"/>
          <c:showSerName val="0"/>
          <c:showPercent val="0"/>
          <c:showBubbleSize val="0"/>
        </c:dLbls>
        <c:gapWidth val="150"/>
        <c:overlap val="100"/>
        <c:axId val="276186192"/>
        <c:axId val="317504272"/>
      </c:barChart>
      <c:catAx>
        <c:axId val="276186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317504272"/>
        <c:crosses val="autoZero"/>
        <c:auto val="1"/>
        <c:lblAlgn val="ctr"/>
        <c:lblOffset val="100"/>
        <c:noMultiLvlLbl val="0"/>
      </c:catAx>
      <c:valAx>
        <c:axId val="317504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6186192"/>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7293574910279"/>
          <c:y val="0.10045593875945734"/>
          <c:w val="0.67345182395678793"/>
          <c:h val="0.71783999772942897"/>
        </c:manualLayout>
      </c:layout>
      <c:doughnutChart>
        <c:varyColors val="1"/>
        <c:ser>
          <c:idx val="0"/>
          <c:order val="0"/>
          <c:tx>
            <c:strRef>
              <c:f>Sheet1!$C$37</c:f>
              <c:strCache>
                <c:ptCount val="1"/>
                <c:pt idx="0">
                  <c:v>Porcentaje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E7-4E94-9E57-BE99C04F5C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E7-4E94-9E57-BE99C04F5C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8E7-4E94-9E57-BE99C04F5C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8E7-4E94-9E57-BE99C04F5C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8E7-4E94-9E57-BE99C04F5CD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8E7-4E94-9E57-BE99C04F5CD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8E7-4E94-9E57-BE99C04F5CD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8E7-4E94-9E57-BE99C04F5CD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8E7-4E94-9E57-BE99C04F5CD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8E7-4E94-9E57-BE99C04F5CD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8E7-4E94-9E57-BE99C04F5CD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8E7-4E94-9E57-BE99C04F5CD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8E7-4E94-9E57-BE99C04F5CD0}"/>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B8E7-4E94-9E57-BE99C04F5CD0}"/>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B8E7-4E94-9E57-BE99C04F5CD0}"/>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B8E7-4E94-9E57-BE99C04F5CD0}"/>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B8E7-4E94-9E57-BE99C04F5CD0}"/>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B8E7-4E94-9E57-BE99C04F5CD0}"/>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B8E7-4E94-9E57-BE99C04F5CD0}"/>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B8E7-4E94-9E57-BE99C04F5CD0}"/>
              </c:ext>
            </c:extLst>
          </c:dPt>
          <c:dLbls>
            <c:dLbl>
              <c:idx val="0"/>
              <c:delete val="1"/>
              <c:extLst>
                <c:ext xmlns:c15="http://schemas.microsoft.com/office/drawing/2012/chart" uri="{CE6537A1-D6FC-4f65-9D91-7224C49458BB}"/>
                <c:ext xmlns:c16="http://schemas.microsoft.com/office/drawing/2014/chart" uri="{C3380CC4-5D6E-409C-BE32-E72D297353CC}">
                  <c16:uniqueId val="{00000001-B8E7-4E94-9E57-BE99C04F5CD0}"/>
                </c:ext>
              </c:extLst>
            </c:dLbl>
            <c:dLbl>
              <c:idx val="1"/>
              <c:delete val="1"/>
              <c:extLst>
                <c:ext xmlns:c15="http://schemas.microsoft.com/office/drawing/2012/chart" uri="{CE6537A1-D6FC-4f65-9D91-7224C49458BB}"/>
                <c:ext xmlns:c16="http://schemas.microsoft.com/office/drawing/2014/chart" uri="{C3380CC4-5D6E-409C-BE32-E72D297353CC}">
                  <c16:uniqueId val="{00000003-B8E7-4E94-9E57-BE99C04F5CD0}"/>
                </c:ext>
              </c:extLst>
            </c:dLbl>
            <c:dLbl>
              <c:idx val="2"/>
              <c:delete val="1"/>
              <c:extLst>
                <c:ext xmlns:c15="http://schemas.microsoft.com/office/drawing/2012/chart" uri="{CE6537A1-D6FC-4f65-9D91-7224C49458BB}"/>
                <c:ext xmlns:c16="http://schemas.microsoft.com/office/drawing/2014/chart" uri="{C3380CC4-5D6E-409C-BE32-E72D297353CC}">
                  <c16:uniqueId val="{00000005-B8E7-4E94-9E57-BE99C04F5CD0}"/>
                </c:ext>
              </c:extLst>
            </c:dLbl>
            <c:dLbl>
              <c:idx val="3"/>
              <c:delete val="1"/>
              <c:extLst>
                <c:ext xmlns:c15="http://schemas.microsoft.com/office/drawing/2012/chart" uri="{CE6537A1-D6FC-4f65-9D91-7224C49458BB}"/>
                <c:ext xmlns:c16="http://schemas.microsoft.com/office/drawing/2014/chart" uri="{C3380CC4-5D6E-409C-BE32-E72D297353CC}">
                  <c16:uniqueId val="{00000007-B8E7-4E94-9E57-BE99C04F5CD0}"/>
                </c:ext>
              </c:extLst>
            </c:dLbl>
            <c:dLbl>
              <c:idx val="4"/>
              <c:layout>
                <c:manualLayout>
                  <c:x val="-0.14030612244897958"/>
                  <c:y val="-0.100411946446961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8E7-4E94-9E57-BE99C04F5CD0}"/>
                </c:ext>
              </c:extLst>
            </c:dLbl>
            <c:dLbl>
              <c:idx val="5"/>
              <c:layout>
                <c:manualLayout>
                  <c:x val="5.1020408163265307E-2"/>
                  <c:y val="-9.526261585993821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8E7-4E94-9E57-BE99C04F5CD0}"/>
                </c:ext>
              </c:extLst>
            </c:dLbl>
            <c:dLbl>
              <c:idx val="6"/>
              <c:delete val="1"/>
              <c:extLst>
                <c:ext xmlns:c15="http://schemas.microsoft.com/office/drawing/2012/chart" uri="{CE6537A1-D6FC-4f65-9D91-7224C49458BB}"/>
                <c:ext xmlns:c16="http://schemas.microsoft.com/office/drawing/2014/chart" uri="{C3380CC4-5D6E-409C-BE32-E72D297353CC}">
                  <c16:uniqueId val="{0000000D-B8E7-4E94-9E57-BE99C04F5CD0}"/>
                </c:ext>
              </c:extLst>
            </c:dLbl>
            <c:dLbl>
              <c:idx val="7"/>
              <c:delete val="1"/>
              <c:extLst>
                <c:ext xmlns:c15="http://schemas.microsoft.com/office/drawing/2012/chart" uri="{CE6537A1-D6FC-4f65-9D91-7224C49458BB}"/>
                <c:ext xmlns:c16="http://schemas.microsoft.com/office/drawing/2014/chart" uri="{C3380CC4-5D6E-409C-BE32-E72D297353CC}">
                  <c16:uniqueId val="{0000000F-B8E7-4E94-9E57-BE99C04F5CD0}"/>
                </c:ext>
              </c:extLst>
            </c:dLbl>
            <c:dLbl>
              <c:idx val="8"/>
              <c:delete val="1"/>
              <c:extLst>
                <c:ext xmlns:c15="http://schemas.microsoft.com/office/drawing/2012/chart" uri="{CE6537A1-D6FC-4f65-9D91-7224C49458BB}"/>
                <c:ext xmlns:c16="http://schemas.microsoft.com/office/drawing/2014/chart" uri="{C3380CC4-5D6E-409C-BE32-E72D297353CC}">
                  <c16:uniqueId val="{00000011-B8E7-4E94-9E57-BE99C04F5CD0}"/>
                </c:ext>
              </c:extLst>
            </c:dLbl>
            <c:dLbl>
              <c:idx val="9"/>
              <c:delete val="1"/>
              <c:extLst>
                <c:ext xmlns:c15="http://schemas.microsoft.com/office/drawing/2012/chart" uri="{CE6537A1-D6FC-4f65-9D91-7224C49458BB}"/>
                <c:ext xmlns:c16="http://schemas.microsoft.com/office/drawing/2014/chart" uri="{C3380CC4-5D6E-409C-BE32-E72D297353CC}">
                  <c16:uniqueId val="{00000013-B8E7-4E94-9E57-BE99C04F5CD0}"/>
                </c:ext>
              </c:extLst>
            </c:dLbl>
            <c:dLbl>
              <c:idx val="10"/>
              <c:delete val="1"/>
              <c:extLst>
                <c:ext xmlns:c15="http://schemas.microsoft.com/office/drawing/2012/chart" uri="{CE6537A1-D6FC-4f65-9D91-7224C49458BB}"/>
                <c:ext xmlns:c16="http://schemas.microsoft.com/office/drawing/2014/chart" uri="{C3380CC4-5D6E-409C-BE32-E72D297353CC}">
                  <c16:uniqueId val="{00000015-B8E7-4E94-9E57-BE99C04F5CD0}"/>
                </c:ext>
              </c:extLst>
            </c:dLbl>
            <c:dLbl>
              <c:idx val="11"/>
              <c:layout>
                <c:manualLayout>
                  <c:x val="6.3775510204081481E-2"/>
                  <c:y val="-0.121009268795056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B8E7-4E94-9E57-BE99C04F5CD0}"/>
                </c:ext>
              </c:extLst>
            </c:dLbl>
            <c:dLbl>
              <c:idx val="12"/>
              <c:layout>
                <c:manualLayout>
                  <c:x val="0.1211734693877551"/>
                  <c:y val="-7.20906282183316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B8E7-4E94-9E57-BE99C04F5CD0}"/>
                </c:ext>
              </c:extLst>
            </c:dLbl>
            <c:dLbl>
              <c:idx val="13"/>
              <c:layout>
                <c:manualLayout>
                  <c:x val="0.11054421768707468"/>
                  <c:y val="-1.544799176107106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B8E7-4E94-9E57-BE99C04F5CD0}"/>
                </c:ext>
              </c:extLst>
            </c:dLbl>
            <c:dLbl>
              <c:idx val="14"/>
              <c:layout>
                <c:manualLayout>
                  <c:x val="-0.13605442176870755"/>
                  <c:y val="9.011328527291452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B8E7-4E94-9E57-BE99C04F5CD0}"/>
                </c:ext>
              </c:extLst>
            </c:dLbl>
            <c:dLbl>
              <c:idx val="15"/>
              <c:layout>
                <c:manualLayout>
                  <c:x val="9.3537414965986401E-2"/>
                  <c:y val="3.86199794026776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F-B8E7-4E94-9E57-BE99C04F5CD0}"/>
                </c:ext>
              </c:extLst>
            </c:dLbl>
            <c:dLbl>
              <c:idx val="16"/>
              <c:layout>
                <c:manualLayout>
                  <c:x val="0.11072520826201072"/>
                  <c:y val="9.78372811534499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1-B8E7-4E94-9E57-BE99C04F5CD0}"/>
                </c:ext>
              </c:extLst>
            </c:dLbl>
            <c:dLbl>
              <c:idx val="17"/>
              <c:layout>
                <c:manualLayout>
                  <c:x val="7.7539972681986181E-3"/>
                  <c:y val="0.1802265705458291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3-B8E7-4E94-9E57-BE99C04F5CD0}"/>
                </c:ext>
              </c:extLst>
            </c:dLbl>
            <c:dLbl>
              <c:idx val="18"/>
              <c:layout>
                <c:manualLayout>
                  <c:x val="-0.19082125603864733"/>
                  <c:y val="0.113285272914521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5-B8E7-4E94-9E57-BE99C04F5CD0}"/>
                </c:ext>
              </c:extLst>
            </c:dLbl>
            <c:dLbl>
              <c:idx val="19"/>
              <c:layout>
                <c:manualLayout>
                  <c:x val="-9.467733943971289E-2"/>
                  <c:y val="-8.8825952626158597E-2"/>
                </c:manualLayout>
              </c:layout>
              <c:showLegendKey val="0"/>
              <c:showVal val="0"/>
              <c:showCatName val="1"/>
              <c:showSerName val="0"/>
              <c:showPercent val="1"/>
              <c:showBubbleSize val="0"/>
              <c:extLst>
                <c:ext xmlns:c15="http://schemas.microsoft.com/office/drawing/2012/chart" uri="{CE6537A1-D6FC-4f65-9D91-7224C49458BB}">
                  <c15:layout>
                    <c:manualLayout>
                      <c:w val="0.30884454175370935"/>
                      <c:h val="0.10167535700673874"/>
                    </c:manualLayout>
                  </c15:layout>
                </c:ext>
                <c:ext xmlns:c16="http://schemas.microsoft.com/office/drawing/2014/chart" uri="{C3380CC4-5D6E-409C-BE32-E72D297353CC}">
                  <c16:uniqueId val="{00000027-B8E7-4E94-9E57-BE99C04F5CD0}"/>
                </c:ext>
              </c:extLst>
            </c:dLbl>
            <c:spPr>
              <a:no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s-CO"/>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Sheet1!$A$38:$A$57</c:f>
              <c:strCache>
                <c:ptCount val="20"/>
                <c:pt idx="0">
                  <c:v>INDEMNIZACION SUSTITUTIVA</c:v>
                </c:pt>
                <c:pt idx="1">
                  <c:v>AUTOS DE ARCHIVO</c:v>
                </c:pt>
                <c:pt idx="2">
                  <c:v>PRORROGAS</c:v>
                </c:pt>
                <c:pt idx="3">
                  <c:v>MESADAS A HEREDEROS</c:v>
                </c:pt>
                <c:pt idx="4">
                  <c:v>CUOTAS PARTES</c:v>
                </c:pt>
                <c:pt idx="5">
                  <c:v>BONOS PENSIONALES</c:v>
                </c:pt>
                <c:pt idx="6">
                  <c:v>CERTIFICACION DE PENSION</c:v>
                </c:pt>
                <c:pt idx="7">
                  <c:v>ACOGIMIENTO LEY 1204 DE 2.008</c:v>
                </c:pt>
                <c:pt idx="8">
                  <c:v>PENSION JUBILACION PENSION SANCION PENSION VEJEZ</c:v>
                </c:pt>
                <c:pt idx="9">
                  <c:v>TUTELAS</c:v>
                </c:pt>
                <c:pt idx="10">
                  <c:v>RECURSOS</c:v>
                </c:pt>
                <c:pt idx="11">
                  <c:v>TABLAS DE RELIQUIDACION</c:v>
                </c:pt>
                <c:pt idx="12">
                  <c:v>AVISOS DE PRENSA</c:v>
                </c:pt>
                <c:pt idx="13">
                  <c:v>SENTENCIAS JUDICIALES</c:v>
                </c:pt>
                <c:pt idx="14">
                  <c:v>RELIQUIDACION/ REAJUSTE O INDEXACION DE PENSION</c:v>
                </c:pt>
                <c:pt idx="15">
                  <c:v>DERECHOS DE PETICION</c:v>
                </c:pt>
                <c:pt idx="16">
                  <c:v>AUXILIO FUNERARIO</c:v>
                </c:pt>
                <c:pt idx="17">
                  <c:v>SUSTITUCION PENSIONAL / PENSION DE SOBREVIVIENTES</c:v>
                </c:pt>
                <c:pt idx="18">
                  <c:v>LIBRANZAS</c:v>
                </c:pt>
                <c:pt idx="19">
                  <c:v>TRAMITES SURTIDOS DIFERENTES A SOLICITUDES DE LIBRANZAS</c:v>
                </c:pt>
              </c:strCache>
            </c:strRef>
          </c:cat>
          <c:val>
            <c:numRef>
              <c:f>Sheet1!$C$38:$C$57</c:f>
              <c:numCache>
                <c:formatCode>0.00%</c:formatCode>
                <c:ptCount val="20"/>
                <c:pt idx="0">
                  <c:v>2.7936507936507935E-3</c:v>
                </c:pt>
                <c:pt idx="1">
                  <c:v>3.619047619047619E-3</c:v>
                </c:pt>
                <c:pt idx="2">
                  <c:v>4.0634920634920633E-3</c:v>
                </c:pt>
                <c:pt idx="3">
                  <c:v>9.0793650793650794E-3</c:v>
                </c:pt>
                <c:pt idx="4">
                  <c:v>9.7142857142857135E-3</c:v>
                </c:pt>
                <c:pt idx="5">
                  <c:v>1.0031746031746032E-2</c:v>
                </c:pt>
                <c:pt idx="6">
                  <c:v>1.2444444444444444E-2</c:v>
                </c:pt>
                <c:pt idx="7">
                  <c:v>1.2761904761904763E-2</c:v>
                </c:pt>
                <c:pt idx="8">
                  <c:v>1.2888888888888889E-2</c:v>
                </c:pt>
                <c:pt idx="9">
                  <c:v>1.3015873015873015E-2</c:v>
                </c:pt>
                <c:pt idx="10">
                  <c:v>1.3142857142857144E-2</c:v>
                </c:pt>
                <c:pt idx="11">
                  <c:v>1.9301587301587302E-2</c:v>
                </c:pt>
                <c:pt idx="12">
                  <c:v>2.6984126984126985E-2</c:v>
                </c:pt>
                <c:pt idx="13">
                  <c:v>4.1079365079365077E-2</c:v>
                </c:pt>
                <c:pt idx="14">
                  <c:v>4.5142857142857144E-2</c:v>
                </c:pt>
                <c:pt idx="15">
                  <c:v>5.5619047619047617E-2</c:v>
                </c:pt>
                <c:pt idx="16">
                  <c:v>7.5428571428571428E-2</c:v>
                </c:pt>
                <c:pt idx="17">
                  <c:v>8.6603174603174599E-2</c:v>
                </c:pt>
                <c:pt idx="18">
                  <c:v>0.25365079365079363</c:v>
                </c:pt>
                <c:pt idx="19">
                  <c:v>0.29263492063492064</c:v>
                </c:pt>
              </c:numCache>
            </c:numRef>
          </c:val>
          <c:extLst>
            <c:ext xmlns:c16="http://schemas.microsoft.com/office/drawing/2014/chart" uri="{C3380CC4-5D6E-409C-BE32-E72D297353CC}">
              <c16:uniqueId val="{00000028-B8E7-4E94-9E57-BE99C04F5CD0}"/>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cap="none" spc="20" baseline="0">
              <a:solidFill>
                <a:schemeClr val="tx1">
                  <a:lumMod val="50000"/>
                  <a:lumOff val="50000"/>
                </a:schemeClr>
              </a:solidFill>
              <a:latin typeface="+mn-lt"/>
              <a:ea typeface="+mn-ea"/>
              <a:cs typeface="+mn-cs"/>
            </a:defRPr>
          </a:pPr>
          <a:endParaRPr lang="es-CO"/>
        </a:p>
      </c:txPr>
    </c:title>
    <c:autoTitleDeleted val="0"/>
    <c:plotArea>
      <c:layout/>
      <c:pieChart>
        <c:varyColors val="1"/>
        <c:ser>
          <c:idx val="0"/>
          <c:order val="0"/>
          <c:tx>
            <c:strRef>
              <c:f>Sheet1!$B$64</c:f>
              <c:strCache>
                <c:ptCount val="1"/>
                <c:pt idx="0">
                  <c:v>Numero de novedades</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CEBD-41C8-B130-D8D5DCA540B3}"/>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CEBD-41C8-B130-D8D5DCA540B3}"/>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CEBD-41C8-B130-D8D5DCA540B3}"/>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CEBD-41C8-B130-D8D5DCA540B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s-CO"/>
              </a:p>
            </c:txPr>
            <c:dLblPos val="inEnd"/>
            <c:showLegendKey val="0"/>
            <c:showVal val="1"/>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Sheet1!$A$65:$A$68</c:f>
              <c:strCache>
                <c:ptCount val="4"/>
                <c:pt idx="0">
                  <c:v>INGRESOS</c:v>
                </c:pt>
                <c:pt idx="1">
                  <c:v>RETIROS</c:v>
                </c:pt>
                <c:pt idx="2">
                  <c:v>TRASLADOS</c:v>
                </c:pt>
                <c:pt idx="3">
                  <c:v>EMBARGOS</c:v>
                </c:pt>
              </c:strCache>
            </c:strRef>
          </c:cat>
          <c:val>
            <c:numRef>
              <c:f>Sheet1!$B$65:$B$68</c:f>
              <c:numCache>
                <c:formatCode>General</c:formatCode>
                <c:ptCount val="4"/>
                <c:pt idx="0">
                  <c:v>426</c:v>
                </c:pt>
                <c:pt idx="1">
                  <c:v>861</c:v>
                </c:pt>
                <c:pt idx="2">
                  <c:v>950</c:v>
                </c:pt>
                <c:pt idx="3">
                  <c:v>54</c:v>
                </c:pt>
              </c:numCache>
            </c:numRef>
          </c:val>
          <c:extLst>
            <c:ext xmlns:c16="http://schemas.microsoft.com/office/drawing/2014/chart" uri="{C3380CC4-5D6E-409C-BE32-E72D297353CC}">
              <c16:uniqueId val="{00000008-CEBD-41C8-B130-D8D5DCA540B3}"/>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dirty="0"/>
              <a:t>Ejecución</a:t>
            </a:r>
            <a:r>
              <a:rPr lang="es-CO" baseline="0" dirty="0"/>
              <a:t> Presupuestal de Gastos 2021</a:t>
            </a:r>
            <a:endParaRPr lang="es-CO"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37D2-4C55-A212-E349EE71D2AA}"/>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37D2-4C55-A212-E349EE71D2AA}"/>
              </c:ext>
            </c:extLst>
          </c:dPt>
          <c:dLbls>
            <c:dLbl>
              <c:idx val="1"/>
              <c:delete val="1"/>
              <c:extLst>
                <c:ext xmlns:c15="http://schemas.microsoft.com/office/drawing/2012/chart" uri="{CE6537A1-D6FC-4f65-9D91-7224C49458BB}"/>
                <c:ext xmlns:c16="http://schemas.microsoft.com/office/drawing/2014/chart" uri="{C3380CC4-5D6E-409C-BE32-E72D297353CC}">
                  <c16:uniqueId val="{00000003-37D2-4C55-A212-E349EE71D2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[GRAFICAS.xlsx]PPTO!$E$16,[GRAFICAS.xlsx]PPTO!$I$16</c:f>
              <c:numCache>
                <c:formatCode>"$"#,##0_);[Red]\("$"#,##0\)</c:formatCode>
                <c:ptCount val="2"/>
                <c:pt idx="0">
                  <c:v>543960</c:v>
                </c:pt>
                <c:pt idx="1">
                  <c:v>34027</c:v>
                </c:pt>
              </c:numCache>
            </c:numRef>
          </c:val>
          <c:extLst>
            <c:ext xmlns:c16="http://schemas.microsoft.com/office/drawing/2014/chart" uri="{C3380CC4-5D6E-409C-BE32-E72D297353CC}">
              <c16:uniqueId val="{00000004-37D2-4C55-A212-E349EE71D2AA}"/>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800" b="1" i="0" baseline="0">
                <a:effectLst/>
              </a:rPr>
              <a:t>Rendimientos Cuenta Única Nacional Unidad Salud 19-14-01</a:t>
            </a:r>
            <a:endParaRPr lang="es-CO">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'[GRAFICAS.xlsx]TESORERIA '!$AG$54</c:f>
              <c:strCache>
                <c:ptCount val="1"/>
                <c:pt idx="0">
                  <c:v> RENDIMIENTOS </c:v>
                </c:pt>
              </c:strCache>
            </c:strRef>
          </c:tx>
          <c:spPr>
            <a:ln w="28575" cap="rnd">
              <a:solidFill>
                <a:schemeClr val="accent1"/>
              </a:solidFill>
              <a:round/>
            </a:ln>
            <a:effectLst>
              <a:outerShdw blurRad="50800" dist="38100" dir="18900000" algn="bl" rotWithShape="0">
                <a:prstClr val="black">
                  <a:alpha val="40000"/>
                </a:prstClr>
              </a:outerShdw>
            </a:effectLst>
          </c:spPr>
          <c:marker>
            <c:symbol val="circle"/>
            <c:size val="5"/>
            <c:spPr>
              <a:solidFill>
                <a:srgbClr val="00B0F0"/>
              </a:solidFill>
              <a:ln w="9525">
                <a:solidFill>
                  <a:schemeClr val="accent1"/>
                </a:solidFill>
              </a:ln>
              <a:effectLst>
                <a:outerShdw blurRad="50800" dist="38100" dir="18900000" algn="bl" rotWithShape="0">
                  <a:prstClr val="black">
                    <a:alpha val="40000"/>
                  </a:prstClr>
                </a:outerShdw>
              </a:effectLst>
            </c:spPr>
          </c:marker>
          <c:cat>
            <c:numRef>
              <c:f>'[GRAFICAS.xlsx]TESORERIA '!$AE$55:$AE$66</c:f>
              <c:numCache>
                <c:formatCode>mmm\-yy</c:formatCode>
                <c:ptCount val="1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numCache>
            </c:numRef>
          </c:cat>
          <c:val>
            <c:numRef>
              <c:f>'[GRAFICAS.xlsx]TESORERIA '!$AG$55:$AG$66</c:f>
              <c:numCache>
                <c:formatCode>"$"#,##0_);[Red]\("$"#,##0\)</c:formatCode>
                <c:ptCount val="12"/>
                <c:pt idx="0">
                  <c:v>38.193400000000004</c:v>
                </c:pt>
                <c:pt idx="1">
                  <c:v>32.791025000000005</c:v>
                </c:pt>
                <c:pt idx="2">
                  <c:v>36.509347999999996</c:v>
                </c:pt>
                <c:pt idx="3">
                  <c:v>36.727376</c:v>
                </c:pt>
                <c:pt idx="4">
                  <c:v>33.25806</c:v>
                </c:pt>
                <c:pt idx="5">
                  <c:v>38.45337</c:v>
                </c:pt>
                <c:pt idx="6">
                  <c:v>40.095351000000001</c:v>
                </c:pt>
                <c:pt idx="7">
                  <c:v>44.315412999999999</c:v>
                </c:pt>
                <c:pt idx="8">
                  <c:v>39.935911999999995</c:v>
                </c:pt>
                <c:pt idx="9">
                  <c:v>47.967004000000003</c:v>
                </c:pt>
                <c:pt idx="10">
                  <c:v>54.951802999999998</c:v>
                </c:pt>
                <c:pt idx="11">
                  <c:v>59.332343999999999</c:v>
                </c:pt>
              </c:numCache>
            </c:numRef>
          </c:val>
          <c:smooth val="0"/>
          <c:extLst>
            <c:ext xmlns:c16="http://schemas.microsoft.com/office/drawing/2014/chart" uri="{C3380CC4-5D6E-409C-BE32-E72D297353CC}">
              <c16:uniqueId val="{00000000-8447-4A5A-AD2E-96C18CED6C3B}"/>
            </c:ext>
          </c:extLst>
        </c:ser>
        <c:dLbls>
          <c:showLegendKey val="0"/>
          <c:showVal val="0"/>
          <c:showCatName val="0"/>
          <c:showSerName val="0"/>
          <c:showPercent val="0"/>
          <c:showBubbleSize val="0"/>
        </c:dLbls>
        <c:marker val="1"/>
        <c:smooth val="0"/>
        <c:axId val="274704872"/>
        <c:axId val="318045256"/>
      </c:lineChart>
      <c:dateAx>
        <c:axId val="274704872"/>
        <c:scaling>
          <c:orientation val="minMax"/>
        </c:scaling>
        <c:delete val="1"/>
        <c:axPos val="b"/>
        <c:numFmt formatCode="mmm\-yy" sourceLinked="1"/>
        <c:majorTickMark val="none"/>
        <c:minorTickMark val="none"/>
        <c:tickLblPos val="nextTo"/>
        <c:crossAx val="318045256"/>
        <c:crosses val="autoZero"/>
        <c:auto val="1"/>
        <c:lblOffset val="100"/>
        <c:baseTimeUnit val="months"/>
      </c:dateAx>
      <c:valAx>
        <c:axId val="318045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4704872"/>
        <c:crosses val="autoZero"/>
        <c:crossBetween val="between"/>
      </c:valAx>
      <c:dTable>
        <c:showHorzBorder val="1"/>
        <c:showVertBorder val="1"/>
        <c:showOutline val="1"/>
        <c:showKeys val="0"/>
        <c:spPr>
          <a:noFill/>
          <a:ln w="15875" cap="flat" cmpd="sng" algn="ctr">
            <a:solidFill>
              <a:srgbClr val="0070C0"/>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800" b="1" i="0" baseline="0">
                <a:effectLst/>
              </a:rPr>
              <a:t>Rendimientos Cuenta Única Nacional Unidad Pensión 19-14-02</a:t>
            </a:r>
            <a:endParaRPr lang="es-CO">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'[GRAFICAS.xlsx]TESORERIA '!$AF$71</c:f>
              <c:strCache>
                <c:ptCount val="1"/>
                <c:pt idx="0">
                  <c:v> RENDIMIENTOS </c:v>
                </c:pt>
              </c:strCache>
            </c:strRef>
          </c:tx>
          <c:spPr>
            <a:ln w="28575" cap="rnd">
              <a:solidFill>
                <a:schemeClr val="accent1"/>
              </a:solidFill>
              <a:round/>
            </a:ln>
            <a:effectLst>
              <a:outerShdw blurRad="50800" dist="38100" dir="16200000" rotWithShape="0">
                <a:prstClr val="black">
                  <a:alpha val="40000"/>
                </a:prstClr>
              </a:outerShdw>
            </a:effectLst>
          </c:spPr>
          <c:marker>
            <c:symbol val="circle"/>
            <c:size val="5"/>
            <c:spPr>
              <a:solidFill>
                <a:srgbClr val="00B0F0"/>
              </a:solidFill>
              <a:ln w="9525">
                <a:solidFill>
                  <a:schemeClr val="accent1"/>
                </a:solidFill>
              </a:ln>
              <a:effectLst>
                <a:outerShdw blurRad="50800" dist="38100" dir="16200000" rotWithShape="0">
                  <a:prstClr val="black">
                    <a:alpha val="40000"/>
                  </a:prstClr>
                </a:outerShdw>
              </a:effectLst>
            </c:spPr>
          </c:marker>
          <c:cat>
            <c:numRef>
              <c:f>'[GRAFICAS.xlsx]TESORERIA '!$AD$72:$AD$83</c:f>
              <c:numCache>
                <c:formatCode>mmm\-yy</c:formatCode>
                <c:ptCount val="1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numCache>
            </c:numRef>
          </c:cat>
          <c:val>
            <c:numRef>
              <c:f>'[GRAFICAS.xlsx]TESORERIA '!$AF$72:$AF$83</c:f>
              <c:numCache>
                <c:formatCode>"$"#,##0_);[Red]\("$"#,##0\)</c:formatCode>
                <c:ptCount val="12"/>
                <c:pt idx="0">
                  <c:v>152.75215100000003</c:v>
                </c:pt>
                <c:pt idx="1">
                  <c:v>139.04753299999999</c:v>
                </c:pt>
                <c:pt idx="2">
                  <c:v>151.92610000000002</c:v>
                </c:pt>
                <c:pt idx="3">
                  <c:v>149.07038399999999</c:v>
                </c:pt>
                <c:pt idx="4">
                  <c:v>155.29259099999999</c:v>
                </c:pt>
                <c:pt idx="5">
                  <c:v>150.56122299999998</c:v>
                </c:pt>
                <c:pt idx="6">
                  <c:v>156.47060500000001</c:v>
                </c:pt>
                <c:pt idx="7">
                  <c:v>176.877466</c:v>
                </c:pt>
                <c:pt idx="8">
                  <c:v>155.80283399999999</c:v>
                </c:pt>
                <c:pt idx="9">
                  <c:v>181.51413399999998</c:v>
                </c:pt>
                <c:pt idx="10">
                  <c:v>219.09532799999999</c:v>
                </c:pt>
                <c:pt idx="11">
                  <c:v>243.63874299999998</c:v>
                </c:pt>
              </c:numCache>
            </c:numRef>
          </c:val>
          <c:smooth val="0"/>
          <c:extLst>
            <c:ext xmlns:c16="http://schemas.microsoft.com/office/drawing/2014/chart" uri="{C3380CC4-5D6E-409C-BE32-E72D297353CC}">
              <c16:uniqueId val="{00000000-48E2-43C8-A4D0-419F512F98AD}"/>
            </c:ext>
          </c:extLst>
        </c:ser>
        <c:dLbls>
          <c:showLegendKey val="0"/>
          <c:showVal val="0"/>
          <c:showCatName val="0"/>
          <c:showSerName val="0"/>
          <c:showPercent val="0"/>
          <c:showBubbleSize val="0"/>
        </c:dLbls>
        <c:marker val="1"/>
        <c:smooth val="0"/>
        <c:axId val="318046824"/>
        <c:axId val="318050744"/>
      </c:lineChart>
      <c:dateAx>
        <c:axId val="318046824"/>
        <c:scaling>
          <c:orientation val="minMax"/>
        </c:scaling>
        <c:delete val="1"/>
        <c:axPos val="b"/>
        <c:numFmt formatCode="mmm\-yy" sourceLinked="1"/>
        <c:majorTickMark val="none"/>
        <c:minorTickMark val="none"/>
        <c:tickLblPos val="nextTo"/>
        <c:crossAx val="318050744"/>
        <c:crosses val="autoZero"/>
        <c:auto val="1"/>
        <c:lblOffset val="100"/>
        <c:baseTimeUnit val="months"/>
      </c:dateAx>
      <c:valAx>
        <c:axId val="3180507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18046824"/>
        <c:crosses val="autoZero"/>
        <c:crossBetween val="between"/>
      </c:valAx>
      <c:dTable>
        <c:showHorzBorder val="1"/>
        <c:showVertBorder val="1"/>
        <c:showOutline val="1"/>
        <c:showKeys val="0"/>
        <c:spPr>
          <a:noFill/>
          <a:ln w="15875" cap="flat" cmpd="sng" algn="ctr">
            <a:solidFill>
              <a:srgbClr val="0070C0"/>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PROCESOS DE COBRO COACTIVO ISS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A96-4A48-B2BA-4755D2D0153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A96-4A48-B2BA-4755D2D0153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A96-4A48-B2BA-4755D2D0153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3"/>
                <c:pt idx="0">
                  <c:v>Exp. Activos</c:v>
                </c:pt>
                <c:pt idx="1">
                  <c:v>Exp. Suspendidos</c:v>
                </c:pt>
                <c:pt idx="2">
                  <c:v>Exp. Terminados</c:v>
                </c:pt>
              </c:strCache>
              <c:extLst/>
            </c:strRef>
          </c:cat>
          <c:val>
            <c:numRef>
              <c:f>Hoja1!$B$2:$B$5</c:f>
              <c:numCache>
                <c:formatCode>General</c:formatCode>
                <c:ptCount val="3"/>
                <c:pt idx="0">
                  <c:v>13289</c:v>
                </c:pt>
                <c:pt idx="1">
                  <c:v>187</c:v>
                </c:pt>
                <c:pt idx="2">
                  <c:v>6515</c:v>
                </c:pt>
              </c:numCache>
              <c:extLst/>
            </c:numRef>
          </c:val>
          <c:extLst>
            <c:ext xmlns:c16="http://schemas.microsoft.com/office/drawing/2014/chart" uri="{C3380CC4-5D6E-409C-BE32-E72D297353CC}">
              <c16:uniqueId val="{00000000-ABD1-463A-88FC-A7B29EE49F5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PROCESOS COBRO COACTIVO FPS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34-45BA-A12B-755AA53CF5B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34-45BA-A12B-755AA53CF5B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34-45BA-A12B-755AA53CF5B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34-45BA-A12B-755AA53CF5B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34-45BA-A12B-755AA53CF5B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Hoja1!$A$2:$A$6</c:f>
              <c:strCache>
                <c:ptCount val="5"/>
                <c:pt idx="0">
                  <c:v>Exp. Activos</c:v>
                </c:pt>
                <c:pt idx="1">
                  <c:v>Exp. Suspendidos</c:v>
                </c:pt>
                <c:pt idx="2">
                  <c:v>Exp. Terminados</c:v>
                </c:pt>
                <c:pt idx="3">
                  <c:v>Exp. Por cobrar 172</c:v>
                </c:pt>
                <c:pt idx="4">
                  <c:v>Exp. Por pagar 375</c:v>
                </c:pt>
              </c:strCache>
            </c:strRef>
          </c:cat>
          <c:val>
            <c:numRef>
              <c:f>Hoja1!$B$2:$B$6</c:f>
              <c:numCache>
                <c:formatCode>General</c:formatCode>
                <c:ptCount val="5"/>
                <c:pt idx="0">
                  <c:v>461</c:v>
                </c:pt>
                <c:pt idx="1">
                  <c:v>17</c:v>
                </c:pt>
                <c:pt idx="2">
                  <c:v>69</c:v>
                </c:pt>
              </c:numCache>
            </c:numRef>
          </c:val>
          <c:extLst>
            <c:ext xmlns:c16="http://schemas.microsoft.com/office/drawing/2014/chart" uri="{C3380CC4-5D6E-409C-BE32-E72D297353CC}">
              <c16:uniqueId val="{00000000-2C59-417F-9611-64675D0D71E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O" b="1" dirty="0"/>
              <a:t>Recaudo vs</a:t>
            </a:r>
            <a:r>
              <a:rPr lang="es-CO" b="1" baseline="0" dirty="0"/>
              <a:t> traslados cuotas partes</a:t>
            </a:r>
            <a:endParaRPr lang="es-CO"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Recaudo</c:v>
                </c:pt>
              </c:strCache>
            </c:strRef>
          </c:tx>
          <c:spPr>
            <a:solidFill>
              <a:schemeClr val="accent1"/>
            </a:solidFill>
            <a:ln>
              <a:noFill/>
            </a:ln>
            <a:effectLst/>
          </c:spPr>
          <c:invertIfNegative val="0"/>
          <c:cat>
            <c:strRef>
              <c:f>Hoja1!$A$2</c:f>
              <c:strCache>
                <c:ptCount val="1"/>
                <c:pt idx="0">
                  <c:v>Vigencia 2021</c:v>
                </c:pt>
              </c:strCache>
            </c:strRef>
          </c:cat>
          <c:val>
            <c:numRef>
              <c:f>Hoja1!$B$2</c:f>
              <c:numCache>
                <c:formatCode>#,##0.00</c:formatCode>
                <c:ptCount val="1"/>
                <c:pt idx="0">
                  <c:v>216675471.5</c:v>
                </c:pt>
              </c:numCache>
            </c:numRef>
          </c:val>
          <c:extLst>
            <c:ext xmlns:c16="http://schemas.microsoft.com/office/drawing/2014/chart" uri="{C3380CC4-5D6E-409C-BE32-E72D297353CC}">
              <c16:uniqueId val="{00000000-A6F4-434D-8ACE-F5193DB80C60}"/>
            </c:ext>
          </c:extLst>
        </c:ser>
        <c:ser>
          <c:idx val="1"/>
          <c:order val="1"/>
          <c:tx>
            <c:strRef>
              <c:f>Hoja1!$C$1</c:f>
              <c:strCache>
                <c:ptCount val="1"/>
                <c:pt idx="0">
                  <c:v>Traslado</c:v>
                </c:pt>
              </c:strCache>
            </c:strRef>
          </c:tx>
          <c:spPr>
            <a:solidFill>
              <a:schemeClr val="accent2"/>
            </a:solidFill>
            <a:ln>
              <a:noFill/>
            </a:ln>
            <a:effectLst/>
          </c:spPr>
          <c:invertIfNegative val="0"/>
          <c:cat>
            <c:strRef>
              <c:f>Hoja1!$A$2</c:f>
              <c:strCache>
                <c:ptCount val="1"/>
                <c:pt idx="0">
                  <c:v>Vigencia 2021</c:v>
                </c:pt>
              </c:strCache>
            </c:strRef>
          </c:cat>
          <c:val>
            <c:numRef>
              <c:f>Hoja1!$C$2</c:f>
              <c:numCache>
                <c:formatCode>#,##0.00</c:formatCode>
                <c:ptCount val="1"/>
                <c:pt idx="0">
                  <c:v>2644216654.1149998</c:v>
                </c:pt>
              </c:numCache>
            </c:numRef>
          </c:val>
          <c:extLst>
            <c:ext xmlns:c16="http://schemas.microsoft.com/office/drawing/2014/chart" uri="{C3380CC4-5D6E-409C-BE32-E72D297353CC}">
              <c16:uniqueId val="{00000001-A6F4-434D-8ACE-F5193DB80C60}"/>
            </c:ext>
          </c:extLst>
        </c:ser>
        <c:dLbls>
          <c:showLegendKey val="0"/>
          <c:showVal val="0"/>
          <c:showCatName val="0"/>
          <c:showSerName val="0"/>
          <c:showPercent val="0"/>
          <c:showBubbleSize val="0"/>
        </c:dLbls>
        <c:gapWidth val="219"/>
        <c:overlap val="-27"/>
        <c:axId val="389365312"/>
        <c:axId val="389372760"/>
      </c:barChart>
      <c:catAx>
        <c:axId val="38936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89372760"/>
        <c:crosses val="autoZero"/>
        <c:auto val="1"/>
        <c:lblAlgn val="ctr"/>
        <c:lblOffset val="100"/>
        <c:noMultiLvlLbl val="0"/>
      </c:catAx>
      <c:valAx>
        <c:axId val="3893727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89365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solidFill>
                <a:latin typeface="Arial Narrow" panose="020B0606020202030204" pitchFamily="34" charset="0"/>
                <a:ea typeface="+mn-ea"/>
                <a:cs typeface="+mn-cs"/>
              </a:defRPr>
            </a:pPr>
            <a:r>
              <a:rPr lang="es-CO" sz="1600" dirty="0">
                <a:solidFill>
                  <a:schemeClr val="tx1"/>
                </a:solidFill>
                <a:latin typeface="Arial Narrow" panose="020B0606020202030204" pitchFamily="34" charset="0"/>
              </a:rPr>
              <a:t>CARTERA GESTIONADA VS CARTERA</a:t>
            </a:r>
            <a:r>
              <a:rPr lang="es-CO" sz="1600" baseline="0" dirty="0">
                <a:solidFill>
                  <a:schemeClr val="tx1"/>
                </a:solidFill>
                <a:latin typeface="Arial Narrow" panose="020B0606020202030204" pitchFamily="34" charset="0"/>
              </a:rPr>
              <a:t> RECAUDADA</a:t>
            </a:r>
            <a:endParaRPr lang="es-CO" sz="1600" dirty="0">
              <a:solidFill>
                <a:schemeClr val="tx1"/>
              </a:solidFill>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solidFill>
              <a:latin typeface="Arial Narrow" panose="020B0606020202030204" pitchFamily="34" charset="0"/>
              <a:ea typeface="+mn-ea"/>
              <a:cs typeface="+mn-cs"/>
            </a:defRPr>
          </a:pPr>
          <a:endParaRPr lang="es-CO"/>
        </a:p>
      </c:txPr>
    </c:title>
    <c:autoTitleDeleted val="0"/>
    <c:plotArea>
      <c:layout/>
      <c:barChart>
        <c:barDir val="col"/>
        <c:grouping val="clustered"/>
        <c:varyColors val="0"/>
        <c:ser>
          <c:idx val="0"/>
          <c:order val="0"/>
          <c:tx>
            <c:strRef>
              <c:f>Hoja1!$B$1</c:f>
              <c:strCache>
                <c:ptCount val="1"/>
                <c:pt idx="0">
                  <c:v>Cartera gesionada ISS y FPS</c:v>
                </c:pt>
              </c:strCache>
            </c:strRef>
          </c:tx>
          <c:spPr>
            <a:solidFill>
              <a:schemeClr val="accent1"/>
            </a:solidFill>
            <a:ln>
              <a:noFill/>
            </a:ln>
            <a:effectLst/>
          </c:spPr>
          <c:invertIfNegative val="0"/>
          <c:cat>
            <c:strRef>
              <c:f>Hoja1!$A$2:$A$3</c:f>
              <c:strCache>
                <c:ptCount val="2"/>
                <c:pt idx="0">
                  <c:v>I Semestre</c:v>
                </c:pt>
                <c:pt idx="1">
                  <c:v>II Semestre</c:v>
                </c:pt>
              </c:strCache>
            </c:strRef>
          </c:cat>
          <c:val>
            <c:numRef>
              <c:f>Hoja1!$B$2:$B$3</c:f>
              <c:numCache>
                <c:formatCode>#,##0.00</c:formatCode>
                <c:ptCount val="2"/>
                <c:pt idx="0">
                  <c:v>6060160111</c:v>
                </c:pt>
                <c:pt idx="1">
                  <c:v>27119179566</c:v>
                </c:pt>
              </c:numCache>
            </c:numRef>
          </c:val>
          <c:extLst>
            <c:ext xmlns:c16="http://schemas.microsoft.com/office/drawing/2014/chart" uri="{C3380CC4-5D6E-409C-BE32-E72D297353CC}">
              <c16:uniqueId val="{00000000-3A7E-48E6-8A02-671B6624DC59}"/>
            </c:ext>
          </c:extLst>
        </c:ser>
        <c:ser>
          <c:idx val="1"/>
          <c:order val="1"/>
          <c:tx>
            <c:strRef>
              <c:f>Hoja1!$C$1</c:f>
              <c:strCache>
                <c:ptCount val="1"/>
                <c:pt idx="0">
                  <c:v>Recaudo ISS</c:v>
                </c:pt>
              </c:strCache>
            </c:strRef>
          </c:tx>
          <c:spPr>
            <a:solidFill>
              <a:schemeClr val="accent3"/>
            </a:solidFill>
            <a:ln>
              <a:noFill/>
            </a:ln>
            <a:effectLst/>
          </c:spPr>
          <c:invertIfNegative val="0"/>
          <c:cat>
            <c:strRef>
              <c:f>Hoja1!$A$2:$A$3</c:f>
              <c:strCache>
                <c:ptCount val="2"/>
                <c:pt idx="0">
                  <c:v>I Semestre</c:v>
                </c:pt>
                <c:pt idx="1">
                  <c:v>II Semestre</c:v>
                </c:pt>
              </c:strCache>
            </c:strRef>
          </c:cat>
          <c:val>
            <c:numRef>
              <c:f>Hoja1!$C$2:$C$3</c:f>
              <c:numCache>
                <c:formatCode>#,##0.00</c:formatCode>
                <c:ptCount val="2"/>
                <c:pt idx="0">
                  <c:v>446128730.24000001</c:v>
                </c:pt>
                <c:pt idx="1">
                  <c:v>1190418500.8099999</c:v>
                </c:pt>
              </c:numCache>
            </c:numRef>
          </c:val>
          <c:extLst>
            <c:ext xmlns:c16="http://schemas.microsoft.com/office/drawing/2014/chart" uri="{C3380CC4-5D6E-409C-BE32-E72D297353CC}">
              <c16:uniqueId val="{00000001-3A7E-48E6-8A02-671B6624DC59}"/>
            </c:ext>
          </c:extLst>
        </c:ser>
        <c:ser>
          <c:idx val="2"/>
          <c:order val="2"/>
          <c:tx>
            <c:strRef>
              <c:f>Hoja1!$D$1</c:f>
              <c:strCache>
                <c:ptCount val="1"/>
                <c:pt idx="0">
                  <c:v>Recaudo FPS</c:v>
                </c:pt>
              </c:strCache>
            </c:strRef>
          </c:tx>
          <c:spPr>
            <a:solidFill>
              <a:schemeClr val="accent5"/>
            </a:solidFill>
            <a:ln>
              <a:noFill/>
            </a:ln>
            <a:effectLst/>
          </c:spPr>
          <c:invertIfNegative val="0"/>
          <c:cat>
            <c:strRef>
              <c:f>Hoja1!$A$2:$A$3</c:f>
              <c:strCache>
                <c:ptCount val="2"/>
                <c:pt idx="0">
                  <c:v>I Semestre</c:v>
                </c:pt>
                <c:pt idx="1">
                  <c:v>II Semestre</c:v>
                </c:pt>
              </c:strCache>
            </c:strRef>
          </c:cat>
          <c:val>
            <c:numRef>
              <c:f>Hoja1!$D$2:$D$3</c:f>
              <c:numCache>
                <c:formatCode>#,##0.00</c:formatCode>
                <c:ptCount val="2"/>
                <c:pt idx="0" formatCode="#,##0">
                  <c:v>175814050</c:v>
                </c:pt>
                <c:pt idx="1">
                  <c:v>134799203</c:v>
                </c:pt>
              </c:numCache>
            </c:numRef>
          </c:val>
          <c:extLst>
            <c:ext xmlns:c16="http://schemas.microsoft.com/office/drawing/2014/chart" uri="{C3380CC4-5D6E-409C-BE32-E72D297353CC}">
              <c16:uniqueId val="{00000002-3A7E-48E6-8A02-671B6624DC59}"/>
            </c:ext>
          </c:extLst>
        </c:ser>
        <c:dLbls>
          <c:showLegendKey val="0"/>
          <c:showVal val="0"/>
          <c:showCatName val="0"/>
          <c:showSerName val="0"/>
          <c:showPercent val="0"/>
          <c:showBubbleSize val="0"/>
        </c:dLbls>
        <c:gapWidth val="150"/>
        <c:axId val="389365704"/>
        <c:axId val="389366488"/>
      </c:barChart>
      <c:catAx>
        <c:axId val="389365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mn-lt"/>
                <a:ea typeface="+mn-ea"/>
                <a:cs typeface="+mn-cs"/>
              </a:defRPr>
            </a:pPr>
            <a:endParaRPr lang="es-CO"/>
          </a:p>
        </c:txPr>
        <c:crossAx val="389366488"/>
        <c:crosses val="autoZero"/>
        <c:auto val="1"/>
        <c:lblAlgn val="ctr"/>
        <c:lblOffset val="100"/>
        <c:noMultiLvlLbl val="0"/>
      </c:catAx>
      <c:valAx>
        <c:axId val="3893664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8936570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 (2)'!$C$29</c:f>
              <c:strCache>
                <c:ptCount val="1"/>
                <c:pt idx="0">
                  <c:v>% de Avance
Junio  2022</c:v>
                </c:pt>
              </c:strCache>
            </c:strRef>
          </c:tx>
          <c:spPr>
            <a:solidFill>
              <a:schemeClr val="accent1"/>
            </a:solidFill>
            <a:ln>
              <a:noFill/>
            </a:ln>
            <a:effectLst/>
          </c:spPr>
          <c:invertIfNegative val="0"/>
          <c:dPt>
            <c:idx val="0"/>
            <c:invertIfNegative val="0"/>
            <c:bubble3D val="0"/>
            <c:spPr>
              <a:solidFill>
                <a:srgbClr val="FFCC66"/>
              </a:solidFill>
              <a:ln>
                <a:noFill/>
              </a:ln>
              <a:effectLst/>
            </c:spPr>
            <c:extLst>
              <c:ext xmlns:c16="http://schemas.microsoft.com/office/drawing/2014/chart" uri="{C3380CC4-5D6E-409C-BE32-E72D297353CC}">
                <c16:uniqueId val="{00000001-D253-474D-9570-8589E0F9C5F6}"/>
              </c:ext>
            </c:extLst>
          </c:dPt>
          <c:dPt>
            <c:idx val="1"/>
            <c:invertIfNegative val="0"/>
            <c:bubble3D val="0"/>
            <c:spPr>
              <a:solidFill>
                <a:srgbClr val="FF9933"/>
              </a:solidFill>
              <a:ln>
                <a:noFill/>
              </a:ln>
              <a:effectLst/>
            </c:spPr>
            <c:extLst>
              <c:ext xmlns:c16="http://schemas.microsoft.com/office/drawing/2014/chart" uri="{C3380CC4-5D6E-409C-BE32-E72D297353CC}">
                <c16:uniqueId val="{00000003-D253-474D-9570-8589E0F9C5F6}"/>
              </c:ext>
            </c:extLst>
          </c:dPt>
          <c:dPt>
            <c:idx val="2"/>
            <c:invertIfNegative val="0"/>
            <c:bubble3D val="0"/>
            <c:spPr>
              <a:solidFill>
                <a:srgbClr val="FFCC00"/>
              </a:solidFill>
              <a:ln>
                <a:noFill/>
              </a:ln>
              <a:effectLst/>
            </c:spPr>
            <c:extLst>
              <c:ext xmlns:c16="http://schemas.microsoft.com/office/drawing/2014/chart" uri="{C3380CC4-5D6E-409C-BE32-E72D297353CC}">
                <c16:uniqueId val="{00000005-D253-474D-9570-8589E0F9C5F6}"/>
              </c:ext>
            </c:extLst>
          </c:dPt>
          <c:dPt>
            <c:idx val="3"/>
            <c:invertIfNegative val="0"/>
            <c:bubble3D val="0"/>
            <c:spPr>
              <a:solidFill>
                <a:srgbClr val="FF9900"/>
              </a:solidFill>
              <a:ln>
                <a:noFill/>
              </a:ln>
              <a:effectLst/>
            </c:spPr>
            <c:extLst>
              <c:ext xmlns:c16="http://schemas.microsoft.com/office/drawing/2014/chart" uri="{C3380CC4-5D6E-409C-BE32-E72D297353CC}">
                <c16:uniqueId val="{00000007-D253-474D-9570-8589E0F9C5F6}"/>
              </c:ext>
            </c:extLst>
          </c:dPt>
          <c:cat>
            <c:multiLvlStrRef>
              <c:f>'Hoja1 (2)'!$A$30:$B$33</c:f>
              <c:multiLvlStrCache>
                <c:ptCount val="4"/>
                <c:lvl>
                  <c:pt idx="0">
                    <c:v>GESTIÓN SERVICIOS DE SALUD</c:v>
                  </c:pt>
                  <c:pt idx="1">
                    <c:v>GESTIÓN TALENTO HUMANO</c:v>
                  </c:pt>
                  <c:pt idx="2">
                    <c:v>GESTIÓN TALENTO HUMANO</c:v>
                  </c:pt>
                  <c:pt idx="3">
                    <c:v>GESTIÓN RECURSOS FINANCIEROS</c:v>
                  </c:pt>
                </c:lvl>
                <c:lvl>
                  <c:pt idx="0">
                    <c:v>Redes integrales de salud implementadas </c:v>
                  </c:pt>
                  <c:pt idx="1">
                    <c:v>Implementar  del  Modelo de Gestión de Conocimiento Institucional Sinapsis </c:v>
                  </c:pt>
                  <c:pt idx="2">
                    <c:v>Implementar  del  la Política de Excelencia los mejores por Colombia</c:v>
                  </c:pt>
                  <c:pt idx="3">
                    <c:v>Porcentaje de cartera aplicada durante la vigencia</c:v>
                  </c:pt>
                </c:lvl>
              </c:multiLvlStrCache>
            </c:multiLvlStrRef>
          </c:cat>
          <c:val>
            <c:numRef>
              <c:f>'Hoja1 (2)'!$C$30:$C$33</c:f>
              <c:numCache>
                <c:formatCode>0%</c:formatCode>
                <c:ptCount val="4"/>
                <c:pt idx="0">
                  <c:v>1</c:v>
                </c:pt>
                <c:pt idx="1">
                  <c:v>1</c:v>
                </c:pt>
                <c:pt idx="2">
                  <c:v>1</c:v>
                </c:pt>
                <c:pt idx="3">
                  <c:v>1</c:v>
                </c:pt>
              </c:numCache>
            </c:numRef>
          </c:val>
          <c:extLst>
            <c:ext xmlns:c16="http://schemas.microsoft.com/office/drawing/2014/chart" uri="{C3380CC4-5D6E-409C-BE32-E72D297353CC}">
              <c16:uniqueId val="{00000008-D253-474D-9570-8589E0F9C5F6}"/>
            </c:ext>
          </c:extLst>
        </c:ser>
        <c:dLbls>
          <c:showLegendKey val="0"/>
          <c:showVal val="0"/>
          <c:showCatName val="0"/>
          <c:showSerName val="0"/>
          <c:showPercent val="0"/>
          <c:showBubbleSize val="0"/>
        </c:dLbls>
        <c:gapWidth val="219"/>
        <c:overlap val="-27"/>
        <c:axId val="274705264"/>
        <c:axId val="385689392"/>
      </c:barChart>
      <c:catAx>
        <c:axId val="27470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85689392"/>
        <c:crosses val="autoZero"/>
        <c:auto val="1"/>
        <c:lblAlgn val="ctr"/>
        <c:lblOffset val="100"/>
        <c:noMultiLvlLbl val="0"/>
      </c:catAx>
      <c:valAx>
        <c:axId val="3856893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4705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PROCESOS DE COBRO COACTIVO ISS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3B6-4C58-A7C5-653B624E609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3B6-4C58-A7C5-653B624E609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3B6-4C58-A7C5-653B624E609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3"/>
                <c:pt idx="0">
                  <c:v>Exp. Activos</c:v>
                </c:pt>
                <c:pt idx="1">
                  <c:v>Exp. Suspendidos</c:v>
                </c:pt>
                <c:pt idx="2">
                  <c:v>Exp. Terminados</c:v>
                </c:pt>
              </c:strCache>
              <c:extLst/>
            </c:strRef>
          </c:cat>
          <c:val>
            <c:numRef>
              <c:f>Hoja1!$B$2:$B$5</c:f>
              <c:numCache>
                <c:formatCode>General</c:formatCode>
                <c:ptCount val="3"/>
                <c:pt idx="0">
                  <c:v>13321</c:v>
                </c:pt>
                <c:pt idx="1">
                  <c:v>187</c:v>
                </c:pt>
                <c:pt idx="2">
                  <c:v>6517</c:v>
                </c:pt>
              </c:numCache>
              <c:extLst/>
            </c:numRef>
          </c:val>
          <c:extLst>
            <c:ext xmlns:c16="http://schemas.microsoft.com/office/drawing/2014/chart" uri="{C3380CC4-5D6E-409C-BE32-E72D297353CC}">
              <c16:uniqueId val="{00000006-03B6-4C58-A7C5-653B624E609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PROCESOS COBRO COACTIVO FPS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EE2-43D2-B0A8-FFA18E93C68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EE2-43D2-B0A8-FFA18E93C68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EE2-43D2-B0A8-FFA18E93C68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EE2-43D2-B0A8-FFA18E93C68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EE2-43D2-B0A8-FFA18E93C68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Hoja1!$A$2:$A$6</c:f>
              <c:strCache>
                <c:ptCount val="5"/>
                <c:pt idx="0">
                  <c:v>Exp. Activos</c:v>
                </c:pt>
                <c:pt idx="1">
                  <c:v>Exp. Suspendidos</c:v>
                </c:pt>
                <c:pt idx="2">
                  <c:v>Exp. Terminados</c:v>
                </c:pt>
                <c:pt idx="3">
                  <c:v>Exp. Por cobrar 183</c:v>
                </c:pt>
                <c:pt idx="4">
                  <c:v>Exp. Por pagar 375</c:v>
                </c:pt>
              </c:strCache>
            </c:strRef>
          </c:cat>
          <c:val>
            <c:numRef>
              <c:f>Hoja1!$B$2:$B$6</c:f>
              <c:numCache>
                <c:formatCode>General</c:formatCode>
                <c:ptCount val="5"/>
                <c:pt idx="0">
                  <c:v>472</c:v>
                </c:pt>
                <c:pt idx="1">
                  <c:v>17</c:v>
                </c:pt>
                <c:pt idx="2">
                  <c:v>69</c:v>
                </c:pt>
              </c:numCache>
            </c:numRef>
          </c:val>
          <c:extLst>
            <c:ext xmlns:c16="http://schemas.microsoft.com/office/drawing/2014/chart" uri="{C3380CC4-5D6E-409C-BE32-E72D297353CC}">
              <c16:uniqueId val="{0000000A-5EE2-43D2-B0A8-FFA18E93C68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s-CO" b="1" dirty="0">
                <a:solidFill>
                  <a:schemeClr val="tx1"/>
                </a:solidFill>
              </a:rPr>
              <a:t>Recaudo vs</a:t>
            </a:r>
            <a:r>
              <a:rPr lang="es-CO" b="1" baseline="0" dirty="0">
                <a:solidFill>
                  <a:schemeClr val="tx1"/>
                </a:solidFill>
              </a:rPr>
              <a:t> traslados cuotas partes</a:t>
            </a:r>
            <a:endParaRPr lang="es-CO" b="1"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Recaudo</c:v>
                </c:pt>
              </c:strCache>
            </c:strRef>
          </c:tx>
          <c:spPr>
            <a:solidFill>
              <a:schemeClr val="accent1"/>
            </a:solidFill>
            <a:ln>
              <a:noFill/>
            </a:ln>
            <a:effectLst/>
          </c:spPr>
          <c:invertIfNegative val="0"/>
          <c:cat>
            <c:strRef>
              <c:f>Hoja1!$A$2</c:f>
              <c:strCache>
                <c:ptCount val="1"/>
                <c:pt idx="0">
                  <c:v>Vigencia 2022</c:v>
                </c:pt>
              </c:strCache>
            </c:strRef>
          </c:cat>
          <c:val>
            <c:numRef>
              <c:f>Hoja1!$B$2</c:f>
              <c:numCache>
                <c:formatCode>#,##0.00</c:formatCode>
                <c:ptCount val="1"/>
                <c:pt idx="0">
                  <c:v>56186205</c:v>
                </c:pt>
              </c:numCache>
            </c:numRef>
          </c:val>
          <c:extLst>
            <c:ext xmlns:c16="http://schemas.microsoft.com/office/drawing/2014/chart" uri="{C3380CC4-5D6E-409C-BE32-E72D297353CC}">
              <c16:uniqueId val="{00000000-D19A-4209-A12F-9D7666E91304}"/>
            </c:ext>
          </c:extLst>
        </c:ser>
        <c:ser>
          <c:idx val="1"/>
          <c:order val="1"/>
          <c:tx>
            <c:strRef>
              <c:f>Hoja1!$C$1</c:f>
              <c:strCache>
                <c:ptCount val="1"/>
                <c:pt idx="0">
                  <c:v>Traslado</c:v>
                </c:pt>
              </c:strCache>
            </c:strRef>
          </c:tx>
          <c:spPr>
            <a:solidFill>
              <a:schemeClr val="accent2"/>
            </a:solidFill>
            <a:ln>
              <a:noFill/>
            </a:ln>
            <a:effectLst/>
          </c:spPr>
          <c:invertIfNegative val="0"/>
          <c:cat>
            <c:strRef>
              <c:f>Hoja1!$A$2</c:f>
              <c:strCache>
                <c:ptCount val="1"/>
                <c:pt idx="0">
                  <c:v>Vigencia 2022</c:v>
                </c:pt>
              </c:strCache>
            </c:strRef>
          </c:cat>
          <c:val>
            <c:numRef>
              <c:f>Hoja1!$C$2</c:f>
              <c:numCache>
                <c:formatCode>#,##0.00</c:formatCode>
                <c:ptCount val="1"/>
                <c:pt idx="0">
                  <c:v>323655643.50999999</c:v>
                </c:pt>
              </c:numCache>
            </c:numRef>
          </c:val>
          <c:extLst>
            <c:ext xmlns:c16="http://schemas.microsoft.com/office/drawing/2014/chart" uri="{C3380CC4-5D6E-409C-BE32-E72D297353CC}">
              <c16:uniqueId val="{00000001-D19A-4209-A12F-9D7666E91304}"/>
            </c:ext>
          </c:extLst>
        </c:ser>
        <c:dLbls>
          <c:showLegendKey val="0"/>
          <c:showVal val="0"/>
          <c:showCatName val="0"/>
          <c:showSerName val="0"/>
          <c:showPercent val="0"/>
          <c:showBubbleSize val="0"/>
        </c:dLbls>
        <c:gapWidth val="219"/>
        <c:overlap val="-27"/>
        <c:axId val="389374720"/>
        <c:axId val="389373544"/>
      </c:barChart>
      <c:catAx>
        <c:axId val="38937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CO"/>
          </a:p>
        </c:txPr>
        <c:crossAx val="389373544"/>
        <c:crosses val="autoZero"/>
        <c:auto val="1"/>
        <c:lblAlgn val="ctr"/>
        <c:lblOffset val="100"/>
        <c:noMultiLvlLbl val="0"/>
      </c:catAx>
      <c:valAx>
        <c:axId val="3893735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CO"/>
          </a:p>
        </c:txPr>
        <c:crossAx val="38937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solidFill>
                <a:latin typeface="Arial Narrow" panose="020B0606020202030204" pitchFamily="34" charset="0"/>
                <a:ea typeface="+mn-ea"/>
                <a:cs typeface="+mn-cs"/>
              </a:defRPr>
            </a:pPr>
            <a:r>
              <a:rPr lang="es-CO" sz="1600" dirty="0">
                <a:solidFill>
                  <a:schemeClr val="tx1"/>
                </a:solidFill>
                <a:latin typeface="Arial Narrow" panose="020B0606020202030204" pitchFamily="34" charset="0"/>
              </a:rPr>
              <a:t>CARTERA GESTIONADA VS CARTERA</a:t>
            </a:r>
            <a:r>
              <a:rPr lang="es-CO" sz="1600" baseline="0" dirty="0">
                <a:solidFill>
                  <a:schemeClr val="tx1"/>
                </a:solidFill>
                <a:latin typeface="Arial Narrow" panose="020B0606020202030204" pitchFamily="34" charset="0"/>
              </a:rPr>
              <a:t> RECAUDADA</a:t>
            </a:r>
            <a:endParaRPr lang="es-CO" sz="1600" dirty="0">
              <a:solidFill>
                <a:schemeClr val="tx1"/>
              </a:solidFill>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solidFill>
              <a:latin typeface="Arial Narrow" panose="020B0606020202030204" pitchFamily="34" charset="0"/>
              <a:ea typeface="+mn-ea"/>
              <a:cs typeface="+mn-cs"/>
            </a:defRPr>
          </a:pPr>
          <a:endParaRPr lang="es-CO"/>
        </a:p>
      </c:txPr>
    </c:title>
    <c:autoTitleDeleted val="0"/>
    <c:plotArea>
      <c:layout/>
      <c:barChart>
        <c:barDir val="col"/>
        <c:grouping val="clustered"/>
        <c:varyColors val="0"/>
        <c:ser>
          <c:idx val="0"/>
          <c:order val="0"/>
          <c:tx>
            <c:strRef>
              <c:f>Hoja1!$B$1</c:f>
              <c:strCache>
                <c:ptCount val="1"/>
                <c:pt idx="0">
                  <c:v>Cartera gesionada ISS y FPS</c:v>
                </c:pt>
              </c:strCache>
            </c:strRef>
          </c:tx>
          <c:spPr>
            <a:solidFill>
              <a:schemeClr val="accent1"/>
            </a:solidFill>
            <a:ln>
              <a:noFill/>
            </a:ln>
            <a:effectLst/>
          </c:spPr>
          <c:invertIfNegative val="0"/>
          <c:cat>
            <c:strRef>
              <c:f>Hoja1!$A$2</c:f>
              <c:strCache>
                <c:ptCount val="1"/>
                <c:pt idx="0">
                  <c:v>I Semestre 2022</c:v>
                </c:pt>
              </c:strCache>
            </c:strRef>
          </c:cat>
          <c:val>
            <c:numRef>
              <c:f>Hoja1!$B$2</c:f>
              <c:numCache>
                <c:formatCode>#,##0.00</c:formatCode>
                <c:ptCount val="1"/>
                <c:pt idx="0">
                  <c:v>50351639992.809998</c:v>
                </c:pt>
              </c:numCache>
            </c:numRef>
          </c:val>
          <c:extLst>
            <c:ext xmlns:c16="http://schemas.microsoft.com/office/drawing/2014/chart" uri="{C3380CC4-5D6E-409C-BE32-E72D297353CC}">
              <c16:uniqueId val="{00000000-0C14-4B95-8F07-63BC7C11EFFE}"/>
            </c:ext>
          </c:extLst>
        </c:ser>
        <c:ser>
          <c:idx val="1"/>
          <c:order val="1"/>
          <c:tx>
            <c:strRef>
              <c:f>Hoja1!$C$1</c:f>
              <c:strCache>
                <c:ptCount val="1"/>
                <c:pt idx="0">
                  <c:v>Recaudo ISS</c:v>
                </c:pt>
              </c:strCache>
            </c:strRef>
          </c:tx>
          <c:spPr>
            <a:solidFill>
              <a:schemeClr val="accent3"/>
            </a:solidFill>
            <a:ln>
              <a:noFill/>
            </a:ln>
            <a:effectLst/>
          </c:spPr>
          <c:invertIfNegative val="0"/>
          <c:cat>
            <c:strRef>
              <c:f>Hoja1!$A$2</c:f>
              <c:strCache>
                <c:ptCount val="1"/>
                <c:pt idx="0">
                  <c:v>I Semestre 2022</c:v>
                </c:pt>
              </c:strCache>
            </c:strRef>
          </c:cat>
          <c:val>
            <c:numRef>
              <c:f>Hoja1!$C$2</c:f>
              <c:numCache>
                <c:formatCode>#,##0.00</c:formatCode>
                <c:ptCount val="1"/>
                <c:pt idx="0">
                  <c:v>6450523361.7299995</c:v>
                </c:pt>
              </c:numCache>
            </c:numRef>
          </c:val>
          <c:extLst>
            <c:ext xmlns:c16="http://schemas.microsoft.com/office/drawing/2014/chart" uri="{C3380CC4-5D6E-409C-BE32-E72D297353CC}">
              <c16:uniqueId val="{00000001-0C14-4B95-8F07-63BC7C11EFFE}"/>
            </c:ext>
          </c:extLst>
        </c:ser>
        <c:ser>
          <c:idx val="2"/>
          <c:order val="2"/>
          <c:tx>
            <c:strRef>
              <c:f>Hoja1!$D$1</c:f>
              <c:strCache>
                <c:ptCount val="1"/>
                <c:pt idx="0">
                  <c:v>Recaudo FPS</c:v>
                </c:pt>
              </c:strCache>
            </c:strRef>
          </c:tx>
          <c:spPr>
            <a:solidFill>
              <a:schemeClr val="accent5"/>
            </a:solidFill>
            <a:ln>
              <a:noFill/>
            </a:ln>
            <a:effectLst/>
          </c:spPr>
          <c:invertIfNegative val="0"/>
          <c:cat>
            <c:strRef>
              <c:f>Hoja1!$A$2</c:f>
              <c:strCache>
                <c:ptCount val="1"/>
                <c:pt idx="0">
                  <c:v>I Semestre 2022</c:v>
                </c:pt>
              </c:strCache>
            </c:strRef>
          </c:cat>
          <c:val>
            <c:numRef>
              <c:f>Hoja1!$D$2</c:f>
              <c:numCache>
                <c:formatCode>#,##0</c:formatCode>
                <c:ptCount val="1"/>
                <c:pt idx="0">
                  <c:v>56186205</c:v>
                </c:pt>
              </c:numCache>
            </c:numRef>
          </c:val>
          <c:extLst>
            <c:ext xmlns:c16="http://schemas.microsoft.com/office/drawing/2014/chart" uri="{C3380CC4-5D6E-409C-BE32-E72D297353CC}">
              <c16:uniqueId val="{00000002-0C14-4B95-8F07-63BC7C11EFFE}"/>
            </c:ext>
          </c:extLst>
        </c:ser>
        <c:dLbls>
          <c:showLegendKey val="0"/>
          <c:showVal val="0"/>
          <c:showCatName val="0"/>
          <c:showSerName val="0"/>
          <c:showPercent val="0"/>
          <c:showBubbleSize val="0"/>
        </c:dLbls>
        <c:gapWidth val="150"/>
        <c:axId val="389368840"/>
        <c:axId val="389369624"/>
      </c:barChart>
      <c:catAx>
        <c:axId val="389368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mn-lt"/>
                <a:ea typeface="+mn-ea"/>
                <a:cs typeface="+mn-cs"/>
              </a:defRPr>
            </a:pPr>
            <a:endParaRPr lang="es-CO"/>
          </a:p>
        </c:txPr>
        <c:crossAx val="389369624"/>
        <c:crosses val="autoZero"/>
        <c:auto val="1"/>
        <c:lblAlgn val="ctr"/>
        <c:lblOffset val="100"/>
        <c:noMultiLvlLbl val="0"/>
      </c:catAx>
      <c:valAx>
        <c:axId val="389369624"/>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Narrow" panose="020B0606020202030204" pitchFamily="34" charset="0"/>
                <a:ea typeface="+mn-ea"/>
                <a:cs typeface="+mn-cs"/>
              </a:defRPr>
            </a:pPr>
            <a:endParaRPr lang="es-CO"/>
          </a:p>
        </c:txPr>
        <c:crossAx val="38936884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18905686192975E-2"/>
          <c:y val="8.8000711234475698E-2"/>
          <c:w val="0.89163375283778445"/>
          <c:h val="0.7928187347343234"/>
        </c:manualLayout>
      </c:layout>
      <c:barChart>
        <c:barDir val="col"/>
        <c:grouping val="clustered"/>
        <c:varyColors val="0"/>
        <c:ser>
          <c:idx val="0"/>
          <c:order val="0"/>
          <c:spPr>
            <a:solidFill>
              <a:schemeClr val="accent2"/>
            </a:solidFill>
            <a:ln>
              <a:noFill/>
            </a:ln>
            <a:effectLst/>
            <a:scene3d>
              <a:camera prst="orthographicFront"/>
              <a:lightRig rig="brightRoom" dir="t">
                <a:rot lat="0" lon="0" rev="1800000"/>
              </a:lightRig>
            </a:scene3d>
            <a:sp3d prstMaterial="metal">
              <a:bevelB/>
            </a:sp3d>
          </c:spPr>
          <c:invertIfNegative val="0"/>
          <c:dPt>
            <c:idx val="0"/>
            <c:invertIfNegative val="0"/>
            <c:bubble3D val="0"/>
            <c:spPr>
              <a:solidFill>
                <a:srgbClr val="FFC000"/>
              </a:solidFill>
              <a:ln>
                <a:noFill/>
              </a:ln>
              <a:effectLst/>
              <a:scene3d>
                <a:camera prst="orthographicFront"/>
                <a:lightRig rig="brightRoom" dir="t">
                  <a:rot lat="0" lon="0" rev="1800000"/>
                </a:lightRig>
              </a:scene3d>
              <a:sp3d prstMaterial="metal">
                <a:bevelB/>
              </a:sp3d>
            </c:spPr>
            <c:extLst>
              <c:ext xmlns:c16="http://schemas.microsoft.com/office/drawing/2014/chart" uri="{C3380CC4-5D6E-409C-BE32-E72D297353CC}">
                <c16:uniqueId val="{00000001-7E60-40CD-B365-D6E408E8B267}"/>
              </c:ext>
            </c:extLst>
          </c:dPt>
          <c:dPt>
            <c:idx val="1"/>
            <c:invertIfNegative val="0"/>
            <c:bubble3D val="0"/>
            <c:spPr>
              <a:solidFill>
                <a:srgbClr val="FFFF00"/>
              </a:solidFill>
              <a:ln>
                <a:noFill/>
              </a:ln>
              <a:effectLst/>
              <a:scene3d>
                <a:camera prst="orthographicFront"/>
                <a:lightRig rig="brightRoom" dir="t">
                  <a:rot lat="0" lon="0" rev="1800000"/>
                </a:lightRig>
              </a:scene3d>
              <a:sp3d prstMaterial="metal">
                <a:bevelB/>
              </a:sp3d>
            </c:spPr>
            <c:extLst>
              <c:ext xmlns:c16="http://schemas.microsoft.com/office/drawing/2014/chart" uri="{C3380CC4-5D6E-409C-BE32-E72D297353CC}">
                <c16:uniqueId val="{00000003-7E60-40CD-B365-D6E408E8B267}"/>
              </c:ext>
            </c:extLst>
          </c:dPt>
          <c:dPt>
            <c:idx val="2"/>
            <c:invertIfNegative val="0"/>
            <c:bubble3D val="0"/>
            <c:spPr>
              <a:solidFill>
                <a:srgbClr val="00B050"/>
              </a:solidFill>
              <a:ln>
                <a:noFill/>
              </a:ln>
              <a:effectLst/>
              <a:scene3d>
                <a:camera prst="orthographicFront"/>
                <a:lightRig rig="brightRoom" dir="t">
                  <a:rot lat="0" lon="0" rev="1800000"/>
                </a:lightRig>
              </a:scene3d>
              <a:sp3d prstMaterial="metal">
                <a:bevelB/>
              </a:sp3d>
            </c:spPr>
            <c:extLst>
              <c:ext xmlns:c16="http://schemas.microsoft.com/office/drawing/2014/chart" uri="{C3380CC4-5D6E-409C-BE32-E72D297353CC}">
                <c16:uniqueId val="{00000005-7E60-40CD-B365-D6E408E8B26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Hoja2!$B$14:$D$14</c:f>
              <c:numCache>
                <c:formatCode>General</c:formatCode>
                <c:ptCount val="3"/>
                <c:pt idx="0">
                  <c:v>2020</c:v>
                </c:pt>
                <c:pt idx="1">
                  <c:v>2021</c:v>
                </c:pt>
                <c:pt idx="2">
                  <c:v>2022</c:v>
                </c:pt>
              </c:numCache>
            </c:numRef>
          </c:cat>
          <c:val>
            <c:numRef>
              <c:f>Hoja2!$B$15:$D$15</c:f>
              <c:numCache>
                <c:formatCode>0%</c:formatCode>
                <c:ptCount val="3"/>
                <c:pt idx="0">
                  <c:v>0.2</c:v>
                </c:pt>
                <c:pt idx="1">
                  <c:v>0.6</c:v>
                </c:pt>
                <c:pt idx="2">
                  <c:v>1</c:v>
                </c:pt>
              </c:numCache>
            </c:numRef>
          </c:val>
          <c:extLst>
            <c:ext xmlns:c16="http://schemas.microsoft.com/office/drawing/2014/chart" uri="{C3380CC4-5D6E-409C-BE32-E72D297353CC}">
              <c16:uniqueId val="{00000006-7E60-40CD-B365-D6E408E8B267}"/>
            </c:ext>
          </c:extLst>
        </c:ser>
        <c:dLbls>
          <c:showLegendKey val="0"/>
          <c:showVal val="0"/>
          <c:showCatName val="0"/>
          <c:showSerName val="0"/>
          <c:showPercent val="0"/>
          <c:showBubbleSize val="0"/>
        </c:dLbls>
        <c:gapWidth val="219"/>
        <c:overlap val="-27"/>
        <c:axId val="396190384"/>
        <c:axId val="396188032"/>
      </c:barChart>
      <c:catAx>
        <c:axId val="39619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96188032"/>
        <c:crosses val="autoZero"/>
        <c:auto val="1"/>
        <c:lblAlgn val="ctr"/>
        <c:lblOffset val="100"/>
        <c:noMultiLvlLbl val="0"/>
      </c:catAx>
      <c:valAx>
        <c:axId val="396188032"/>
        <c:scaling>
          <c:orientation val="minMax"/>
          <c:max val="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96190384"/>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s-CO" sz="1600" dirty="0"/>
              <a:t>PMI</a:t>
            </a:r>
            <a:r>
              <a:rPr lang="es-CO" sz="1600" baseline="0" dirty="0"/>
              <a:t> CGR a Diciembre 2021</a:t>
            </a:r>
            <a:endParaRPr lang="es-CO" sz="1600"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1100"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Hoja1!$B$3:$B$7</c:f>
              <c:strCache>
                <c:ptCount val="5"/>
                <c:pt idx="0">
                  <c:v>N° de Hallazgos Documentados</c:v>
                </c:pt>
                <c:pt idx="1">
                  <c:v>N° de Acciones de Mejora Programadas</c:v>
                </c:pt>
                <c:pt idx="2">
                  <c:v>Total de metas Terminadas</c:v>
                </c:pt>
                <c:pt idx="3">
                  <c:v>Total de metas Vencidas</c:v>
                </c:pt>
                <c:pt idx="4">
                  <c:v>Eficaces</c:v>
                </c:pt>
              </c:strCache>
            </c:strRef>
          </c:cat>
          <c:val>
            <c:numRef>
              <c:f>Hoja1!$C$3:$C$7</c:f>
              <c:numCache>
                <c:formatCode>General</c:formatCode>
                <c:ptCount val="5"/>
                <c:pt idx="0">
                  <c:v>75</c:v>
                </c:pt>
                <c:pt idx="1">
                  <c:v>276</c:v>
                </c:pt>
                <c:pt idx="2">
                  <c:v>225</c:v>
                </c:pt>
                <c:pt idx="3">
                  <c:v>35</c:v>
                </c:pt>
                <c:pt idx="4">
                  <c:v>39</c:v>
                </c:pt>
              </c:numCache>
            </c:numRef>
          </c:val>
          <c:extLst>
            <c:ext xmlns:c16="http://schemas.microsoft.com/office/drawing/2014/chart" uri="{C3380CC4-5D6E-409C-BE32-E72D297353CC}">
              <c16:uniqueId val="{00000000-BEAB-4E4C-B92D-EA53CD1BFF7F}"/>
            </c:ext>
          </c:extLst>
        </c:ser>
        <c:dLbls>
          <c:showLegendKey val="0"/>
          <c:showVal val="1"/>
          <c:showCatName val="0"/>
          <c:showSerName val="0"/>
          <c:showPercent val="0"/>
          <c:showBubbleSize val="0"/>
        </c:dLbls>
        <c:gapWidth val="150"/>
        <c:shape val="box"/>
        <c:axId val="318048784"/>
        <c:axId val="318044080"/>
        <c:axId val="0"/>
      </c:bar3DChart>
      <c:catAx>
        <c:axId val="318048784"/>
        <c:scaling>
          <c:orientation val="minMax"/>
        </c:scaling>
        <c:delete val="0"/>
        <c:axPos val="b"/>
        <c:numFmt formatCode="General" sourceLinked="0"/>
        <c:majorTickMark val="none"/>
        <c:minorTickMark val="none"/>
        <c:tickLblPos val="nextTo"/>
        <c:txPr>
          <a:bodyPr/>
          <a:lstStyle/>
          <a:p>
            <a:pPr>
              <a:defRPr sz="800"/>
            </a:pPr>
            <a:endParaRPr lang="es-CO"/>
          </a:p>
        </c:txPr>
        <c:crossAx val="318044080"/>
        <c:crosses val="autoZero"/>
        <c:auto val="1"/>
        <c:lblAlgn val="ctr"/>
        <c:lblOffset val="100"/>
        <c:noMultiLvlLbl val="0"/>
      </c:catAx>
      <c:valAx>
        <c:axId val="318044080"/>
        <c:scaling>
          <c:orientation val="minMax"/>
        </c:scaling>
        <c:delete val="0"/>
        <c:axPos val="l"/>
        <c:majorGridlines/>
        <c:numFmt formatCode="General" sourceLinked="1"/>
        <c:majorTickMark val="none"/>
        <c:minorTickMark val="none"/>
        <c:tickLblPos val="nextTo"/>
        <c:crossAx val="318048784"/>
        <c:crosses val="autoZero"/>
        <c:crossBetween val="between"/>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s-CO" sz="1600" dirty="0"/>
              <a:t>PMI</a:t>
            </a:r>
            <a:r>
              <a:rPr lang="es-CO" sz="1600" baseline="0" dirty="0"/>
              <a:t> CGR a Junio 2022</a:t>
            </a:r>
            <a:endParaRPr lang="es-CO" sz="1600"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1100"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Hoja1!$B$9:$B$13</c:f>
              <c:strCache>
                <c:ptCount val="5"/>
                <c:pt idx="0">
                  <c:v>N° de Hallazgos Documentados</c:v>
                </c:pt>
                <c:pt idx="1">
                  <c:v>N° de Acciones de Mejora Programadas</c:v>
                </c:pt>
                <c:pt idx="2">
                  <c:v>Total de metas Terminadas</c:v>
                </c:pt>
                <c:pt idx="3">
                  <c:v>Total de metas Vencidas</c:v>
                </c:pt>
                <c:pt idx="4">
                  <c:v>Eficaces</c:v>
                </c:pt>
              </c:strCache>
            </c:strRef>
          </c:cat>
          <c:val>
            <c:numRef>
              <c:f>Hoja1!$C$9:$C$13</c:f>
              <c:numCache>
                <c:formatCode>General</c:formatCode>
                <c:ptCount val="5"/>
                <c:pt idx="0">
                  <c:v>75</c:v>
                </c:pt>
                <c:pt idx="1">
                  <c:v>276</c:v>
                </c:pt>
                <c:pt idx="2">
                  <c:v>245</c:v>
                </c:pt>
                <c:pt idx="3">
                  <c:v>25</c:v>
                </c:pt>
                <c:pt idx="4">
                  <c:v>45</c:v>
                </c:pt>
              </c:numCache>
            </c:numRef>
          </c:val>
          <c:extLst>
            <c:ext xmlns:c16="http://schemas.microsoft.com/office/drawing/2014/chart" uri="{C3380CC4-5D6E-409C-BE32-E72D297353CC}">
              <c16:uniqueId val="{00000000-1CD6-435B-84BC-CF759C042873}"/>
            </c:ext>
          </c:extLst>
        </c:ser>
        <c:dLbls>
          <c:showLegendKey val="0"/>
          <c:showVal val="1"/>
          <c:showCatName val="0"/>
          <c:showSerName val="0"/>
          <c:showPercent val="0"/>
          <c:showBubbleSize val="0"/>
        </c:dLbls>
        <c:gapWidth val="150"/>
        <c:shape val="box"/>
        <c:axId val="318044472"/>
        <c:axId val="318048392"/>
        <c:axId val="0"/>
      </c:bar3DChart>
      <c:catAx>
        <c:axId val="318044472"/>
        <c:scaling>
          <c:orientation val="minMax"/>
        </c:scaling>
        <c:delete val="0"/>
        <c:axPos val="b"/>
        <c:numFmt formatCode="General" sourceLinked="0"/>
        <c:majorTickMark val="none"/>
        <c:minorTickMark val="none"/>
        <c:tickLblPos val="nextTo"/>
        <c:txPr>
          <a:bodyPr/>
          <a:lstStyle/>
          <a:p>
            <a:pPr>
              <a:defRPr sz="800"/>
            </a:pPr>
            <a:endParaRPr lang="es-CO"/>
          </a:p>
        </c:txPr>
        <c:crossAx val="318048392"/>
        <c:crosses val="autoZero"/>
        <c:auto val="1"/>
        <c:lblAlgn val="ctr"/>
        <c:lblOffset val="100"/>
        <c:noMultiLvlLbl val="0"/>
      </c:catAx>
      <c:valAx>
        <c:axId val="318048392"/>
        <c:scaling>
          <c:orientation val="minMax"/>
        </c:scaling>
        <c:delete val="0"/>
        <c:axPos val="l"/>
        <c:majorGridlines/>
        <c:numFmt formatCode="General" sourceLinked="1"/>
        <c:majorTickMark val="none"/>
        <c:minorTickMark val="none"/>
        <c:tickLblPos val="nextTo"/>
        <c:crossAx val="31804447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500" b="1" dirty="0">
                <a:latin typeface="Arial Narrow" panose="020B0606020202030204" pitchFamily="34" charset="0"/>
              </a:rPr>
              <a:t>CUMPLIMIENTO PAAC - 2021</a:t>
            </a:r>
          </a:p>
        </c:rich>
      </c:tx>
      <c:layout>
        <c:manualLayout>
          <c:xMode val="edge"/>
          <c:yMode val="edge"/>
          <c:x val="0.22032161502276282"/>
          <c:y val="5.8082172649581827E-2"/>
        </c:manualLayout>
      </c:layout>
      <c:overlay val="0"/>
      <c:spPr>
        <a:noFill/>
        <a:ln w="25400">
          <a:noFill/>
        </a:ln>
      </c:spPr>
    </c:title>
    <c:autoTitleDeleted val="0"/>
    <c:plotArea>
      <c:layout/>
      <c:pieChart>
        <c:varyColors val="1"/>
        <c:ser>
          <c:idx val="0"/>
          <c:order val="0"/>
          <c:spPr>
            <a:ln>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plosion val="11"/>
          <c:dPt>
            <c:idx val="0"/>
            <c:bubble3D val="0"/>
            <c:spPr>
              <a:solidFill>
                <a:schemeClr val="accent1">
                  <a:lumMod val="20000"/>
                  <a:lumOff val="8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1-D8A7-4081-BBE8-8495D2AE7354}"/>
              </c:ext>
            </c:extLst>
          </c:dPt>
          <c:dPt>
            <c:idx val="1"/>
            <c:bubble3D val="0"/>
            <c:spPr>
              <a:solidFill>
                <a:schemeClr val="accent2">
                  <a:lumMod val="40000"/>
                  <a:lumOff val="6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3-D8A7-4081-BBE8-8495D2AE7354}"/>
              </c:ext>
            </c:extLst>
          </c:dPt>
          <c:dPt>
            <c:idx val="2"/>
            <c:bubble3D val="0"/>
            <c:spPr>
              <a:solidFill>
                <a:schemeClr val="accent3"/>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5-D8A7-4081-BBE8-8495D2AE7354}"/>
              </c:ext>
            </c:extLst>
          </c:dPt>
          <c:dPt>
            <c:idx val="3"/>
            <c:bubble3D val="0"/>
            <c:spPr>
              <a:solidFill>
                <a:srgbClr val="FFFFCC"/>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7-D8A7-4081-BBE8-8495D2AE7354}"/>
              </c:ext>
            </c:extLst>
          </c:dPt>
          <c:dPt>
            <c:idx val="4"/>
            <c:bubble3D val="0"/>
            <c:spPr>
              <a:solidFill>
                <a:schemeClr val="accent5">
                  <a:lumMod val="40000"/>
                  <a:lumOff val="6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9-D8A7-4081-BBE8-8495D2AE7354}"/>
              </c:ext>
            </c:extLst>
          </c:dPt>
          <c:dPt>
            <c:idx val="5"/>
            <c:bubble3D val="0"/>
            <c:spPr>
              <a:solidFill>
                <a:schemeClr val="accent6">
                  <a:lumMod val="40000"/>
                  <a:lumOff val="6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B-D8A7-4081-BBE8-8495D2AE7354}"/>
              </c:ext>
            </c:extLst>
          </c:dPt>
          <c:dLbls>
            <c:dLbl>
              <c:idx val="4"/>
              <c:layout>
                <c:manualLayout>
                  <c:x val="0.2290242556459334"/>
                  <c:y val="-1.55082210249826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A7-4081-BBE8-8495D2AE7354}"/>
                </c:ext>
              </c:extLst>
            </c:dLbl>
            <c:spPr>
              <a:noFill/>
              <a:ln w="25400">
                <a:noFill/>
              </a:ln>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Narrow" panose="020B0606020202030204" pitchFamily="34" charset="0"/>
                    <a:ea typeface="+mn-ea"/>
                    <a:cs typeface="+mn-cs"/>
                  </a:defRPr>
                </a:pPr>
                <a:endParaRPr lang="es-CO"/>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'TRANSPARENCIA Y GRAFICA'!$D$59:$D$64</c:f>
              <c:strCache>
                <c:ptCount val="6"/>
                <c:pt idx="0">
                  <c:v>Componte Administración del Riesgo</c:v>
                </c:pt>
                <c:pt idx="1">
                  <c:v>Mapa de Riesgo de Corrupción</c:v>
                </c:pt>
                <c:pt idx="2">
                  <c:v>Componte Rendición de Cuentas</c:v>
                </c:pt>
                <c:pt idx="3">
                  <c:v>Componte Servicio al Ciudadano</c:v>
                </c:pt>
                <c:pt idx="4">
                  <c:v>Componte Transparencia y Acceso a la Información</c:v>
                </c:pt>
                <c:pt idx="5">
                  <c:v>Iniciativas adicionales</c:v>
                </c:pt>
              </c:strCache>
            </c:strRef>
          </c:cat>
          <c:val>
            <c:numRef>
              <c:f>'TRANSPARENCIA Y GRAFICA'!$E$59:$E$64</c:f>
              <c:numCache>
                <c:formatCode>0%</c:formatCode>
                <c:ptCount val="6"/>
                <c:pt idx="0">
                  <c:v>1</c:v>
                </c:pt>
                <c:pt idx="1">
                  <c:v>0.97</c:v>
                </c:pt>
                <c:pt idx="2">
                  <c:v>1</c:v>
                </c:pt>
                <c:pt idx="3">
                  <c:v>0.87</c:v>
                </c:pt>
                <c:pt idx="4">
                  <c:v>0.98</c:v>
                </c:pt>
                <c:pt idx="5">
                  <c:v>1</c:v>
                </c:pt>
              </c:numCache>
            </c:numRef>
          </c:val>
          <c:extLst>
            <c:ext xmlns:c16="http://schemas.microsoft.com/office/drawing/2014/chart" uri="{C3380CC4-5D6E-409C-BE32-E72D297353CC}">
              <c16:uniqueId val="{0000000C-D8A7-4081-BBE8-8495D2AE7354}"/>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500" b="1" dirty="0">
                <a:latin typeface="Arial Narrow" panose="020B0606020202030204" pitchFamily="34" charset="0"/>
              </a:rPr>
              <a:t>CUMPLIMIENTO PAAC</a:t>
            </a:r>
            <a:r>
              <a:rPr lang="en-US" sz="1500" b="1" baseline="0" dirty="0">
                <a:latin typeface="Arial Narrow" panose="020B0606020202030204" pitchFamily="34" charset="0"/>
              </a:rPr>
              <a:t> </a:t>
            </a:r>
            <a:r>
              <a:rPr lang="en-US" sz="1500" b="1" dirty="0">
                <a:latin typeface="Arial Narrow" panose="020B0606020202030204" pitchFamily="34" charset="0"/>
              </a:rPr>
              <a:t>I CUATRIMESTRE</a:t>
            </a:r>
            <a:r>
              <a:rPr lang="en-US" sz="1500" b="1" baseline="0" dirty="0">
                <a:latin typeface="Arial Narrow" panose="020B0606020202030204" pitchFamily="34" charset="0"/>
              </a:rPr>
              <a:t> -2022 </a:t>
            </a:r>
            <a:endParaRPr lang="en-US" sz="1500" b="1" dirty="0">
              <a:latin typeface="Arial Narrow" panose="020B0606020202030204" pitchFamily="34" charset="0"/>
            </a:endParaRPr>
          </a:p>
        </c:rich>
      </c:tx>
      <c:layout>
        <c:manualLayout>
          <c:xMode val="edge"/>
          <c:yMode val="edge"/>
          <c:x val="0.11098435936097185"/>
          <c:y val="5.808229355945891E-2"/>
        </c:manualLayout>
      </c:layout>
      <c:overlay val="0"/>
      <c:spPr>
        <a:noFill/>
        <a:ln w="25400">
          <a:noFill/>
        </a:ln>
      </c:spPr>
    </c:title>
    <c:autoTitleDeleted val="0"/>
    <c:plotArea>
      <c:layout>
        <c:manualLayout>
          <c:layoutTarget val="inner"/>
          <c:xMode val="edge"/>
          <c:yMode val="edge"/>
          <c:x val="0.21390826544629429"/>
          <c:y val="0.14191697673732434"/>
          <c:w val="0.57245605586279269"/>
          <c:h val="0.7660989034971678"/>
        </c:manualLayout>
      </c:layout>
      <c:pieChart>
        <c:varyColors val="1"/>
        <c:ser>
          <c:idx val="0"/>
          <c:order val="0"/>
          <c:spPr>
            <a:ln>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plosion val="16"/>
          <c:dPt>
            <c:idx val="0"/>
            <c:bubble3D val="0"/>
            <c:spPr>
              <a:solidFill>
                <a:schemeClr val="accent1">
                  <a:lumMod val="20000"/>
                  <a:lumOff val="8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1-78FE-4415-93B1-474FB0791157}"/>
              </c:ext>
            </c:extLst>
          </c:dPt>
          <c:dPt>
            <c:idx val="1"/>
            <c:bubble3D val="0"/>
            <c:spPr>
              <a:solidFill>
                <a:schemeClr val="accent2">
                  <a:lumMod val="40000"/>
                  <a:lumOff val="6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3-78FE-4415-93B1-474FB0791157}"/>
              </c:ext>
            </c:extLst>
          </c:dPt>
          <c:dPt>
            <c:idx val="2"/>
            <c:bubble3D val="0"/>
            <c:spPr>
              <a:solidFill>
                <a:schemeClr val="accent3"/>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5-78FE-4415-93B1-474FB0791157}"/>
              </c:ext>
            </c:extLst>
          </c:dPt>
          <c:dPt>
            <c:idx val="3"/>
            <c:bubble3D val="0"/>
            <c:spPr>
              <a:solidFill>
                <a:srgbClr val="FFFFCC"/>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7-78FE-4415-93B1-474FB0791157}"/>
              </c:ext>
            </c:extLst>
          </c:dPt>
          <c:dPt>
            <c:idx val="4"/>
            <c:bubble3D val="0"/>
            <c:spPr>
              <a:solidFill>
                <a:schemeClr val="accent5">
                  <a:lumMod val="40000"/>
                  <a:lumOff val="6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9-78FE-4415-93B1-474FB0791157}"/>
              </c:ext>
            </c:extLst>
          </c:dPt>
          <c:dPt>
            <c:idx val="5"/>
            <c:bubble3D val="0"/>
            <c:spPr>
              <a:solidFill>
                <a:schemeClr val="accent6">
                  <a:lumMod val="40000"/>
                  <a:lumOff val="60000"/>
                </a:schemeClr>
              </a:solidFill>
              <a:ln w="19050">
                <a:gradFill>
                  <a:gsLst>
                    <a:gs pos="0">
                      <a:schemeClr val="accent1">
                        <a:lumMod val="5000"/>
                        <a:lumOff val="95000"/>
                        <a:alpha val="4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71500" dist="50800" dir="5400000" algn="ctr" rotWithShape="0">
                  <a:srgbClr val="000000">
                    <a:alpha val="61000"/>
                  </a:srgbClr>
                </a:outerShdw>
              </a:effectLst>
            </c:spPr>
            <c:extLst>
              <c:ext xmlns:c16="http://schemas.microsoft.com/office/drawing/2014/chart" uri="{C3380CC4-5D6E-409C-BE32-E72D297353CC}">
                <c16:uniqueId val="{0000000B-78FE-4415-93B1-474FB0791157}"/>
              </c:ext>
            </c:extLst>
          </c:dPt>
          <c:dLbls>
            <c:dLbl>
              <c:idx val="0"/>
              <c:layout>
                <c:manualLayout>
                  <c:x val="-0.10917445752775838"/>
                  <c:y val="0.1546071808017987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FE-4415-93B1-474FB0791157}"/>
                </c:ext>
              </c:extLst>
            </c:dLbl>
            <c:dLbl>
              <c:idx val="1"/>
              <c:layout>
                <c:manualLayout>
                  <c:x val="-0.192378284820726"/>
                  <c:y val="-1.21679310322802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FE-4415-93B1-474FB0791157}"/>
                </c:ext>
              </c:extLst>
            </c:dLbl>
            <c:dLbl>
              <c:idx val="2"/>
              <c:layout>
                <c:manualLayout>
                  <c:x val="-0.17365152006291359"/>
                  <c:y val="-0.13822953576332492"/>
                </c:manualLayout>
              </c:layout>
              <c:spPr>
                <a:noFill/>
                <a:ln w="25400">
                  <a:noFill/>
                </a:ln>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Arial Narrow" panose="020B0606020202030204" pitchFamily="34" charset="0"/>
                      <a:ea typeface="+mn-ea"/>
                      <a:cs typeface="+mn-cs"/>
                    </a:defRPr>
                  </a:pPr>
                  <a:endParaRPr lang="es-CO"/>
                </a:p>
              </c:txPr>
              <c:showLegendKey val="0"/>
              <c:showVal val="1"/>
              <c:showCatName val="1"/>
              <c:showSerName val="0"/>
              <c:showPercent val="0"/>
              <c:showBubbleSize val="0"/>
              <c:extLst>
                <c:ext xmlns:c15="http://schemas.microsoft.com/office/drawing/2012/chart" uri="{CE6537A1-D6FC-4f65-9D91-7224C49458BB}">
                  <c15:layout>
                    <c:manualLayout>
                      <c:w val="0.17142536452556692"/>
                      <c:h val="0.1592505340839567"/>
                    </c:manualLayout>
                  </c15:layout>
                </c:ext>
                <c:ext xmlns:c16="http://schemas.microsoft.com/office/drawing/2014/chart" uri="{C3380CC4-5D6E-409C-BE32-E72D297353CC}">
                  <c16:uniqueId val="{00000005-78FE-4415-93B1-474FB0791157}"/>
                </c:ext>
              </c:extLst>
            </c:dLbl>
            <c:dLbl>
              <c:idx val="3"/>
              <c:layout>
                <c:manualLayout>
                  <c:x val="-3.8309918386140639E-2"/>
                  <c:y val="-0.152399029955138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FE-4415-93B1-474FB0791157}"/>
                </c:ext>
              </c:extLst>
            </c:dLbl>
            <c:dLbl>
              <c:idx val="4"/>
              <c:layout>
                <c:manualLayout>
                  <c:x val="0.16908979164423196"/>
                  <c:y val="-7.6444048894008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8FE-4415-93B1-474FB0791157}"/>
                </c:ext>
              </c:extLst>
            </c:dLbl>
            <c:dLbl>
              <c:idx val="5"/>
              <c:layout>
                <c:manualLayout>
                  <c:x val="0.19428794089677762"/>
                  <c:y val="6.5361244610086397E-2"/>
                </c:manualLayout>
              </c:layout>
              <c:tx>
                <c:rich>
                  <a:bodyPr rot="0" spcFirstLastPara="1" vertOverflow="ellipsis" vert="horz" wrap="square" lIns="38100" tIns="19050" rIns="38100" bIns="19050" anchor="ctr" anchorCtr="1">
                    <a:noAutofit/>
                  </a:bodyPr>
                  <a:lstStyle/>
                  <a:p>
                    <a:pPr>
                      <a:defRPr sz="1000" b="1" i="0" u="none" strike="noStrike" kern="1200" baseline="0">
                        <a:solidFill>
                          <a:srgbClr val="FF0000"/>
                        </a:solidFill>
                        <a:latin typeface="Arial Narrow" panose="020B0606020202030204" pitchFamily="34" charset="0"/>
                        <a:ea typeface="+mn-ea"/>
                        <a:cs typeface="+mn-cs"/>
                      </a:defRPr>
                    </a:pPr>
                    <a:fld id="{6956805C-338A-4374-AE9F-00720CF5B5E5}" type="CATEGORYNAME">
                      <a:rPr lang="es-MX">
                        <a:solidFill>
                          <a:schemeClr val="tx1"/>
                        </a:solidFill>
                      </a:rPr>
                      <a:pPr>
                        <a:defRPr sz="1000" b="1" i="0" u="none" strike="noStrike" kern="1200" baseline="0">
                          <a:solidFill>
                            <a:srgbClr val="FF0000"/>
                          </a:solidFill>
                          <a:latin typeface="Arial Narrow" panose="020B0606020202030204" pitchFamily="34" charset="0"/>
                          <a:ea typeface="+mn-ea"/>
                          <a:cs typeface="+mn-cs"/>
                        </a:defRPr>
                      </a:pPr>
                      <a:t>[NOMBRE DE CATEGORÍA]</a:t>
                    </a:fld>
                    <a:r>
                      <a:rPr lang="es-MX" baseline="0" dirty="0">
                        <a:solidFill>
                          <a:schemeClr val="tx1"/>
                        </a:solidFill>
                      </a:rPr>
                      <a:t>; </a:t>
                    </a:r>
                    <a:fld id="{68DA37F2-D5CA-49D4-BD3E-B7D98AA6C1CF}" type="VALUE">
                      <a:rPr lang="es-MX" baseline="0">
                        <a:solidFill>
                          <a:schemeClr val="tx1"/>
                        </a:solidFill>
                      </a:rPr>
                      <a:pPr>
                        <a:defRPr sz="1000" b="1" i="0" u="none" strike="noStrike" kern="1200" baseline="0">
                          <a:solidFill>
                            <a:srgbClr val="FF0000"/>
                          </a:solidFill>
                          <a:latin typeface="Arial Narrow" panose="020B0606020202030204" pitchFamily="34" charset="0"/>
                          <a:ea typeface="+mn-ea"/>
                          <a:cs typeface="+mn-cs"/>
                        </a:defRPr>
                      </a:pPr>
                      <a:t>[VALOR]</a:t>
                    </a:fld>
                    <a:endParaRPr lang="es-MX" baseline="0" dirty="0">
                      <a:solidFill>
                        <a:schemeClr val="tx1"/>
                      </a:solidFill>
                    </a:endParaRPr>
                  </a:p>
                </c:rich>
              </c:tx>
              <c:spPr>
                <a:noFill/>
                <a:ln w="25400">
                  <a:noFill/>
                </a:ln>
              </c:spPr>
              <c:showLegendKey val="0"/>
              <c:showVal val="1"/>
              <c:showCatName val="1"/>
              <c:showSerName val="0"/>
              <c:showPercent val="0"/>
              <c:showBubbleSize val="0"/>
              <c:extLst>
                <c:ext xmlns:c15="http://schemas.microsoft.com/office/drawing/2012/chart" uri="{CE6537A1-D6FC-4f65-9D91-7224C49458BB}">
                  <c15:layout>
                    <c:manualLayout>
                      <c:w val="0.19707803761587894"/>
                      <c:h val="0.19131581071396436"/>
                    </c:manualLayout>
                  </c15:layout>
                  <c15:dlblFieldTable/>
                  <c15:showDataLabelsRange val="0"/>
                </c:ext>
                <c:ext xmlns:c16="http://schemas.microsoft.com/office/drawing/2014/chart" uri="{C3380CC4-5D6E-409C-BE32-E72D297353CC}">
                  <c16:uniqueId val="{0000000B-78FE-4415-93B1-474FB0791157}"/>
                </c:ext>
              </c:extLst>
            </c:dLbl>
            <c:spPr>
              <a:noFill/>
              <a:ln w="25400">
                <a:noFill/>
              </a:ln>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Narrow" panose="020B0606020202030204" pitchFamily="34" charset="0"/>
                    <a:ea typeface="+mn-ea"/>
                    <a:cs typeface="+mn-cs"/>
                  </a:defRPr>
                </a:pPr>
                <a:endParaRPr lang="es-CO"/>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'TRANSPARENCIA Y GRAFICA'!$D$78:$D$84</c:f>
              <c:strCache>
                <c:ptCount val="7"/>
                <c:pt idx="0">
                  <c:v>Componte Administración del Riesgo</c:v>
                </c:pt>
                <c:pt idx="1">
                  <c:v>Mapa de Riesgo de Corrupción</c:v>
                </c:pt>
                <c:pt idx="2">
                  <c:v>Componte Racionalización de trámites</c:v>
                </c:pt>
                <c:pt idx="3">
                  <c:v>Componte Rendición de Cuentas</c:v>
                </c:pt>
                <c:pt idx="4">
                  <c:v>Componte Servicio al Ciudadano</c:v>
                </c:pt>
                <c:pt idx="5">
                  <c:v>Componte Transparencia y Acceso a la Información</c:v>
                </c:pt>
                <c:pt idx="6">
                  <c:v>Iniciativas adicionales</c:v>
                </c:pt>
              </c:strCache>
            </c:strRef>
          </c:cat>
          <c:val>
            <c:numRef>
              <c:f>'TRANSPARENCIA Y GRAFICA'!$E$78:$E$84</c:f>
              <c:numCache>
                <c:formatCode>0%</c:formatCode>
                <c:ptCount val="7"/>
                <c:pt idx="0">
                  <c:v>0.96</c:v>
                </c:pt>
                <c:pt idx="1">
                  <c:v>0.55000000000000004</c:v>
                </c:pt>
                <c:pt idx="2">
                  <c:v>0.4</c:v>
                </c:pt>
                <c:pt idx="3">
                  <c:v>0.99</c:v>
                </c:pt>
                <c:pt idx="4">
                  <c:v>0.74</c:v>
                </c:pt>
                <c:pt idx="5">
                  <c:v>0.61</c:v>
                </c:pt>
                <c:pt idx="6">
                  <c:v>0.7</c:v>
                </c:pt>
              </c:numCache>
            </c:numRef>
          </c:val>
          <c:extLst>
            <c:ext xmlns:c16="http://schemas.microsoft.com/office/drawing/2014/chart" uri="{C3380CC4-5D6E-409C-BE32-E72D297353CC}">
              <c16:uniqueId val="{0000000C-78FE-4415-93B1-474FB079115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000" b="1" i="0" u="none" strike="noStrike" kern="120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endParaRPr lang="es-CO"/>
        </a:p>
      </c:txPr>
    </c:title>
    <c:autoTitleDeleted val="0"/>
    <c:plotArea>
      <c:layout>
        <c:manualLayout>
          <c:layoutTarget val="inner"/>
          <c:xMode val="edge"/>
          <c:yMode val="edge"/>
          <c:x val="0.13393577161550457"/>
          <c:y val="0.13137203527953406"/>
          <c:w val="0.82832572558864925"/>
          <c:h val="0.70479172153484748"/>
        </c:manualLayout>
      </c:layout>
      <c:barChart>
        <c:barDir val="bar"/>
        <c:grouping val="clustered"/>
        <c:varyColors val="0"/>
        <c:ser>
          <c:idx val="0"/>
          <c:order val="0"/>
          <c:tx>
            <c:strRef>
              <c:f>Hoja1!$B$1</c:f>
              <c:strCache>
                <c:ptCount val="1"/>
                <c:pt idx="0">
                  <c:v>ATENCIONES AÑO 2021</c:v>
                </c:pt>
              </c:strCache>
            </c:strRef>
          </c:tx>
          <c:spPr>
            <a:solidFill>
              <a:srgbClr val="183C6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TOTAL </c:v>
                </c:pt>
                <c:pt idx="1">
                  <c:v>MEDICAMENTOS</c:v>
                </c:pt>
                <c:pt idx="2">
                  <c:v>PROCEDIMIENTOS</c:v>
                </c:pt>
                <c:pt idx="3">
                  <c:v>CONSULTAS</c:v>
                </c:pt>
              </c:strCache>
            </c:strRef>
          </c:cat>
          <c:val>
            <c:numRef>
              <c:f>Hoja1!$B$2:$B$5</c:f>
              <c:numCache>
                <c:formatCode>#,##0</c:formatCode>
                <c:ptCount val="4"/>
                <c:pt idx="0">
                  <c:v>2476032</c:v>
                </c:pt>
                <c:pt idx="1">
                  <c:v>1314146</c:v>
                </c:pt>
                <c:pt idx="2">
                  <c:v>716995</c:v>
                </c:pt>
                <c:pt idx="3">
                  <c:v>444891</c:v>
                </c:pt>
              </c:numCache>
            </c:numRef>
          </c:val>
          <c:extLst>
            <c:ext xmlns:c16="http://schemas.microsoft.com/office/drawing/2014/chart" uri="{C3380CC4-5D6E-409C-BE32-E72D297353CC}">
              <c16:uniqueId val="{00000000-9D2A-4618-81BE-67487504F589}"/>
            </c:ext>
          </c:extLst>
        </c:ser>
        <c:dLbls>
          <c:showLegendKey val="0"/>
          <c:showVal val="0"/>
          <c:showCatName val="0"/>
          <c:showSerName val="0"/>
          <c:showPercent val="0"/>
          <c:showBubbleSize val="0"/>
        </c:dLbls>
        <c:gapWidth val="100"/>
        <c:axId val="386672472"/>
        <c:axId val="386675216"/>
      </c:barChart>
      <c:catAx>
        <c:axId val="38667247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crossAx val="386675216"/>
        <c:crosses val="autoZero"/>
        <c:auto val="1"/>
        <c:lblAlgn val="ctr"/>
        <c:lblOffset val="100"/>
        <c:noMultiLvlLbl val="0"/>
      </c:catAx>
      <c:valAx>
        <c:axId val="38667521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crossAx val="386672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Narrow" panose="020B0606020202030204" pitchFamily="34"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endParaRPr lang="es-CO"/>
        </a:p>
      </c:txPr>
    </c:title>
    <c:autoTitleDeleted val="0"/>
    <c:plotArea>
      <c:layout/>
      <c:barChart>
        <c:barDir val="bar"/>
        <c:grouping val="clustered"/>
        <c:varyColors val="0"/>
        <c:ser>
          <c:idx val="0"/>
          <c:order val="0"/>
          <c:tx>
            <c:strRef>
              <c:f>Hoja1!$B$1</c:f>
              <c:strCache>
                <c:ptCount val="1"/>
                <c:pt idx="0">
                  <c:v>ATENCIONES AÑO 2021</c:v>
                </c:pt>
              </c:strCache>
            </c:strRef>
          </c:tx>
          <c:spPr>
            <a:solidFill>
              <a:srgbClr val="183C6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Hoja1!$A$2:$A$3</c:f>
              <c:strCache>
                <c:ptCount val="2"/>
                <c:pt idx="0">
                  <c:v>URGENCIAS</c:v>
                </c:pt>
                <c:pt idx="1">
                  <c:v>HOSPITALIZACIONES</c:v>
                </c:pt>
              </c:strCache>
            </c:strRef>
          </c:cat>
          <c:val>
            <c:numRef>
              <c:f>Hoja1!$B$2:$B$3</c:f>
              <c:numCache>
                <c:formatCode>#,##0</c:formatCode>
                <c:ptCount val="2"/>
                <c:pt idx="0">
                  <c:v>2702</c:v>
                </c:pt>
                <c:pt idx="1">
                  <c:v>3602</c:v>
                </c:pt>
              </c:numCache>
            </c:numRef>
          </c:val>
          <c:extLst>
            <c:ext xmlns:c16="http://schemas.microsoft.com/office/drawing/2014/chart" uri="{C3380CC4-5D6E-409C-BE32-E72D297353CC}">
              <c16:uniqueId val="{00000000-5BC0-4A9E-A66E-33AA7D51B2CC}"/>
            </c:ext>
          </c:extLst>
        </c:ser>
        <c:dLbls>
          <c:showLegendKey val="0"/>
          <c:showVal val="0"/>
          <c:showCatName val="0"/>
          <c:showSerName val="0"/>
          <c:showPercent val="0"/>
          <c:showBubbleSize val="0"/>
        </c:dLbls>
        <c:gapWidth val="100"/>
        <c:axId val="384692464"/>
        <c:axId val="384692072"/>
      </c:barChart>
      <c:catAx>
        <c:axId val="38469246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crossAx val="384692072"/>
        <c:crosses val="autoZero"/>
        <c:auto val="1"/>
        <c:lblAlgn val="ctr"/>
        <c:lblOffset val="100"/>
        <c:noMultiLvlLbl val="0"/>
      </c:catAx>
      <c:valAx>
        <c:axId val="38469207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crossAx val="38469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920" b="1" i="0" u="none" strike="noStrike" kern="1200" cap="all" spc="120" normalizeH="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r>
              <a:rPr lang="en-US" dirty="0" err="1">
                <a:solidFill>
                  <a:srgbClr val="183C6E"/>
                </a:solidFill>
                <a:effectLst>
                  <a:outerShdw blurRad="38100" dist="38100" dir="2700000" algn="tl">
                    <a:srgbClr val="000000">
                      <a:alpha val="43137"/>
                    </a:srgbClr>
                  </a:outerShdw>
                </a:effectLst>
              </a:rPr>
              <a:t>Promedio</a:t>
            </a:r>
            <a:r>
              <a:rPr lang="en-US">
                <a:solidFill>
                  <a:srgbClr val="183C6E"/>
                </a:solidFill>
                <a:effectLst>
                  <a:outerShdw blurRad="38100" dist="38100" dir="2700000" algn="tl">
                    <a:srgbClr val="000000">
                      <a:alpha val="43137"/>
                    </a:srgbClr>
                  </a:outerShdw>
                </a:effectLst>
              </a:rPr>
              <a:t> por Usuario</a:t>
            </a:r>
          </a:p>
        </c:rich>
      </c:tx>
      <c:layout>
        <c:manualLayout>
          <c:xMode val="edge"/>
          <c:yMode val="edge"/>
          <c:x val="0.32331821294077373"/>
          <c:y val="1.6521686339470786E-2"/>
        </c:manualLayout>
      </c:layout>
      <c:overlay val="0"/>
      <c:spPr>
        <a:noFill/>
        <a:ln>
          <a:noFill/>
        </a:ln>
        <a:effectLst/>
      </c:spPr>
      <c:txPr>
        <a:bodyPr rot="0" spcFirstLastPara="1" vertOverflow="ellipsis" vert="horz" wrap="square" anchor="ctr" anchorCtr="1"/>
        <a:lstStyle/>
        <a:p>
          <a:pPr algn="ctr">
            <a:defRPr sz="1920" b="1" i="0" u="none" strike="noStrike" kern="1200" cap="all" spc="120" normalizeH="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endParaRPr lang="es-CO"/>
        </a:p>
      </c:txPr>
    </c:title>
    <c:autoTitleDeleted val="0"/>
    <c:plotArea>
      <c:layout/>
      <c:barChart>
        <c:barDir val="col"/>
        <c:grouping val="clustered"/>
        <c:varyColors val="0"/>
        <c:ser>
          <c:idx val="0"/>
          <c:order val="0"/>
          <c:spPr>
            <a:solidFill>
              <a:srgbClr val="183C6E"/>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Hoja2!$A$13:$A$15</c:f>
              <c:strCache>
                <c:ptCount val="3"/>
                <c:pt idx="0">
                  <c:v>CONSULTAS</c:v>
                </c:pt>
                <c:pt idx="1">
                  <c:v>PROCEDIMIENTOS</c:v>
                </c:pt>
                <c:pt idx="2">
                  <c:v>MEDICAMENTOS (Dispensaciones)</c:v>
                </c:pt>
              </c:strCache>
            </c:strRef>
          </c:cat>
          <c:val>
            <c:numRef>
              <c:f>Hoja2!$B$13:$B$15</c:f>
              <c:numCache>
                <c:formatCode>0.00</c:formatCode>
                <c:ptCount val="3"/>
                <c:pt idx="0">
                  <c:v>12.921233771891609</c:v>
                </c:pt>
                <c:pt idx="1">
                  <c:v>20.824111992100143</c:v>
                </c:pt>
                <c:pt idx="2">
                  <c:v>38.167523452702504</c:v>
                </c:pt>
              </c:numCache>
            </c:numRef>
          </c:val>
          <c:extLst>
            <c:ext xmlns:c16="http://schemas.microsoft.com/office/drawing/2014/chart" uri="{C3380CC4-5D6E-409C-BE32-E72D297353CC}">
              <c16:uniqueId val="{00000000-85D5-4994-BDBF-893D819CFDB2}"/>
            </c:ext>
          </c:extLst>
        </c:ser>
        <c:dLbls>
          <c:dLblPos val="outEnd"/>
          <c:showLegendKey val="0"/>
          <c:showVal val="1"/>
          <c:showCatName val="0"/>
          <c:showSerName val="0"/>
          <c:showPercent val="0"/>
          <c:showBubbleSize val="0"/>
        </c:dLbls>
        <c:gapWidth val="444"/>
        <c:overlap val="-90"/>
        <c:axId val="384692856"/>
        <c:axId val="384693248"/>
      </c:barChart>
      <c:catAx>
        <c:axId val="384692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Arial Narrow" panose="020B0606020202030204" pitchFamily="34" charset="0"/>
                <a:ea typeface="+mn-ea"/>
                <a:cs typeface="+mn-cs"/>
              </a:defRPr>
            </a:pPr>
            <a:endParaRPr lang="es-CO"/>
          </a:p>
        </c:txPr>
        <c:crossAx val="384693248"/>
        <c:crosses val="autoZero"/>
        <c:auto val="1"/>
        <c:lblAlgn val="ctr"/>
        <c:lblOffset val="100"/>
        <c:noMultiLvlLbl val="0"/>
      </c:catAx>
      <c:valAx>
        <c:axId val="384693248"/>
        <c:scaling>
          <c:orientation val="minMax"/>
        </c:scaling>
        <c:delete val="1"/>
        <c:axPos val="l"/>
        <c:title>
          <c:tx>
            <c:rich>
              <a:bodyPr rot="-5400000" spcFirstLastPara="1" vertOverflow="ellipsis" vert="horz" wrap="square" anchor="ctr" anchorCtr="1"/>
              <a:lstStyle/>
              <a:p>
                <a:pPr>
                  <a:defRPr sz="1600" b="1" i="0" u="none" strike="noStrike" kern="1200" cap="all" baseline="0">
                    <a:solidFill>
                      <a:schemeClr val="tx1">
                        <a:lumMod val="65000"/>
                        <a:lumOff val="35000"/>
                      </a:schemeClr>
                    </a:solidFill>
                    <a:latin typeface="Arial Narrow" panose="020B0606020202030204" pitchFamily="34" charset="0"/>
                    <a:ea typeface="+mn-ea"/>
                    <a:cs typeface="+mn-cs"/>
                  </a:defRPr>
                </a:pPr>
                <a:r>
                  <a:rPr lang="es-CO" b="1"/>
                  <a:t>CANTIDAD POR AÑO</a:t>
                </a:r>
              </a:p>
            </c:rich>
          </c:tx>
          <c:overlay val="0"/>
          <c:spPr>
            <a:noFill/>
            <a:ln>
              <a:noFill/>
            </a:ln>
            <a:effectLst/>
          </c:spPr>
          <c:txPr>
            <a:bodyPr rot="-5400000" spcFirstLastPara="1" vertOverflow="ellipsis" vert="horz" wrap="square" anchor="ctr" anchorCtr="1"/>
            <a:lstStyle/>
            <a:p>
              <a:pPr>
                <a:defRPr sz="1600" b="1" i="0" u="none" strike="noStrike" kern="1200" cap="all" baseline="0">
                  <a:solidFill>
                    <a:schemeClr val="tx1">
                      <a:lumMod val="65000"/>
                      <a:lumOff val="35000"/>
                    </a:schemeClr>
                  </a:solidFill>
                  <a:latin typeface="Arial Narrow" panose="020B0606020202030204" pitchFamily="34" charset="0"/>
                  <a:ea typeface="+mn-ea"/>
                  <a:cs typeface="+mn-cs"/>
                </a:defRPr>
              </a:pPr>
              <a:endParaRPr lang="es-CO"/>
            </a:p>
          </c:txPr>
        </c:title>
        <c:numFmt formatCode="0.00" sourceLinked="1"/>
        <c:majorTickMark val="none"/>
        <c:minorTickMark val="none"/>
        <c:tickLblPos val="nextTo"/>
        <c:crossAx val="38469285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sz="1600">
          <a:latin typeface="Arial Narrow" panose="020B0606020202030204" pitchFamily="34" charset="0"/>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cap="none" spc="2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r>
              <a:rPr lang="en-US" b="1" dirty="0">
                <a:solidFill>
                  <a:srgbClr val="183C6E"/>
                </a:solidFill>
                <a:effectLst>
                  <a:outerShdw blurRad="38100" dist="38100" dir="2700000" algn="tl">
                    <a:srgbClr val="000000">
                      <a:alpha val="43137"/>
                    </a:srgbClr>
                  </a:outerShdw>
                </a:effectLst>
              </a:rPr>
              <a:t>PROMEDIO EN POBLACION</a:t>
            </a:r>
          </a:p>
        </c:rich>
      </c:tx>
      <c:layout>
        <c:manualLayout>
          <c:xMode val="edge"/>
          <c:yMode val="edge"/>
          <c:x val="0.29502053481290352"/>
          <c:y val="1.4781064502004988E-2"/>
        </c:manualLayout>
      </c:layout>
      <c:overlay val="0"/>
      <c:spPr>
        <a:noFill/>
        <a:ln>
          <a:noFill/>
        </a:ln>
        <a:effectLst/>
      </c:spPr>
      <c:txPr>
        <a:bodyPr rot="0" spcFirstLastPara="1" vertOverflow="ellipsis" vert="horz" wrap="square" anchor="ctr" anchorCtr="1"/>
        <a:lstStyle/>
        <a:p>
          <a:pPr>
            <a:defRPr sz="2160" b="1" i="0" u="none" strike="noStrike" kern="1200" cap="none" spc="2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endParaRPr lang="es-CO"/>
        </a:p>
      </c:txPr>
    </c:title>
    <c:autoTitleDeleted val="0"/>
    <c:plotArea>
      <c:layout>
        <c:manualLayout>
          <c:layoutTarget val="inner"/>
          <c:xMode val="edge"/>
          <c:yMode val="edge"/>
          <c:x val="0.12353358329046651"/>
          <c:y val="0.15956915641089683"/>
          <c:w val="0.86109487826280706"/>
          <c:h val="0.69357619592196251"/>
        </c:manualLayout>
      </c:layout>
      <c:barChart>
        <c:barDir val="col"/>
        <c:grouping val="clustered"/>
        <c:varyColors val="0"/>
        <c:ser>
          <c:idx val="0"/>
          <c:order val="0"/>
          <c:spPr>
            <a:solidFill>
              <a:srgbClr val="183C6E"/>
            </a:solidFill>
            <a:ln w="9525" cap="flat" cmpd="sng" algn="ctr">
              <a:solidFill>
                <a:schemeClr val="accent1">
                  <a:shade val="95000"/>
                </a:schemeClr>
              </a:solidFill>
              <a:round/>
            </a:ln>
            <a:effectLst/>
          </c:spPr>
          <c:invertIfNegative val="0"/>
          <c:cat>
            <c:strRef>
              <c:f>Hoja2!$A$35:$A$36</c:f>
              <c:strCache>
                <c:ptCount val="2"/>
                <c:pt idx="0">
                  <c:v>URGENCIAS</c:v>
                </c:pt>
                <c:pt idx="1">
                  <c:v>HOSPITALIZACIONES</c:v>
                </c:pt>
              </c:strCache>
            </c:strRef>
          </c:cat>
          <c:val>
            <c:numRef>
              <c:f>Hoja2!$B$35:$B$36</c:f>
              <c:numCache>
                <c:formatCode>0.00%</c:formatCode>
                <c:ptCount val="2"/>
                <c:pt idx="0">
                  <c:v>7.8475792164038216E-2</c:v>
                </c:pt>
                <c:pt idx="1">
                  <c:v>0.10461502715576079</c:v>
                </c:pt>
              </c:numCache>
            </c:numRef>
          </c:val>
          <c:extLst>
            <c:ext xmlns:c16="http://schemas.microsoft.com/office/drawing/2014/chart" uri="{C3380CC4-5D6E-409C-BE32-E72D297353CC}">
              <c16:uniqueId val="{00000000-3498-4FCB-9BA6-34357C9464DE}"/>
            </c:ext>
          </c:extLst>
        </c:ser>
        <c:dLbls>
          <c:showLegendKey val="0"/>
          <c:showVal val="0"/>
          <c:showCatName val="0"/>
          <c:showSerName val="0"/>
          <c:showPercent val="0"/>
          <c:showBubbleSize val="0"/>
        </c:dLbls>
        <c:gapWidth val="100"/>
        <c:overlap val="-24"/>
        <c:axId val="384694424"/>
        <c:axId val="384698736"/>
      </c:barChart>
      <c:catAx>
        <c:axId val="384694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lumOff val="50000"/>
                  </a:schemeClr>
                </a:solidFill>
                <a:latin typeface="Arial Narrow" panose="020B0606020202030204" pitchFamily="34" charset="0"/>
                <a:ea typeface="+mn-ea"/>
                <a:cs typeface="+mn-cs"/>
              </a:defRPr>
            </a:pPr>
            <a:endParaRPr lang="es-CO"/>
          </a:p>
        </c:txPr>
        <c:crossAx val="384698736"/>
        <c:crosses val="autoZero"/>
        <c:auto val="1"/>
        <c:lblAlgn val="ctr"/>
        <c:lblOffset val="100"/>
        <c:noMultiLvlLbl val="0"/>
      </c:catAx>
      <c:valAx>
        <c:axId val="38469873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50000"/>
                    <a:lumOff val="50000"/>
                  </a:schemeClr>
                </a:solidFill>
                <a:latin typeface="Arial Narrow" panose="020B0606020202030204" pitchFamily="34" charset="0"/>
                <a:ea typeface="+mn-ea"/>
                <a:cs typeface="+mn-cs"/>
              </a:defRPr>
            </a:pPr>
            <a:endParaRPr lang="es-CO"/>
          </a:p>
        </c:txPr>
        <c:crossAx val="38469442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800" b="0" i="0" u="none" strike="noStrike" kern="1200" baseline="0">
                <a:solidFill>
                  <a:schemeClr val="tx1">
                    <a:lumMod val="50000"/>
                    <a:lumOff val="50000"/>
                  </a:schemeClr>
                </a:solidFill>
                <a:latin typeface="Arial Narrow" panose="020B0606020202030204" pitchFamily="34" charset="0"/>
                <a:ea typeface="+mn-ea"/>
                <a:cs typeface="+mn-cs"/>
              </a:defRPr>
            </a:pPr>
            <a:endParaRPr lang="es-CO"/>
          </a:p>
        </c:txPr>
      </c:dTable>
      <c:spPr>
        <a:noFill/>
        <a:ln w="25400">
          <a:noFill/>
        </a:ln>
        <a:effectLst/>
      </c:spPr>
    </c:plotArea>
    <c:plotVisOnly val="1"/>
    <c:dispBlanksAs val="gap"/>
    <c:showDLblsOverMax val="0"/>
  </c:chart>
  <c:spPr>
    <a:noFill/>
    <a:ln>
      <a:noFill/>
    </a:ln>
    <a:effectLst/>
  </c:spPr>
  <c:txPr>
    <a:bodyPr/>
    <a:lstStyle/>
    <a:p>
      <a:pPr>
        <a:defRPr sz="1800">
          <a:latin typeface="Arial Narrow" panose="020B0606020202030204" pitchFamily="34" charset="0"/>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spc="0" baseline="0">
              <a:solidFill>
                <a:srgbClr val="183C6E"/>
              </a:solidFill>
              <a:effectLst>
                <a:outerShdw blurRad="38100" dist="38100" dir="2700000" algn="tl">
                  <a:srgbClr val="000000">
                    <a:alpha val="43137"/>
                  </a:srgbClr>
                </a:outerShdw>
              </a:effectLst>
              <a:latin typeface="Arial Narrow" panose="020B0606020202030204" pitchFamily="34" charset="0"/>
              <a:ea typeface="+mn-ea"/>
              <a:cs typeface="+mn-cs"/>
            </a:defRPr>
          </a:pPr>
          <a:endParaRPr lang="es-CO"/>
        </a:p>
      </c:txPr>
    </c:title>
    <c:autoTitleDeleted val="0"/>
    <c:plotArea>
      <c:layout/>
      <c:barChart>
        <c:barDir val="bar"/>
        <c:grouping val="stacked"/>
        <c:varyColors val="0"/>
        <c:ser>
          <c:idx val="1"/>
          <c:order val="1"/>
          <c:tx>
            <c:strRef>
              <c:f>Sheet1!$C$1</c:f>
              <c:strCache>
                <c:ptCount val="1"/>
                <c:pt idx="0">
                  <c:v>Numero de solicitudes recibidas por tramite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AVISOS DE PRENSA</c:v>
                </c:pt>
                <c:pt idx="1">
                  <c:v>AUTOS DE ARCHIVO</c:v>
                </c:pt>
                <c:pt idx="2">
                  <c:v>INDEMNIZACION SUSTITUTIVA</c:v>
                </c:pt>
                <c:pt idx="3">
                  <c:v>PRORROGAS</c:v>
                </c:pt>
                <c:pt idx="4">
                  <c:v>CERTIFICACION DE PENSION</c:v>
                </c:pt>
                <c:pt idx="5">
                  <c:v>MESADAS A HEREDEROS</c:v>
                </c:pt>
                <c:pt idx="6">
                  <c:v>ACOGIMIENTO LEY 1204 DE 2.008</c:v>
                </c:pt>
                <c:pt idx="7">
                  <c:v>TUTELAS</c:v>
                </c:pt>
                <c:pt idx="8">
                  <c:v>PENSION JUBILACION PENSION SANCION PENSION VEJEZ</c:v>
                </c:pt>
                <c:pt idx="9">
                  <c:v>CUOTAS PARTES</c:v>
                </c:pt>
                <c:pt idx="10">
                  <c:v>BONOS PENSIONALES</c:v>
                </c:pt>
                <c:pt idx="11">
                  <c:v>SENTENCIAS JUDICIALES</c:v>
                </c:pt>
                <c:pt idx="12">
                  <c:v>TABLAS DE RELIQUIDACION</c:v>
                </c:pt>
                <c:pt idx="13">
                  <c:v>RECURSOS</c:v>
                </c:pt>
                <c:pt idx="14">
                  <c:v>RELIQUIDACION/ REAJUSTE O INDEXACION DE PENSION</c:v>
                </c:pt>
                <c:pt idx="15">
                  <c:v>DERECHOS DE PETICION</c:v>
                </c:pt>
                <c:pt idx="16">
                  <c:v>AUXILIO FUNERARIO</c:v>
                </c:pt>
                <c:pt idx="17">
                  <c:v>SUSTITUCION PENSIONAL / PENSION DE SOBREVIVIENTES</c:v>
                </c:pt>
                <c:pt idx="18">
                  <c:v>LIBRANZAS</c:v>
                </c:pt>
                <c:pt idx="19">
                  <c:v>TRAMITES SURTIDOS DIFERENTES A SOLICITUDES DE LIBRANZAS</c:v>
                </c:pt>
              </c:strCache>
            </c:strRef>
          </c:cat>
          <c:val>
            <c:numRef>
              <c:f>Sheet1!$C$2:$C$21</c:f>
              <c:numCache>
                <c:formatCode>General</c:formatCode>
                <c:ptCount val="20"/>
                <c:pt idx="0">
                  <c:v>0</c:v>
                </c:pt>
                <c:pt idx="1">
                  <c:v>62</c:v>
                </c:pt>
                <c:pt idx="2">
                  <c:v>93</c:v>
                </c:pt>
                <c:pt idx="3">
                  <c:v>125</c:v>
                </c:pt>
                <c:pt idx="4">
                  <c:v>196</c:v>
                </c:pt>
                <c:pt idx="5">
                  <c:v>205</c:v>
                </c:pt>
                <c:pt idx="6">
                  <c:v>219</c:v>
                </c:pt>
                <c:pt idx="7">
                  <c:v>223</c:v>
                </c:pt>
                <c:pt idx="8">
                  <c:v>250</c:v>
                </c:pt>
                <c:pt idx="9">
                  <c:v>296</c:v>
                </c:pt>
                <c:pt idx="10">
                  <c:v>320</c:v>
                </c:pt>
                <c:pt idx="11">
                  <c:v>328</c:v>
                </c:pt>
                <c:pt idx="12">
                  <c:v>331</c:v>
                </c:pt>
                <c:pt idx="13">
                  <c:v>425</c:v>
                </c:pt>
                <c:pt idx="14">
                  <c:v>774</c:v>
                </c:pt>
                <c:pt idx="15">
                  <c:v>954</c:v>
                </c:pt>
                <c:pt idx="16">
                  <c:v>1294</c:v>
                </c:pt>
                <c:pt idx="17">
                  <c:v>1432</c:v>
                </c:pt>
                <c:pt idx="18">
                  <c:v>4354</c:v>
                </c:pt>
                <c:pt idx="19">
                  <c:v>5023</c:v>
                </c:pt>
              </c:numCache>
            </c:numRef>
          </c:val>
          <c:extLst>
            <c:ext xmlns:c16="http://schemas.microsoft.com/office/drawing/2014/chart" uri="{C3380CC4-5D6E-409C-BE32-E72D297353CC}">
              <c16:uniqueId val="{00000000-A043-4E58-8477-FBA4E3A08B6A}"/>
            </c:ext>
          </c:extLst>
        </c:ser>
        <c:dLbls>
          <c:dLblPos val="inBase"/>
          <c:showLegendKey val="0"/>
          <c:showVal val="1"/>
          <c:showCatName val="0"/>
          <c:showSerName val="0"/>
          <c:showPercent val="0"/>
          <c:showBubbleSize val="0"/>
        </c:dLbls>
        <c:gapWidth val="150"/>
        <c:overlap val="100"/>
        <c:axId val="317159672"/>
        <c:axId val="31716005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Sheet1!$A$2:$A$21</c15:sqref>
                        </c15:formulaRef>
                      </c:ext>
                    </c:extLst>
                    <c:strCache>
                      <c:ptCount val="20"/>
                      <c:pt idx="0">
                        <c:v>AVISOS DE PRENSA</c:v>
                      </c:pt>
                      <c:pt idx="1">
                        <c:v>AUTOS DE ARCHIVO</c:v>
                      </c:pt>
                      <c:pt idx="2">
                        <c:v>INDEMNIZACION SUSTITUTIVA</c:v>
                      </c:pt>
                      <c:pt idx="3">
                        <c:v>PRORROGAS</c:v>
                      </c:pt>
                      <c:pt idx="4">
                        <c:v>CERTIFICACION DE PENSION</c:v>
                      </c:pt>
                      <c:pt idx="5">
                        <c:v>MESADAS A HEREDEROS</c:v>
                      </c:pt>
                      <c:pt idx="6">
                        <c:v>ACOGIMIENTO LEY 1204 DE 2.008</c:v>
                      </c:pt>
                      <c:pt idx="7">
                        <c:v>TUTELAS</c:v>
                      </c:pt>
                      <c:pt idx="8">
                        <c:v>PENSION JUBILACION PENSION SANCION PENSION VEJEZ</c:v>
                      </c:pt>
                      <c:pt idx="9">
                        <c:v>CUOTAS PARTES</c:v>
                      </c:pt>
                      <c:pt idx="10">
                        <c:v>BONOS PENSIONALES</c:v>
                      </c:pt>
                      <c:pt idx="11">
                        <c:v>SENTENCIAS JUDICIALES</c:v>
                      </c:pt>
                      <c:pt idx="12">
                        <c:v>TABLAS DE RELIQUIDACION</c:v>
                      </c:pt>
                      <c:pt idx="13">
                        <c:v>RECURSOS</c:v>
                      </c:pt>
                      <c:pt idx="14">
                        <c:v>RELIQUIDACION/ REAJUSTE O INDEXACION DE PENSION</c:v>
                      </c:pt>
                      <c:pt idx="15">
                        <c:v>DERECHOS DE PETICION</c:v>
                      </c:pt>
                      <c:pt idx="16">
                        <c:v>AUXILIO FUNERARIO</c:v>
                      </c:pt>
                      <c:pt idx="17">
                        <c:v>SUSTITUCION PENSIONAL / PENSION DE SOBREVIVIENTES</c:v>
                      </c:pt>
                      <c:pt idx="18">
                        <c:v>LIBRANZAS</c:v>
                      </c:pt>
                      <c:pt idx="19">
                        <c:v>TRAMITES SURTIDOS DIFERENTES A SOLICITUDES DE LIBRANZAS</c:v>
                      </c:pt>
                    </c:strCache>
                  </c:strRef>
                </c:cat>
                <c:val>
                  <c:numRef>
                    <c:extLst>
                      <c:ext uri="{02D57815-91ED-43cb-92C2-25804820EDAC}">
                        <c15:formulaRef>
                          <c15:sqref>Sheet1!$B$2:$B$21</c15:sqref>
                        </c15:formulaRef>
                      </c:ext>
                    </c:extLst>
                    <c:numCache>
                      <c:formatCode>General</c:formatCode>
                      <c:ptCount val="20"/>
                      <c:pt idx="0">
                        <c:v>425</c:v>
                      </c:pt>
                      <c:pt idx="1">
                        <c:v>57</c:v>
                      </c:pt>
                      <c:pt idx="2">
                        <c:v>44</c:v>
                      </c:pt>
                      <c:pt idx="3">
                        <c:v>64</c:v>
                      </c:pt>
                      <c:pt idx="4">
                        <c:v>196</c:v>
                      </c:pt>
                      <c:pt idx="5">
                        <c:v>143</c:v>
                      </c:pt>
                      <c:pt idx="6">
                        <c:v>201</c:v>
                      </c:pt>
                      <c:pt idx="7">
                        <c:v>205</c:v>
                      </c:pt>
                      <c:pt idx="8">
                        <c:v>203</c:v>
                      </c:pt>
                      <c:pt idx="9">
                        <c:v>153</c:v>
                      </c:pt>
                      <c:pt idx="10">
                        <c:v>158</c:v>
                      </c:pt>
                      <c:pt idx="11">
                        <c:v>647</c:v>
                      </c:pt>
                      <c:pt idx="12">
                        <c:v>304</c:v>
                      </c:pt>
                      <c:pt idx="13">
                        <c:v>207</c:v>
                      </c:pt>
                      <c:pt idx="14">
                        <c:v>711</c:v>
                      </c:pt>
                      <c:pt idx="15">
                        <c:v>876</c:v>
                      </c:pt>
                      <c:pt idx="16">
                        <c:v>1188</c:v>
                      </c:pt>
                      <c:pt idx="17">
                        <c:v>1364</c:v>
                      </c:pt>
                      <c:pt idx="18">
                        <c:v>3995</c:v>
                      </c:pt>
                      <c:pt idx="19">
                        <c:v>4609</c:v>
                      </c:pt>
                    </c:numCache>
                  </c:numRef>
                </c:val>
                <c:extLst>
                  <c:ext xmlns:c16="http://schemas.microsoft.com/office/drawing/2014/chart" uri="{C3380CC4-5D6E-409C-BE32-E72D297353CC}">
                    <c16:uniqueId val="{00000001-A043-4E58-8477-FBA4E3A08B6A}"/>
                  </c:ext>
                </c:extLst>
              </c15:ser>
            </c15:filteredBarSeries>
          </c:ext>
        </c:extLst>
      </c:barChart>
      <c:catAx>
        <c:axId val="317159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317160056"/>
        <c:crosses val="autoZero"/>
        <c:auto val="1"/>
        <c:lblAlgn val="ctr"/>
        <c:lblOffset val="100"/>
        <c:noMultiLvlLbl val="0"/>
      </c:catAx>
      <c:valAx>
        <c:axId val="317160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317159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png"/><Relationship Id="rId4" Type="http://schemas.openxmlformats.org/officeDocument/2006/relationships/image" Target="../media/image78.jpg"/></Relationships>
</file>

<file path=ppt/diagrams/_rels/data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png"/><Relationship Id="rId4" Type="http://schemas.openxmlformats.org/officeDocument/2006/relationships/image" Target="../media/image78.jpg"/></Relationships>
</file>

<file path=ppt/diagrams/_rels/drawing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DFBD5-B6E9-4D67-9614-44E0DA1EC282}"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CO"/>
        </a:p>
      </dgm:t>
    </dgm:pt>
    <dgm:pt modelId="{15838784-CCE6-4D3F-94E5-26FF3CDA6E08}">
      <dgm:prSet phldrT="[Texto]"/>
      <dgm:spPr>
        <a:xfrm>
          <a:off x="1640137" y="1121"/>
          <a:ext cx="1324251" cy="1324251"/>
        </a:xfrm>
        <a:prstGeom prst="ellipse">
          <a:avLst/>
        </a:prstGeom>
        <a:solidFill>
          <a:srgbClr val="629DD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dirty="0">
              <a:solidFill>
                <a:sysClr val="window" lastClr="FFFFFF"/>
              </a:solidFill>
              <a:latin typeface="Calibri" panose="020F0502020204030204"/>
              <a:ea typeface="+mn-ea"/>
              <a:cs typeface="+mn-cs"/>
            </a:rPr>
            <a:t>P</a:t>
          </a:r>
        </a:p>
      </dgm:t>
    </dgm:pt>
    <dgm:pt modelId="{7E0EF2FB-36EF-41B3-855A-C6152A8FE49F}" type="parTrans" cxnId="{BC9FE5B2-D28C-4558-9EF8-A189403865D2}">
      <dgm:prSet/>
      <dgm:spPr/>
      <dgm:t>
        <a:bodyPr/>
        <a:lstStyle/>
        <a:p>
          <a:endParaRPr lang="es-CO"/>
        </a:p>
      </dgm:t>
    </dgm:pt>
    <dgm:pt modelId="{AA5AE80D-CD78-4F54-9B9B-256EC257A8B3}" type="sibTrans" cxnId="{BC9FE5B2-D28C-4558-9EF8-A189403865D2}">
      <dgm:prSet/>
      <dgm:spPr>
        <a:xfrm rot="2700000">
          <a:off x="2822445" y="1136708"/>
          <a:ext cx="353495" cy="446934"/>
        </a:xfrm>
        <a:prstGeom prst="rightArrow">
          <a:avLst>
            <a:gd name="adj1" fmla="val 60000"/>
            <a:gd name="adj2" fmla="val 50000"/>
          </a:avLst>
        </a:prstGeom>
        <a:solidFill>
          <a:srgbClr val="629DD1">
            <a:hueOff val="0"/>
            <a:satOff val="0"/>
            <a:lumOff val="0"/>
            <a:alphaOff val="0"/>
          </a:srgbClr>
        </a:solidFill>
        <a:ln>
          <a:noFill/>
        </a:ln>
        <a:effectLst/>
      </dgm:spPr>
      <dgm:t>
        <a:bodyPr/>
        <a:lstStyle/>
        <a:p>
          <a:pPr>
            <a:buNone/>
          </a:pPr>
          <a:endParaRPr lang="es-CO" dirty="0">
            <a:solidFill>
              <a:sysClr val="window" lastClr="FFFFFF"/>
            </a:solidFill>
            <a:latin typeface="Calibri" panose="020F0502020204030204"/>
            <a:ea typeface="+mn-ea"/>
            <a:cs typeface="+mn-cs"/>
          </a:endParaRPr>
        </a:p>
      </dgm:t>
    </dgm:pt>
    <dgm:pt modelId="{EF6DBA10-C03E-4D40-89E3-697529FA7EDA}">
      <dgm:prSet phldrT="[Texto]"/>
      <dgm:spPr>
        <a:xfrm>
          <a:off x="3048145" y="1409128"/>
          <a:ext cx="1324251" cy="1324251"/>
        </a:xfrm>
        <a:prstGeom prst="ellipse">
          <a:avLst/>
        </a:prstGeom>
        <a:solidFill>
          <a:srgbClr val="297F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dirty="0">
              <a:solidFill>
                <a:sysClr val="window" lastClr="FFFFFF"/>
              </a:solidFill>
              <a:latin typeface="Calibri" panose="020F0502020204030204"/>
              <a:ea typeface="+mn-ea"/>
              <a:cs typeface="+mn-cs"/>
            </a:rPr>
            <a:t>H</a:t>
          </a:r>
        </a:p>
      </dgm:t>
    </dgm:pt>
    <dgm:pt modelId="{373EBEF7-171B-4A0B-9862-2814889F1613}" type="parTrans" cxnId="{DEEE1BDA-36D8-4B46-80BA-ECF91AE5C55F}">
      <dgm:prSet/>
      <dgm:spPr/>
      <dgm:t>
        <a:bodyPr/>
        <a:lstStyle/>
        <a:p>
          <a:endParaRPr lang="es-CO"/>
        </a:p>
      </dgm:t>
    </dgm:pt>
    <dgm:pt modelId="{06899746-B88A-496C-A12F-9A7A44471711}" type="sibTrans" cxnId="{DEEE1BDA-36D8-4B46-80BA-ECF91AE5C55F}">
      <dgm:prSet/>
      <dgm:spPr>
        <a:xfrm rot="8100000">
          <a:off x="2836593" y="2544716"/>
          <a:ext cx="353495" cy="446934"/>
        </a:xfrm>
        <a:prstGeom prst="rightArrow">
          <a:avLst>
            <a:gd name="adj1" fmla="val 60000"/>
            <a:gd name="adj2" fmla="val 50000"/>
          </a:avLst>
        </a:prstGeom>
        <a:solidFill>
          <a:srgbClr val="297FD5">
            <a:hueOff val="0"/>
            <a:satOff val="0"/>
            <a:lumOff val="0"/>
            <a:alphaOff val="0"/>
          </a:srgbClr>
        </a:solidFill>
        <a:ln>
          <a:noFill/>
        </a:ln>
        <a:effectLst/>
      </dgm:spPr>
      <dgm:t>
        <a:bodyPr/>
        <a:lstStyle/>
        <a:p>
          <a:pPr>
            <a:buNone/>
          </a:pPr>
          <a:endParaRPr lang="es-CO" dirty="0">
            <a:solidFill>
              <a:sysClr val="window" lastClr="FFFFFF"/>
            </a:solidFill>
            <a:latin typeface="Calibri" panose="020F0502020204030204"/>
            <a:ea typeface="+mn-ea"/>
            <a:cs typeface="+mn-cs"/>
          </a:endParaRPr>
        </a:p>
      </dgm:t>
    </dgm:pt>
    <dgm:pt modelId="{C0546E6C-02E1-4509-BB6C-9AE6E2AD1CA5}">
      <dgm:prSet phldrT="[Texto]"/>
      <dgm:spPr>
        <a:xfrm>
          <a:off x="1640137" y="2817136"/>
          <a:ext cx="1324251" cy="1324251"/>
        </a:xfrm>
        <a:prstGeom prst="ellipse">
          <a:avLst/>
        </a:prstGeom>
        <a:solidFill>
          <a:srgbClr val="7F8FA9">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dirty="0">
              <a:solidFill>
                <a:sysClr val="window" lastClr="FFFFFF"/>
              </a:solidFill>
              <a:latin typeface="Calibri" panose="020F0502020204030204"/>
              <a:ea typeface="+mn-ea"/>
              <a:cs typeface="+mn-cs"/>
            </a:rPr>
            <a:t>V</a:t>
          </a:r>
        </a:p>
      </dgm:t>
    </dgm:pt>
    <dgm:pt modelId="{8E9C111C-8FD3-499A-A2D7-296BB2CE276B}" type="parTrans" cxnId="{C1525F2B-DCE5-4EED-AA50-D5528711D2A7}">
      <dgm:prSet/>
      <dgm:spPr/>
      <dgm:t>
        <a:bodyPr/>
        <a:lstStyle/>
        <a:p>
          <a:endParaRPr lang="es-CO"/>
        </a:p>
      </dgm:t>
    </dgm:pt>
    <dgm:pt modelId="{E5640795-DB77-41C1-8D61-2363F0EE0549}" type="sibTrans" cxnId="{C1525F2B-DCE5-4EED-AA50-D5528711D2A7}">
      <dgm:prSet/>
      <dgm:spPr>
        <a:xfrm rot="13500000">
          <a:off x="1428586" y="2558865"/>
          <a:ext cx="353495" cy="446934"/>
        </a:xfrm>
        <a:prstGeom prst="rightArrow">
          <a:avLst>
            <a:gd name="adj1" fmla="val 60000"/>
            <a:gd name="adj2" fmla="val 50000"/>
          </a:avLst>
        </a:prstGeom>
        <a:solidFill>
          <a:srgbClr val="7F8FA9">
            <a:hueOff val="0"/>
            <a:satOff val="0"/>
            <a:lumOff val="0"/>
            <a:alphaOff val="0"/>
          </a:srgbClr>
        </a:solidFill>
        <a:ln>
          <a:noFill/>
        </a:ln>
        <a:effectLst/>
      </dgm:spPr>
      <dgm:t>
        <a:bodyPr/>
        <a:lstStyle/>
        <a:p>
          <a:pPr>
            <a:buNone/>
          </a:pPr>
          <a:endParaRPr lang="es-CO" dirty="0">
            <a:solidFill>
              <a:sysClr val="window" lastClr="FFFFFF"/>
            </a:solidFill>
            <a:latin typeface="Calibri" panose="020F0502020204030204"/>
            <a:ea typeface="+mn-ea"/>
            <a:cs typeface="+mn-cs"/>
          </a:endParaRPr>
        </a:p>
      </dgm:t>
    </dgm:pt>
    <dgm:pt modelId="{9DF2F4AE-5B59-419D-9A51-F16E98F540E7}">
      <dgm:prSet phldrT="[Texto]"/>
      <dgm:spPr>
        <a:xfrm>
          <a:off x="232130" y="1409128"/>
          <a:ext cx="1324251" cy="1324251"/>
        </a:xfrm>
        <a:prstGeom prst="ellipse">
          <a:avLst/>
        </a:prstGeom>
        <a:solidFill>
          <a:srgbClr val="5AA2A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dirty="0">
              <a:solidFill>
                <a:sysClr val="window" lastClr="FFFFFF"/>
              </a:solidFill>
              <a:latin typeface="Calibri" panose="020F0502020204030204"/>
              <a:ea typeface="+mn-ea"/>
              <a:cs typeface="+mn-cs"/>
            </a:rPr>
            <a:t>A</a:t>
          </a:r>
        </a:p>
      </dgm:t>
    </dgm:pt>
    <dgm:pt modelId="{02B08D99-D4CE-46D2-9F21-9A826BAEBFC6}" type="parTrans" cxnId="{912E1EBF-B4A7-48E3-9240-FBF46409D40C}">
      <dgm:prSet/>
      <dgm:spPr/>
      <dgm:t>
        <a:bodyPr/>
        <a:lstStyle/>
        <a:p>
          <a:endParaRPr lang="es-CO"/>
        </a:p>
      </dgm:t>
    </dgm:pt>
    <dgm:pt modelId="{5B0BC78C-3068-49BD-9D18-C4AE2E4FEA24}" type="sibTrans" cxnId="{912E1EBF-B4A7-48E3-9240-FBF46409D40C}">
      <dgm:prSet/>
      <dgm:spPr>
        <a:xfrm rot="18900000">
          <a:off x="1414437" y="1150857"/>
          <a:ext cx="353495" cy="446934"/>
        </a:xfrm>
        <a:prstGeom prst="rightArrow">
          <a:avLst>
            <a:gd name="adj1" fmla="val 60000"/>
            <a:gd name="adj2" fmla="val 50000"/>
          </a:avLst>
        </a:prstGeom>
        <a:solidFill>
          <a:srgbClr val="5AA2AE">
            <a:hueOff val="0"/>
            <a:satOff val="0"/>
            <a:lumOff val="0"/>
            <a:alphaOff val="0"/>
          </a:srgbClr>
        </a:solidFill>
        <a:ln>
          <a:noFill/>
        </a:ln>
        <a:effectLst/>
      </dgm:spPr>
      <dgm:t>
        <a:bodyPr/>
        <a:lstStyle/>
        <a:p>
          <a:pPr>
            <a:buNone/>
          </a:pPr>
          <a:endParaRPr lang="es-CO" dirty="0">
            <a:solidFill>
              <a:sysClr val="window" lastClr="FFFFFF"/>
            </a:solidFill>
            <a:latin typeface="Calibri" panose="020F0502020204030204"/>
            <a:ea typeface="+mn-ea"/>
            <a:cs typeface="+mn-cs"/>
          </a:endParaRPr>
        </a:p>
      </dgm:t>
    </dgm:pt>
    <dgm:pt modelId="{D1CEB2F8-0F97-4ADA-83E7-33F45FE74E75}" type="pres">
      <dgm:prSet presAssocID="{604DFBD5-B6E9-4D67-9614-44E0DA1EC282}" presName="cycle" presStyleCnt="0">
        <dgm:presLayoutVars>
          <dgm:dir/>
          <dgm:resizeHandles val="exact"/>
        </dgm:presLayoutVars>
      </dgm:prSet>
      <dgm:spPr/>
    </dgm:pt>
    <dgm:pt modelId="{E74BE45D-0A5C-4256-AB5B-8A3ED2B2E62B}" type="pres">
      <dgm:prSet presAssocID="{15838784-CCE6-4D3F-94E5-26FF3CDA6E08}" presName="node" presStyleLbl="node1" presStyleIdx="0" presStyleCnt="4">
        <dgm:presLayoutVars>
          <dgm:bulletEnabled val="1"/>
        </dgm:presLayoutVars>
      </dgm:prSet>
      <dgm:spPr/>
    </dgm:pt>
    <dgm:pt modelId="{AA3D394A-6582-4C20-BB84-05D2591662BD}" type="pres">
      <dgm:prSet presAssocID="{AA5AE80D-CD78-4F54-9B9B-256EC257A8B3}" presName="sibTrans" presStyleLbl="sibTrans2D1" presStyleIdx="0" presStyleCnt="4"/>
      <dgm:spPr/>
    </dgm:pt>
    <dgm:pt modelId="{81FBB3A0-B258-41A0-B345-2DCFBAD95717}" type="pres">
      <dgm:prSet presAssocID="{AA5AE80D-CD78-4F54-9B9B-256EC257A8B3}" presName="connectorText" presStyleLbl="sibTrans2D1" presStyleIdx="0" presStyleCnt="4"/>
      <dgm:spPr/>
    </dgm:pt>
    <dgm:pt modelId="{E0F25EAC-FBCF-49E1-A35F-018E13416F77}" type="pres">
      <dgm:prSet presAssocID="{EF6DBA10-C03E-4D40-89E3-697529FA7EDA}" presName="node" presStyleLbl="node1" presStyleIdx="1" presStyleCnt="4">
        <dgm:presLayoutVars>
          <dgm:bulletEnabled val="1"/>
        </dgm:presLayoutVars>
      </dgm:prSet>
      <dgm:spPr/>
    </dgm:pt>
    <dgm:pt modelId="{0E36C4E5-C7FA-4CE4-A5A0-2FA11901D15C}" type="pres">
      <dgm:prSet presAssocID="{06899746-B88A-496C-A12F-9A7A44471711}" presName="sibTrans" presStyleLbl="sibTrans2D1" presStyleIdx="1" presStyleCnt="4"/>
      <dgm:spPr/>
    </dgm:pt>
    <dgm:pt modelId="{9B91E6C4-CB49-4C47-BA1A-F0F28AB67E08}" type="pres">
      <dgm:prSet presAssocID="{06899746-B88A-496C-A12F-9A7A44471711}" presName="connectorText" presStyleLbl="sibTrans2D1" presStyleIdx="1" presStyleCnt="4"/>
      <dgm:spPr/>
    </dgm:pt>
    <dgm:pt modelId="{5B7917A4-AF7A-4DCB-927B-0A90DA4E2E74}" type="pres">
      <dgm:prSet presAssocID="{C0546E6C-02E1-4509-BB6C-9AE6E2AD1CA5}" presName="node" presStyleLbl="node1" presStyleIdx="2" presStyleCnt="4">
        <dgm:presLayoutVars>
          <dgm:bulletEnabled val="1"/>
        </dgm:presLayoutVars>
      </dgm:prSet>
      <dgm:spPr/>
    </dgm:pt>
    <dgm:pt modelId="{7F4F754F-3411-4484-96B0-2EAF7EE6CF82}" type="pres">
      <dgm:prSet presAssocID="{E5640795-DB77-41C1-8D61-2363F0EE0549}" presName="sibTrans" presStyleLbl="sibTrans2D1" presStyleIdx="2" presStyleCnt="4"/>
      <dgm:spPr/>
    </dgm:pt>
    <dgm:pt modelId="{F6A6D948-299C-4213-BA1E-8304A26C2F5A}" type="pres">
      <dgm:prSet presAssocID="{E5640795-DB77-41C1-8D61-2363F0EE0549}" presName="connectorText" presStyleLbl="sibTrans2D1" presStyleIdx="2" presStyleCnt="4"/>
      <dgm:spPr/>
    </dgm:pt>
    <dgm:pt modelId="{38FD0CEA-CBE0-4CC8-83CE-E88521BB0A2F}" type="pres">
      <dgm:prSet presAssocID="{9DF2F4AE-5B59-419D-9A51-F16E98F540E7}" presName="node" presStyleLbl="node1" presStyleIdx="3" presStyleCnt="4">
        <dgm:presLayoutVars>
          <dgm:bulletEnabled val="1"/>
        </dgm:presLayoutVars>
      </dgm:prSet>
      <dgm:spPr/>
    </dgm:pt>
    <dgm:pt modelId="{9667462B-FD9A-4782-8F3E-9B13F814E85F}" type="pres">
      <dgm:prSet presAssocID="{5B0BC78C-3068-49BD-9D18-C4AE2E4FEA24}" presName="sibTrans" presStyleLbl="sibTrans2D1" presStyleIdx="3" presStyleCnt="4"/>
      <dgm:spPr/>
    </dgm:pt>
    <dgm:pt modelId="{2A631CE2-636E-4757-9D9B-597012D7B9F2}" type="pres">
      <dgm:prSet presAssocID="{5B0BC78C-3068-49BD-9D18-C4AE2E4FEA24}" presName="connectorText" presStyleLbl="sibTrans2D1" presStyleIdx="3" presStyleCnt="4"/>
      <dgm:spPr/>
    </dgm:pt>
  </dgm:ptLst>
  <dgm:cxnLst>
    <dgm:cxn modelId="{9DC72F00-8187-4151-A7F7-6FDFA1F717AE}" type="presOf" srcId="{EF6DBA10-C03E-4D40-89E3-697529FA7EDA}" destId="{E0F25EAC-FBCF-49E1-A35F-018E13416F77}" srcOrd="0" destOrd="0" presId="urn:microsoft.com/office/officeart/2005/8/layout/cycle2"/>
    <dgm:cxn modelId="{BC94D00D-53A4-4F1E-B7B2-781961685726}" type="presOf" srcId="{15838784-CCE6-4D3F-94E5-26FF3CDA6E08}" destId="{E74BE45D-0A5C-4256-AB5B-8A3ED2B2E62B}" srcOrd="0" destOrd="0" presId="urn:microsoft.com/office/officeart/2005/8/layout/cycle2"/>
    <dgm:cxn modelId="{F40D3518-9646-401A-9278-0D6A2B35F3AB}" type="presOf" srcId="{E5640795-DB77-41C1-8D61-2363F0EE0549}" destId="{F6A6D948-299C-4213-BA1E-8304A26C2F5A}" srcOrd="1" destOrd="0" presId="urn:microsoft.com/office/officeart/2005/8/layout/cycle2"/>
    <dgm:cxn modelId="{C1525F2B-DCE5-4EED-AA50-D5528711D2A7}" srcId="{604DFBD5-B6E9-4D67-9614-44E0DA1EC282}" destId="{C0546E6C-02E1-4509-BB6C-9AE6E2AD1CA5}" srcOrd="2" destOrd="0" parTransId="{8E9C111C-8FD3-499A-A2D7-296BB2CE276B}" sibTransId="{E5640795-DB77-41C1-8D61-2363F0EE0549}"/>
    <dgm:cxn modelId="{2EB34632-5D95-4532-AE2A-5B9E618F4CAD}" type="presOf" srcId="{5B0BC78C-3068-49BD-9D18-C4AE2E4FEA24}" destId="{2A631CE2-636E-4757-9D9B-597012D7B9F2}" srcOrd="1" destOrd="0" presId="urn:microsoft.com/office/officeart/2005/8/layout/cycle2"/>
    <dgm:cxn modelId="{335C1D34-ABDC-4F5F-B0E2-EDCE566D75B3}" type="presOf" srcId="{604DFBD5-B6E9-4D67-9614-44E0DA1EC282}" destId="{D1CEB2F8-0F97-4ADA-83E7-33F45FE74E75}" srcOrd="0" destOrd="0" presId="urn:microsoft.com/office/officeart/2005/8/layout/cycle2"/>
    <dgm:cxn modelId="{3B865444-8352-41E9-B0A4-C074C1260599}" type="presOf" srcId="{06899746-B88A-496C-A12F-9A7A44471711}" destId="{9B91E6C4-CB49-4C47-BA1A-F0F28AB67E08}" srcOrd="1" destOrd="0" presId="urn:microsoft.com/office/officeart/2005/8/layout/cycle2"/>
    <dgm:cxn modelId="{0903076C-9BEA-4ABE-BA45-57F8CD4E80EE}" type="presOf" srcId="{AA5AE80D-CD78-4F54-9B9B-256EC257A8B3}" destId="{81FBB3A0-B258-41A0-B345-2DCFBAD95717}" srcOrd="1" destOrd="0" presId="urn:microsoft.com/office/officeart/2005/8/layout/cycle2"/>
    <dgm:cxn modelId="{74880D74-156E-42A4-A9C8-73429688BC24}" type="presOf" srcId="{C0546E6C-02E1-4509-BB6C-9AE6E2AD1CA5}" destId="{5B7917A4-AF7A-4DCB-927B-0A90DA4E2E74}" srcOrd="0" destOrd="0" presId="urn:microsoft.com/office/officeart/2005/8/layout/cycle2"/>
    <dgm:cxn modelId="{26A1BF8F-637A-4494-88C9-DB875DB10D22}" type="presOf" srcId="{9DF2F4AE-5B59-419D-9A51-F16E98F540E7}" destId="{38FD0CEA-CBE0-4CC8-83CE-E88521BB0A2F}" srcOrd="0" destOrd="0" presId="urn:microsoft.com/office/officeart/2005/8/layout/cycle2"/>
    <dgm:cxn modelId="{54D1F5B1-F26A-43E3-BDF0-0D66D5F460D8}" type="presOf" srcId="{E5640795-DB77-41C1-8D61-2363F0EE0549}" destId="{7F4F754F-3411-4484-96B0-2EAF7EE6CF82}" srcOrd="0" destOrd="0" presId="urn:microsoft.com/office/officeart/2005/8/layout/cycle2"/>
    <dgm:cxn modelId="{BC9FE5B2-D28C-4558-9EF8-A189403865D2}" srcId="{604DFBD5-B6E9-4D67-9614-44E0DA1EC282}" destId="{15838784-CCE6-4D3F-94E5-26FF3CDA6E08}" srcOrd="0" destOrd="0" parTransId="{7E0EF2FB-36EF-41B3-855A-C6152A8FE49F}" sibTransId="{AA5AE80D-CD78-4F54-9B9B-256EC257A8B3}"/>
    <dgm:cxn modelId="{912E1EBF-B4A7-48E3-9240-FBF46409D40C}" srcId="{604DFBD5-B6E9-4D67-9614-44E0DA1EC282}" destId="{9DF2F4AE-5B59-419D-9A51-F16E98F540E7}" srcOrd="3" destOrd="0" parTransId="{02B08D99-D4CE-46D2-9F21-9A826BAEBFC6}" sibTransId="{5B0BC78C-3068-49BD-9D18-C4AE2E4FEA24}"/>
    <dgm:cxn modelId="{58EF55CA-8FB3-484A-8CAD-4EE79289A377}" type="presOf" srcId="{5B0BC78C-3068-49BD-9D18-C4AE2E4FEA24}" destId="{9667462B-FD9A-4782-8F3E-9B13F814E85F}" srcOrd="0" destOrd="0" presId="urn:microsoft.com/office/officeart/2005/8/layout/cycle2"/>
    <dgm:cxn modelId="{1DF61ECB-F2A5-4F68-891D-E116357A5E07}" type="presOf" srcId="{06899746-B88A-496C-A12F-9A7A44471711}" destId="{0E36C4E5-C7FA-4CE4-A5A0-2FA11901D15C}" srcOrd="0" destOrd="0" presId="urn:microsoft.com/office/officeart/2005/8/layout/cycle2"/>
    <dgm:cxn modelId="{DEEE1BDA-36D8-4B46-80BA-ECF91AE5C55F}" srcId="{604DFBD5-B6E9-4D67-9614-44E0DA1EC282}" destId="{EF6DBA10-C03E-4D40-89E3-697529FA7EDA}" srcOrd="1" destOrd="0" parTransId="{373EBEF7-171B-4A0B-9862-2814889F1613}" sibTransId="{06899746-B88A-496C-A12F-9A7A44471711}"/>
    <dgm:cxn modelId="{B3B46DDE-F363-4C59-BF47-75C871598238}" type="presOf" srcId="{AA5AE80D-CD78-4F54-9B9B-256EC257A8B3}" destId="{AA3D394A-6582-4C20-BB84-05D2591662BD}" srcOrd="0" destOrd="0" presId="urn:microsoft.com/office/officeart/2005/8/layout/cycle2"/>
    <dgm:cxn modelId="{EADC2192-9C92-4A16-BFBF-AD1A510858ED}" type="presParOf" srcId="{D1CEB2F8-0F97-4ADA-83E7-33F45FE74E75}" destId="{E74BE45D-0A5C-4256-AB5B-8A3ED2B2E62B}" srcOrd="0" destOrd="0" presId="urn:microsoft.com/office/officeart/2005/8/layout/cycle2"/>
    <dgm:cxn modelId="{01065F4B-323A-4593-8062-6AD094FF10E4}" type="presParOf" srcId="{D1CEB2F8-0F97-4ADA-83E7-33F45FE74E75}" destId="{AA3D394A-6582-4C20-BB84-05D2591662BD}" srcOrd="1" destOrd="0" presId="urn:microsoft.com/office/officeart/2005/8/layout/cycle2"/>
    <dgm:cxn modelId="{125BEC5A-0B34-4C8E-8CE2-76497F1FE453}" type="presParOf" srcId="{AA3D394A-6582-4C20-BB84-05D2591662BD}" destId="{81FBB3A0-B258-41A0-B345-2DCFBAD95717}" srcOrd="0" destOrd="0" presId="urn:microsoft.com/office/officeart/2005/8/layout/cycle2"/>
    <dgm:cxn modelId="{D81E24EC-DBB6-4BE4-9B6D-0E5840D1F8CE}" type="presParOf" srcId="{D1CEB2F8-0F97-4ADA-83E7-33F45FE74E75}" destId="{E0F25EAC-FBCF-49E1-A35F-018E13416F77}" srcOrd="2" destOrd="0" presId="urn:microsoft.com/office/officeart/2005/8/layout/cycle2"/>
    <dgm:cxn modelId="{95387E66-A209-44A2-92F0-E450BCCB007E}" type="presParOf" srcId="{D1CEB2F8-0F97-4ADA-83E7-33F45FE74E75}" destId="{0E36C4E5-C7FA-4CE4-A5A0-2FA11901D15C}" srcOrd="3" destOrd="0" presId="urn:microsoft.com/office/officeart/2005/8/layout/cycle2"/>
    <dgm:cxn modelId="{B949A49B-7978-4866-B034-84509D1475DA}" type="presParOf" srcId="{0E36C4E5-C7FA-4CE4-A5A0-2FA11901D15C}" destId="{9B91E6C4-CB49-4C47-BA1A-F0F28AB67E08}" srcOrd="0" destOrd="0" presId="urn:microsoft.com/office/officeart/2005/8/layout/cycle2"/>
    <dgm:cxn modelId="{D83A5CCD-127F-4FF1-9431-741431D05A31}" type="presParOf" srcId="{D1CEB2F8-0F97-4ADA-83E7-33F45FE74E75}" destId="{5B7917A4-AF7A-4DCB-927B-0A90DA4E2E74}" srcOrd="4" destOrd="0" presId="urn:microsoft.com/office/officeart/2005/8/layout/cycle2"/>
    <dgm:cxn modelId="{90293BCB-7B0E-4DEB-B457-F20DEDAD678F}" type="presParOf" srcId="{D1CEB2F8-0F97-4ADA-83E7-33F45FE74E75}" destId="{7F4F754F-3411-4484-96B0-2EAF7EE6CF82}" srcOrd="5" destOrd="0" presId="urn:microsoft.com/office/officeart/2005/8/layout/cycle2"/>
    <dgm:cxn modelId="{74779B52-D376-4114-933B-786E9928324F}" type="presParOf" srcId="{7F4F754F-3411-4484-96B0-2EAF7EE6CF82}" destId="{F6A6D948-299C-4213-BA1E-8304A26C2F5A}" srcOrd="0" destOrd="0" presId="urn:microsoft.com/office/officeart/2005/8/layout/cycle2"/>
    <dgm:cxn modelId="{9D927ABD-E248-43DE-AC58-A049F1A0B284}" type="presParOf" srcId="{D1CEB2F8-0F97-4ADA-83E7-33F45FE74E75}" destId="{38FD0CEA-CBE0-4CC8-83CE-E88521BB0A2F}" srcOrd="6" destOrd="0" presId="urn:microsoft.com/office/officeart/2005/8/layout/cycle2"/>
    <dgm:cxn modelId="{5AFBA64D-F192-425E-AD50-9D9668D43CF0}" type="presParOf" srcId="{D1CEB2F8-0F97-4ADA-83E7-33F45FE74E75}" destId="{9667462B-FD9A-4782-8F3E-9B13F814E85F}" srcOrd="7" destOrd="0" presId="urn:microsoft.com/office/officeart/2005/8/layout/cycle2"/>
    <dgm:cxn modelId="{8E89EBE7-870B-44A4-B489-002D192C048C}" type="presParOf" srcId="{9667462B-FD9A-4782-8F3E-9B13F814E85F}" destId="{2A631CE2-636E-4757-9D9B-597012D7B9F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2BB63B-55AC-446E-9C9D-2167788BFEF5}" type="doc">
      <dgm:prSet loTypeId="urn:microsoft.com/office/officeart/2008/layout/PictureStrips" loCatId="list" qsTypeId="urn:microsoft.com/office/officeart/2005/8/quickstyle/3d4" qsCatId="3D" csTypeId="urn:microsoft.com/office/officeart/2005/8/colors/accent1_2" csCatId="accent1" phldr="1"/>
      <dgm:spPr/>
      <dgm:t>
        <a:bodyPr/>
        <a:lstStyle/>
        <a:p>
          <a:endParaRPr lang="es-CO"/>
        </a:p>
      </dgm:t>
    </dgm:pt>
    <dgm:pt modelId="{CEA264CE-815F-42FB-946B-D1F4CA93948E}">
      <dgm:prSet phldrT="[Texto]" custT="1"/>
      <dgm:spPr/>
      <dgm:t>
        <a:bodyPr/>
        <a:lstStyle/>
        <a:p>
          <a:pPr>
            <a:buFont typeface="Arial" panose="020B0604020202020204" pitchFamily="34" charset="0"/>
            <a:buChar char="•"/>
          </a:pPr>
          <a:r>
            <a:rPr lang="es-ES_tradnl" sz="1400" b="1" dirty="0">
              <a:latin typeface="Arial Narrow" panose="020B0606020202030204" pitchFamily="34" charset="0"/>
            </a:rPr>
            <a:t>Aplicación del Manual de Estímulos e Incentivos que está orientado a la búsqueda del equilibrio entre la vida personal, familiar y laboral, enfocados a la consecución de un trabajo eficiente y eficaz de los funcionarios</a:t>
          </a:r>
          <a:r>
            <a:rPr lang="es-ES_tradnl" sz="1300" b="1" dirty="0"/>
            <a:t>.</a:t>
          </a:r>
          <a:endParaRPr lang="es-CO" sz="1300" b="1" dirty="0"/>
        </a:p>
      </dgm:t>
    </dgm:pt>
    <dgm:pt modelId="{45A0A74D-3351-439A-B8E1-91CAF5AADD68}" type="parTrans" cxnId="{A5F6F15F-F843-46C6-BF32-7E3650DF082E}">
      <dgm:prSet/>
      <dgm:spPr/>
      <dgm:t>
        <a:bodyPr/>
        <a:lstStyle/>
        <a:p>
          <a:endParaRPr lang="es-CO" sz="1300" b="1"/>
        </a:p>
      </dgm:t>
    </dgm:pt>
    <dgm:pt modelId="{1E4D9AC1-0E2E-4195-BC7A-01650C6558FC}" type="sibTrans" cxnId="{A5F6F15F-F843-46C6-BF32-7E3650DF082E}">
      <dgm:prSet/>
      <dgm:spPr/>
      <dgm:t>
        <a:bodyPr/>
        <a:lstStyle/>
        <a:p>
          <a:endParaRPr lang="es-CO" sz="1300" b="1"/>
        </a:p>
      </dgm:t>
    </dgm:pt>
    <dgm:pt modelId="{F6712AE0-125F-4914-B904-D518EE83E82D}">
      <dgm:prSet phldrT="[Texto]" custT="1"/>
      <dgm:spPr/>
      <dgm:t>
        <a:bodyPr/>
        <a:lstStyle/>
        <a:p>
          <a:pPr>
            <a:buFont typeface="Arial" panose="020B0604020202020204" pitchFamily="34" charset="0"/>
            <a:buChar char="•"/>
          </a:pPr>
          <a:r>
            <a:rPr lang="es-ES_tradnl" sz="1400" b="1" dirty="0">
              <a:latin typeface="Arial Narrow" panose="020B0606020202030204" pitchFamily="34" charset="0"/>
            </a:rPr>
            <a:t>Aplicación del sistema para dirimir empates para la selección de los dos mejores funcionarios de carrera administrativa y libre nombramiento y remoción distintos a la gerencia publica. </a:t>
          </a:r>
          <a:endParaRPr lang="es-CO" sz="1400" b="1" dirty="0">
            <a:latin typeface="Arial Narrow" panose="020B0606020202030204" pitchFamily="34" charset="0"/>
          </a:endParaRPr>
        </a:p>
      </dgm:t>
    </dgm:pt>
    <dgm:pt modelId="{8B7CBF39-7ECA-436C-BDD5-31AFBB67E35A}" type="parTrans" cxnId="{9C42FF8E-6072-4DF7-8FC2-D03D88F11672}">
      <dgm:prSet/>
      <dgm:spPr/>
      <dgm:t>
        <a:bodyPr/>
        <a:lstStyle/>
        <a:p>
          <a:endParaRPr lang="es-CO" sz="1300" b="1"/>
        </a:p>
      </dgm:t>
    </dgm:pt>
    <dgm:pt modelId="{D47230DC-6289-4AE0-B219-D6FD5852DC90}" type="sibTrans" cxnId="{9C42FF8E-6072-4DF7-8FC2-D03D88F11672}">
      <dgm:prSet/>
      <dgm:spPr/>
      <dgm:t>
        <a:bodyPr/>
        <a:lstStyle/>
        <a:p>
          <a:endParaRPr lang="es-CO" sz="1300" b="1"/>
        </a:p>
      </dgm:t>
    </dgm:pt>
    <dgm:pt modelId="{D0124009-4B84-453E-936A-1B4294BFFACC}">
      <dgm:prSet phldrT="[Texto]" custT="1"/>
      <dgm:spPr/>
      <dgm:t>
        <a:bodyPr/>
        <a:lstStyle/>
        <a:p>
          <a:pPr>
            <a:buFont typeface="Arial" panose="020B0604020202020204" pitchFamily="34" charset="0"/>
            <a:buChar char="•"/>
          </a:pPr>
          <a:r>
            <a:rPr lang="es-ES_tradnl" sz="1400" b="1" dirty="0">
              <a:latin typeface="Arial Narrow" panose="020B0606020202030204" pitchFamily="34" charset="0"/>
            </a:rPr>
            <a:t>Establecimiento del sistema de incentivos no pecuniarios para los Gerentes Públicos</a:t>
          </a:r>
          <a:r>
            <a:rPr lang="es-ES_tradnl" sz="1300" b="1" dirty="0">
              <a:latin typeface="Arial Narrow" panose="020B0606020202030204" pitchFamily="34" charset="0"/>
            </a:rPr>
            <a:t>. </a:t>
          </a:r>
          <a:endParaRPr lang="es-CO" sz="1300" b="1" dirty="0">
            <a:latin typeface="Arial Narrow" panose="020B0606020202030204" pitchFamily="34" charset="0"/>
          </a:endParaRPr>
        </a:p>
      </dgm:t>
    </dgm:pt>
    <dgm:pt modelId="{F37AF570-A2F5-41D5-9B93-F705A4AD3FE7}" type="parTrans" cxnId="{A8C522FF-BBE9-4972-9C7A-0757524367FA}">
      <dgm:prSet/>
      <dgm:spPr/>
      <dgm:t>
        <a:bodyPr/>
        <a:lstStyle/>
        <a:p>
          <a:endParaRPr lang="es-CO" sz="1300" b="1"/>
        </a:p>
      </dgm:t>
    </dgm:pt>
    <dgm:pt modelId="{24A475C0-5047-4366-8C0C-9AB3DBEE020F}" type="sibTrans" cxnId="{A8C522FF-BBE9-4972-9C7A-0757524367FA}">
      <dgm:prSet/>
      <dgm:spPr/>
      <dgm:t>
        <a:bodyPr/>
        <a:lstStyle/>
        <a:p>
          <a:endParaRPr lang="es-CO" sz="1300" b="1"/>
        </a:p>
      </dgm:t>
    </dgm:pt>
    <dgm:pt modelId="{9AE6361C-1FA7-4559-8BFB-709FD622E0C4}">
      <dgm:prSet phldrT="[Texto]" custT="1"/>
      <dgm:spPr/>
      <dgm:t>
        <a:bodyPr/>
        <a:lstStyle/>
        <a:p>
          <a:pPr>
            <a:buFont typeface="Arial" panose="020B0604020202020204" pitchFamily="34" charset="0"/>
            <a:buChar char="•"/>
          </a:pPr>
          <a:r>
            <a:rPr lang="es-ES_tradnl" sz="1400" b="1" dirty="0">
              <a:latin typeface="Arial Narrow" panose="020B0606020202030204" pitchFamily="34" charset="0"/>
            </a:rPr>
            <a:t>Aplicación de metodologías para otorgar los incentivos pecuniarios y no pecuniarios para el primer, segundo y tercer lugar a través de los Proyectos de Aprendizaje en Equipo.</a:t>
          </a:r>
          <a:endParaRPr lang="es-CO" sz="1400" b="1" dirty="0">
            <a:latin typeface="Arial Narrow" panose="020B0606020202030204" pitchFamily="34" charset="0"/>
          </a:endParaRPr>
        </a:p>
      </dgm:t>
    </dgm:pt>
    <dgm:pt modelId="{9A0D4B93-94AA-4D11-9752-086F22E5FACC}" type="parTrans" cxnId="{655CDFB6-BD31-433B-869D-47A0FB3D5AF0}">
      <dgm:prSet/>
      <dgm:spPr/>
      <dgm:t>
        <a:bodyPr/>
        <a:lstStyle/>
        <a:p>
          <a:endParaRPr lang="es-CO" sz="1300" b="1"/>
        </a:p>
      </dgm:t>
    </dgm:pt>
    <dgm:pt modelId="{0D87A59D-FFC7-43D6-88F6-F5897A321339}" type="sibTrans" cxnId="{655CDFB6-BD31-433B-869D-47A0FB3D5AF0}">
      <dgm:prSet/>
      <dgm:spPr/>
      <dgm:t>
        <a:bodyPr/>
        <a:lstStyle/>
        <a:p>
          <a:endParaRPr lang="es-CO" sz="1300" b="1"/>
        </a:p>
      </dgm:t>
    </dgm:pt>
    <dgm:pt modelId="{E1C1A2E9-2A6F-40C9-A247-1BD685520F1D}" type="pres">
      <dgm:prSet presAssocID="{DE2BB63B-55AC-446E-9C9D-2167788BFEF5}" presName="Name0" presStyleCnt="0">
        <dgm:presLayoutVars>
          <dgm:dir/>
          <dgm:resizeHandles val="exact"/>
        </dgm:presLayoutVars>
      </dgm:prSet>
      <dgm:spPr/>
    </dgm:pt>
    <dgm:pt modelId="{24F0E839-749A-47F6-8C53-62622749EDE6}" type="pres">
      <dgm:prSet presAssocID="{CEA264CE-815F-42FB-946B-D1F4CA93948E}" presName="composite" presStyleCnt="0"/>
      <dgm:spPr/>
    </dgm:pt>
    <dgm:pt modelId="{2AA29DC5-7D1D-46C0-B51C-46534E216652}" type="pres">
      <dgm:prSet presAssocID="{CEA264CE-815F-42FB-946B-D1F4CA93948E}" presName="rect1" presStyleLbl="trAlignAcc1" presStyleIdx="0" presStyleCnt="4">
        <dgm:presLayoutVars>
          <dgm:bulletEnabled val="1"/>
        </dgm:presLayoutVars>
      </dgm:prSet>
      <dgm:spPr/>
    </dgm:pt>
    <dgm:pt modelId="{812EED93-7FD1-4CC8-A065-6F74F552255A}" type="pres">
      <dgm:prSet presAssocID="{CEA264CE-815F-42FB-946B-D1F4CA93948E}" presName="rect2" presStyleLbl="fgImgPlace1" presStyleIdx="0" presStyleCnt="4"/>
      <dgm:spPr>
        <a:blipFill>
          <a:blip xmlns:r="http://schemas.openxmlformats.org/officeDocument/2006/relationships" r:embed="rId1"/>
          <a:srcRect/>
          <a:stretch>
            <a:fillRect l="-100000" r="-100000"/>
          </a:stretch>
        </a:blipFill>
      </dgm:spPr>
    </dgm:pt>
    <dgm:pt modelId="{E4AD693D-C6B9-42F9-A448-53543F7DAC89}" type="pres">
      <dgm:prSet presAssocID="{1E4D9AC1-0E2E-4195-BC7A-01650C6558FC}" presName="sibTrans" presStyleCnt="0"/>
      <dgm:spPr/>
    </dgm:pt>
    <dgm:pt modelId="{7E2F224F-8677-4E8C-9AE7-3044CA46632D}" type="pres">
      <dgm:prSet presAssocID="{F6712AE0-125F-4914-B904-D518EE83E82D}" presName="composite" presStyleCnt="0"/>
      <dgm:spPr/>
    </dgm:pt>
    <dgm:pt modelId="{3333E7F8-EC01-41F6-A8CC-FB8734A0AAA6}" type="pres">
      <dgm:prSet presAssocID="{F6712AE0-125F-4914-B904-D518EE83E82D}" presName="rect1" presStyleLbl="trAlignAcc1" presStyleIdx="1" presStyleCnt="4">
        <dgm:presLayoutVars>
          <dgm:bulletEnabled val="1"/>
        </dgm:presLayoutVars>
      </dgm:prSet>
      <dgm:spPr/>
    </dgm:pt>
    <dgm:pt modelId="{6375E31C-BE0E-459F-B052-FAF35A00C029}" type="pres">
      <dgm:prSet presAssocID="{F6712AE0-125F-4914-B904-D518EE83E82D}"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BF1FF218-C86C-46A7-9565-A25C8E6AFCC7}" type="pres">
      <dgm:prSet presAssocID="{D47230DC-6289-4AE0-B219-D6FD5852DC90}" presName="sibTrans" presStyleCnt="0"/>
      <dgm:spPr/>
    </dgm:pt>
    <dgm:pt modelId="{D8597612-F161-4D5B-B3E0-C0D06B39A5B5}" type="pres">
      <dgm:prSet presAssocID="{D0124009-4B84-453E-936A-1B4294BFFACC}" presName="composite" presStyleCnt="0"/>
      <dgm:spPr/>
    </dgm:pt>
    <dgm:pt modelId="{6F73FFB9-0EB6-4695-8836-A648C49B4C00}" type="pres">
      <dgm:prSet presAssocID="{D0124009-4B84-453E-936A-1B4294BFFACC}" presName="rect1" presStyleLbl="trAlignAcc1" presStyleIdx="2" presStyleCnt="4" custScaleX="98110" custScaleY="110730">
        <dgm:presLayoutVars>
          <dgm:bulletEnabled val="1"/>
        </dgm:presLayoutVars>
      </dgm:prSet>
      <dgm:spPr/>
    </dgm:pt>
    <dgm:pt modelId="{89C0834A-74EA-40A0-9D04-0C04D3D49B96}" type="pres">
      <dgm:prSet presAssocID="{D0124009-4B84-453E-936A-1B4294BFFACC}"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pt>
    <dgm:pt modelId="{B6FEE63D-A389-428E-A5DA-B401605BEADB}" type="pres">
      <dgm:prSet presAssocID="{24A475C0-5047-4366-8C0C-9AB3DBEE020F}" presName="sibTrans" presStyleCnt="0"/>
      <dgm:spPr/>
    </dgm:pt>
    <dgm:pt modelId="{C15B0528-B192-46E7-BBD1-0120D0D7CBAA}" type="pres">
      <dgm:prSet presAssocID="{9AE6361C-1FA7-4559-8BFB-709FD622E0C4}" presName="composite" presStyleCnt="0"/>
      <dgm:spPr/>
    </dgm:pt>
    <dgm:pt modelId="{E40A877E-82E8-4DA9-A5D5-EC7A629BA7A7}" type="pres">
      <dgm:prSet presAssocID="{9AE6361C-1FA7-4559-8BFB-709FD622E0C4}" presName="rect1" presStyleLbl="trAlignAcc1" presStyleIdx="3" presStyleCnt="4">
        <dgm:presLayoutVars>
          <dgm:bulletEnabled val="1"/>
        </dgm:presLayoutVars>
      </dgm:prSet>
      <dgm:spPr/>
    </dgm:pt>
    <dgm:pt modelId="{A0B47A99-D628-42ED-B20F-474885592E43}" type="pres">
      <dgm:prSet presAssocID="{9AE6361C-1FA7-4559-8BFB-709FD622E0C4}"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Lst>
  <dgm:cxnLst>
    <dgm:cxn modelId="{2C5D3225-7270-46A7-9C54-549F5702439D}" type="presOf" srcId="{CEA264CE-815F-42FB-946B-D1F4CA93948E}" destId="{2AA29DC5-7D1D-46C0-B51C-46534E216652}" srcOrd="0" destOrd="0" presId="urn:microsoft.com/office/officeart/2008/layout/PictureStrips"/>
    <dgm:cxn modelId="{74EE552E-1EE9-4A76-9120-AE129D6AB8C2}" type="presOf" srcId="{DE2BB63B-55AC-446E-9C9D-2167788BFEF5}" destId="{E1C1A2E9-2A6F-40C9-A247-1BD685520F1D}" srcOrd="0" destOrd="0" presId="urn:microsoft.com/office/officeart/2008/layout/PictureStrips"/>
    <dgm:cxn modelId="{A5F6F15F-F843-46C6-BF32-7E3650DF082E}" srcId="{DE2BB63B-55AC-446E-9C9D-2167788BFEF5}" destId="{CEA264CE-815F-42FB-946B-D1F4CA93948E}" srcOrd="0" destOrd="0" parTransId="{45A0A74D-3351-439A-B8E1-91CAF5AADD68}" sibTransId="{1E4D9AC1-0E2E-4195-BC7A-01650C6558FC}"/>
    <dgm:cxn modelId="{B00E4855-D055-4ED3-8C27-F235EB3223F7}" type="presOf" srcId="{F6712AE0-125F-4914-B904-D518EE83E82D}" destId="{3333E7F8-EC01-41F6-A8CC-FB8734A0AAA6}" srcOrd="0" destOrd="0" presId="urn:microsoft.com/office/officeart/2008/layout/PictureStrips"/>
    <dgm:cxn modelId="{9C42FF8E-6072-4DF7-8FC2-D03D88F11672}" srcId="{DE2BB63B-55AC-446E-9C9D-2167788BFEF5}" destId="{F6712AE0-125F-4914-B904-D518EE83E82D}" srcOrd="1" destOrd="0" parTransId="{8B7CBF39-7ECA-436C-BDD5-31AFBB67E35A}" sibTransId="{D47230DC-6289-4AE0-B219-D6FD5852DC90}"/>
    <dgm:cxn modelId="{9DB3EA9F-969C-44C9-80AD-986857D04D0A}" type="presOf" srcId="{9AE6361C-1FA7-4559-8BFB-709FD622E0C4}" destId="{E40A877E-82E8-4DA9-A5D5-EC7A629BA7A7}" srcOrd="0" destOrd="0" presId="urn:microsoft.com/office/officeart/2008/layout/PictureStrips"/>
    <dgm:cxn modelId="{655CDFB6-BD31-433B-869D-47A0FB3D5AF0}" srcId="{DE2BB63B-55AC-446E-9C9D-2167788BFEF5}" destId="{9AE6361C-1FA7-4559-8BFB-709FD622E0C4}" srcOrd="3" destOrd="0" parTransId="{9A0D4B93-94AA-4D11-9752-086F22E5FACC}" sibTransId="{0D87A59D-FFC7-43D6-88F6-F5897A321339}"/>
    <dgm:cxn modelId="{002D9AF1-AC8E-477D-A4D8-E3598DE9AF58}" type="presOf" srcId="{D0124009-4B84-453E-936A-1B4294BFFACC}" destId="{6F73FFB9-0EB6-4695-8836-A648C49B4C00}" srcOrd="0" destOrd="0" presId="urn:microsoft.com/office/officeart/2008/layout/PictureStrips"/>
    <dgm:cxn modelId="{A8C522FF-BBE9-4972-9C7A-0757524367FA}" srcId="{DE2BB63B-55AC-446E-9C9D-2167788BFEF5}" destId="{D0124009-4B84-453E-936A-1B4294BFFACC}" srcOrd="2" destOrd="0" parTransId="{F37AF570-A2F5-41D5-9B93-F705A4AD3FE7}" sibTransId="{24A475C0-5047-4366-8C0C-9AB3DBEE020F}"/>
    <dgm:cxn modelId="{7C7DD335-5CF7-4694-B22E-99E860E2B7AA}" type="presParOf" srcId="{E1C1A2E9-2A6F-40C9-A247-1BD685520F1D}" destId="{24F0E839-749A-47F6-8C53-62622749EDE6}" srcOrd="0" destOrd="0" presId="urn:microsoft.com/office/officeart/2008/layout/PictureStrips"/>
    <dgm:cxn modelId="{97CF5C97-D8F5-4A81-853B-BCC0760D87BD}" type="presParOf" srcId="{24F0E839-749A-47F6-8C53-62622749EDE6}" destId="{2AA29DC5-7D1D-46C0-B51C-46534E216652}" srcOrd="0" destOrd="0" presId="urn:microsoft.com/office/officeart/2008/layout/PictureStrips"/>
    <dgm:cxn modelId="{CEC97B3B-D24E-453B-A979-B90A7407DD2E}" type="presParOf" srcId="{24F0E839-749A-47F6-8C53-62622749EDE6}" destId="{812EED93-7FD1-4CC8-A065-6F74F552255A}" srcOrd="1" destOrd="0" presId="urn:microsoft.com/office/officeart/2008/layout/PictureStrips"/>
    <dgm:cxn modelId="{A17A4A89-C6E5-437D-8FB7-F7E6074F40FE}" type="presParOf" srcId="{E1C1A2E9-2A6F-40C9-A247-1BD685520F1D}" destId="{E4AD693D-C6B9-42F9-A448-53543F7DAC89}" srcOrd="1" destOrd="0" presId="urn:microsoft.com/office/officeart/2008/layout/PictureStrips"/>
    <dgm:cxn modelId="{99207E85-9C5A-410E-ACAF-2ABF7605C8E0}" type="presParOf" srcId="{E1C1A2E9-2A6F-40C9-A247-1BD685520F1D}" destId="{7E2F224F-8677-4E8C-9AE7-3044CA46632D}" srcOrd="2" destOrd="0" presId="urn:microsoft.com/office/officeart/2008/layout/PictureStrips"/>
    <dgm:cxn modelId="{D8412D67-A97F-4068-8ECC-5B539CDDBED7}" type="presParOf" srcId="{7E2F224F-8677-4E8C-9AE7-3044CA46632D}" destId="{3333E7F8-EC01-41F6-A8CC-FB8734A0AAA6}" srcOrd="0" destOrd="0" presId="urn:microsoft.com/office/officeart/2008/layout/PictureStrips"/>
    <dgm:cxn modelId="{E9426FB7-6E42-4618-A456-D8D80316F28C}" type="presParOf" srcId="{7E2F224F-8677-4E8C-9AE7-3044CA46632D}" destId="{6375E31C-BE0E-459F-B052-FAF35A00C029}" srcOrd="1" destOrd="0" presId="urn:microsoft.com/office/officeart/2008/layout/PictureStrips"/>
    <dgm:cxn modelId="{71A1FCC4-AEAA-4B51-ADC4-2606051EEFB4}" type="presParOf" srcId="{E1C1A2E9-2A6F-40C9-A247-1BD685520F1D}" destId="{BF1FF218-C86C-46A7-9565-A25C8E6AFCC7}" srcOrd="3" destOrd="0" presId="urn:microsoft.com/office/officeart/2008/layout/PictureStrips"/>
    <dgm:cxn modelId="{44830EBC-5C28-4AE9-A359-4278322E4F61}" type="presParOf" srcId="{E1C1A2E9-2A6F-40C9-A247-1BD685520F1D}" destId="{D8597612-F161-4D5B-B3E0-C0D06B39A5B5}" srcOrd="4" destOrd="0" presId="urn:microsoft.com/office/officeart/2008/layout/PictureStrips"/>
    <dgm:cxn modelId="{626B326E-EA55-411F-A272-37C2FE487079}" type="presParOf" srcId="{D8597612-F161-4D5B-B3E0-C0D06B39A5B5}" destId="{6F73FFB9-0EB6-4695-8836-A648C49B4C00}" srcOrd="0" destOrd="0" presId="urn:microsoft.com/office/officeart/2008/layout/PictureStrips"/>
    <dgm:cxn modelId="{0DD8C58E-EBD9-4BBE-8765-2C963CA16004}" type="presParOf" srcId="{D8597612-F161-4D5B-B3E0-C0D06B39A5B5}" destId="{89C0834A-74EA-40A0-9D04-0C04D3D49B96}" srcOrd="1" destOrd="0" presId="urn:microsoft.com/office/officeart/2008/layout/PictureStrips"/>
    <dgm:cxn modelId="{71FA78A4-BD73-44BD-880B-13FB2F6D8D05}" type="presParOf" srcId="{E1C1A2E9-2A6F-40C9-A247-1BD685520F1D}" destId="{B6FEE63D-A389-428E-A5DA-B401605BEADB}" srcOrd="5" destOrd="0" presId="urn:microsoft.com/office/officeart/2008/layout/PictureStrips"/>
    <dgm:cxn modelId="{D7498B0C-6629-40DA-9C7E-D3877CC6D0C7}" type="presParOf" srcId="{E1C1A2E9-2A6F-40C9-A247-1BD685520F1D}" destId="{C15B0528-B192-46E7-BBD1-0120D0D7CBAA}" srcOrd="6" destOrd="0" presId="urn:microsoft.com/office/officeart/2008/layout/PictureStrips"/>
    <dgm:cxn modelId="{56E65C91-4AEA-487F-99B6-016B2C1242A9}" type="presParOf" srcId="{C15B0528-B192-46E7-BBD1-0120D0D7CBAA}" destId="{E40A877E-82E8-4DA9-A5D5-EC7A629BA7A7}" srcOrd="0" destOrd="0" presId="urn:microsoft.com/office/officeart/2008/layout/PictureStrips"/>
    <dgm:cxn modelId="{12D46601-2252-4BC5-B56E-A70C6ADA21ED}" type="presParOf" srcId="{C15B0528-B192-46E7-BBD1-0120D0D7CBAA}" destId="{A0B47A99-D628-42ED-B20F-474885592E4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69A2A-8013-4E86-A8F4-0BD3068C7A8C}"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CO"/>
        </a:p>
      </dgm:t>
    </dgm:pt>
    <dgm:pt modelId="{DF056ABF-E088-4A3E-9431-03A5B55CA0C5}">
      <dgm:prSet phldrT="[Texto]" custT="1"/>
      <dgm:spPr>
        <a:xfrm>
          <a:off x="3808723" y="4941"/>
          <a:ext cx="1122565" cy="607889"/>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Autoevaluación </a:t>
          </a:r>
        </a:p>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2019</a:t>
          </a:r>
        </a:p>
      </dgm:t>
    </dgm:pt>
    <dgm:pt modelId="{1F5602E3-F14A-42FD-BA79-AA50B4FBF708}" type="parTrans" cxnId="{82B80D50-8782-4C43-AB87-BF33BCBA7FFB}">
      <dgm:prSet/>
      <dgm:spPr/>
      <dgm:t>
        <a:bodyPr/>
        <a:lstStyle/>
        <a:p>
          <a:endParaRPr lang="es-CO" sz="1200">
            <a:latin typeface="Arial Narrow" panose="020B0606020202030204" pitchFamily="34" charset="0"/>
          </a:endParaRPr>
        </a:p>
      </dgm:t>
    </dgm:pt>
    <dgm:pt modelId="{F175C800-88C4-41C8-B370-F5F2698B0C1E}" type="sibTrans" cxnId="{82B80D50-8782-4C43-AB87-BF33BCBA7FFB}">
      <dgm:prSet/>
      <dgm:spPr>
        <a:xfrm>
          <a:off x="2038235" y="308886"/>
          <a:ext cx="4663543" cy="4663543"/>
        </a:xfrm>
        <a:custGeom>
          <a:avLst/>
          <a:gdLst/>
          <a:ahLst/>
          <a:cxnLst/>
          <a:rect l="0" t="0" r="0" b="0"/>
          <a:pathLst>
            <a:path>
              <a:moveTo>
                <a:pt x="2990142" y="94874"/>
              </a:moveTo>
              <a:arcTo wR="2331771" hR="2331771" stAng="17184023" swAng="446384"/>
            </a:path>
          </a:pathLst>
        </a:custGeom>
        <a:noFill/>
        <a:ln w="6350" cap="flat" cmpd="sng" algn="ctr">
          <a:solidFill>
            <a:srgbClr val="629DD1">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DE94E328-3DA5-4695-B621-A9AD9486F8CD}">
      <dgm:prSet phldrT="[Texto]" custT="1"/>
      <dgm:spPr>
        <a:xfrm>
          <a:off x="5401233" y="550472"/>
          <a:ext cx="935214" cy="607889"/>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Selección de procesos a mejorar</a:t>
          </a:r>
        </a:p>
      </dgm:t>
    </dgm:pt>
    <dgm:pt modelId="{7C28F341-5210-4A0E-AD60-AD8ABE817426}" type="parTrans" cxnId="{DB62A134-A9B6-4B91-A34D-81859190ADCF}">
      <dgm:prSet/>
      <dgm:spPr/>
      <dgm:t>
        <a:bodyPr/>
        <a:lstStyle/>
        <a:p>
          <a:endParaRPr lang="es-CO" sz="1200">
            <a:latin typeface="Arial Narrow" panose="020B0606020202030204" pitchFamily="34" charset="0"/>
          </a:endParaRPr>
        </a:p>
      </dgm:t>
    </dgm:pt>
    <dgm:pt modelId="{DFECF0A9-8194-4962-B5B0-C736FAAFAB8C}" type="sibTrans" cxnId="{DB62A134-A9B6-4B91-A34D-81859190ADCF}">
      <dgm:prSet/>
      <dgm:spPr>
        <a:xfrm>
          <a:off x="2038235" y="308886"/>
          <a:ext cx="4663543" cy="4663543"/>
        </a:xfrm>
        <a:custGeom>
          <a:avLst/>
          <a:gdLst/>
          <a:ahLst/>
          <a:cxnLst/>
          <a:rect l="0" t="0" r="0" b="0"/>
          <a:pathLst>
            <a:path>
              <a:moveTo>
                <a:pt x="4238503" y="989560"/>
              </a:moveTo>
              <a:arcTo wR="2331771" hR="2331771" stAng="19491421" swAng="786992"/>
            </a:path>
          </a:pathLst>
        </a:custGeom>
        <a:noFill/>
        <a:ln w="6350" cap="flat" cmpd="sng" algn="ctr">
          <a:solidFill>
            <a:srgbClr val="297FD5">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18704E24-662C-40EB-9D83-FC7A82D9415A}">
      <dgm:prSet phldrT="[Texto]" custT="1"/>
      <dgm:spPr>
        <a:xfrm>
          <a:off x="6198746" y="1931805"/>
          <a:ext cx="935214" cy="607889"/>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Priorización de procesos </a:t>
          </a:r>
        </a:p>
      </dgm:t>
    </dgm:pt>
    <dgm:pt modelId="{255891BF-98B5-46F6-A72A-4FE75B2C4E7A}" type="parTrans" cxnId="{C8AE40B9-8880-4758-A6A7-313A5F46F2F8}">
      <dgm:prSet/>
      <dgm:spPr/>
      <dgm:t>
        <a:bodyPr/>
        <a:lstStyle/>
        <a:p>
          <a:endParaRPr lang="es-CO" sz="1200">
            <a:latin typeface="Arial Narrow" panose="020B0606020202030204" pitchFamily="34" charset="0"/>
          </a:endParaRPr>
        </a:p>
      </dgm:t>
    </dgm:pt>
    <dgm:pt modelId="{775E675C-D936-44A2-8AAE-0D986C9FFE75}" type="sibTrans" cxnId="{C8AE40B9-8880-4758-A6A7-313A5F46F2F8}">
      <dgm:prSet/>
      <dgm:spPr>
        <a:xfrm>
          <a:off x="2038235" y="308886"/>
          <a:ext cx="4663543" cy="4663543"/>
        </a:xfrm>
        <a:custGeom>
          <a:avLst/>
          <a:gdLst/>
          <a:ahLst/>
          <a:cxnLst/>
          <a:rect l="0" t="0" r="0" b="0"/>
          <a:pathLst>
            <a:path>
              <a:moveTo>
                <a:pt x="4661635" y="2426070"/>
              </a:moveTo>
              <a:arcTo wR="2331771" hR="2331771" stAng="21739064" swAng="874620"/>
            </a:path>
          </a:pathLst>
        </a:custGeom>
        <a:noFill/>
        <a:ln w="6350" cap="flat" cmpd="sng" algn="ctr">
          <a:solidFill>
            <a:srgbClr val="7F8FA9">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D89EC446-D7E6-4B93-A879-0097422DFC52}">
      <dgm:prSet phldrT="[Texto]" custT="1"/>
      <dgm:spPr>
        <a:xfrm>
          <a:off x="5921773" y="3502599"/>
          <a:ext cx="935214" cy="607889"/>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Definición de la calidad esperada </a:t>
          </a:r>
        </a:p>
      </dgm:t>
    </dgm:pt>
    <dgm:pt modelId="{1C4F1DA9-7E41-4ADC-B8DC-37CEFE9DE46C}" type="parTrans" cxnId="{467A08AC-10EB-492D-B9CD-74A098933A6F}">
      <dgm:prSet/>
      <dgm:spPr/>
      <dgm:t>
        <a:bodyPr/>
        <a:lstStyle/>
        <a:p>
          <a:endParaRPr lang="es-CO" sz="1200">
            <a:latin typeface="Arial Narrow" panose="020B0606020202030204" pitchFamily="34" charset="0"/>
          </a:endParaRPr>
        </a:p>
      </dgm:t>
    </dgm:pt>
    <dgm:pt modelId="{2F7B3B09-DDF2-4607-B253-B0A65C55A2E2}" type="sibTrans" cxnId="{467A08AC-10EB-492D-B9CD-74A098933A6F}">
      <dgm:prSet/>
      <dgm:spPr>
        <a:xfrm>
          <a:off x="2038235" y="308886"/>
          <a:ext cx="4663543" cy="4663543"/>
        </a:xfrm>
        <a:custGeom>
          <a:avLst/>
          <a:gdLst/>
          <a:ahLst/>
          <a:cxnLst/>
          <a:rect l="0" t="0" r="0" b="0"/>
          <a:pathLst>
            <a:path>
              <a:moveTo>
                <a:pt x="4046137" y="3912312"/>
              </a:moveTo>
              <a:arcTo wR="2331771" hR="2331771" stAng="2560451" swAng="652177"/>
            </a:path>
          </a:pathLst>
        </a:custGeom>
        <a:noFill/>
        <a:ln w="6350" cap="flat" cmpd="sng" algn="ctr">
          <a:solidFill>
            <a:srgbClr val="5AA2AE">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DBD4D86E-7047-4DDC-B66A-585C6C7B150F}">
      <dgm:prSet phldrT="[Texto]" custT="1"/>
      <dgm:spPr>
        <a:xfrm>
          <a:off x="1883026" y="3502599"/>
          <a:ext cx="935214" cy="607889"/>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 lastClr="FFFFFF"/>
              </a:solidFill>
              <a:latin typeface="Arial Narrow" panose="020B0606020202030204" pitchFamily="34" charset="0"/>
              <a:ea typeface="+mn-ea"/>
              <a:cs typeface="Arial" panose="020B0604020202020204" pitchFamily="34" charset="0"/>
            </a:rPr>
            <a:t>Ejecución de planes de acción </a:t>
          </a:r>
        </a:p>
      </dgm:t>
    </dgm:pt>
    <dgm:pt modelId="{C5F986BE-27D2-407B-8563-889ABC70C8AD}" type="parTrans" cxnId="{FDC1F0E7-ECCC-4684-8E4F-F1BBCA6F5DF6}">
      <dgm:prSet/>
      <dgm:spPr/>
      <dgm:t>
        <a:bodyPr/>
        <a:lstStyle/>
        <a:p>
          <a:endParaRPr lang="es-CO" sz="1200">
            <a:latin typeface="Arial Narrow" panose="020B0606020202030204" pitchFamily="34" charset="0"/>
          </a:endParaRPr>
        </a:p>
      </dgm:t>
    </dgm:pt>
    <dgm:pt modelId="{A3BD44B4-0428-4F8B-9506-9EDA289BF389}" type="sibTrans" cxnId="{FDC1F0E7-ECCC-4684-8E4F-F1BBCA6F5DF6}">
      <dgm:prSet/>
      <dgm:spPr>
        <a:xfrm>
          <a:off x="2038235" y="308886"/>
          <a:ext cx="4663543" cy="4663543"/>
        </a:xfrm>
        <a:custGeom>
          <a:avLst/>
          <a:gdLst/>
          <a:ahLst/>
          <a:cxnLst/>
          <a:rect l="0" t="0" r="0" b="0"/>
          <a:pathLst>
            <a:path>
              <a:moveTo>
                <a:pt x="100638" y="3009417"/>
              </a:moveTo>
              <a:arcTo wR="2331771" hR="2331771" stAng="9786316" swAng="874620"/>
            </a:path>
          </a:pathLst>
        </a:custGeom>
        <a:noFill/>
        <a:ln w="6350" cap="flat" cmpd="sng" algn="ctr">
          <a:solidFill>
            <a:srgbClr val="297FD5">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C51FAB75-CB46-4267-A738-F5BC0106B372}">
      <dgm:prSet phldrT="[Texto]" custT="1"/>
      <dgm:spPr>
        <a:xfrm>
          <a:off x="2912443" y="4527861"/>
          <a:ext cx="1320101" cy="607889"/>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 lastClr="FFFFFF"/>
              </a:solidFill>
              <a:latin typeface="Arial Narrow" panose="020B0606020202030204" pitchFamily="34" charset="0"/>
              <a:ea typeface="+mn-ea"/>
              <a:cs typeface="Arial" panose="020B0604020202020204" pitchFamily="34" charset="0"/>
            </a:rPr>
            <a:t>Plan de acción para los procesos seleccionados </a:t>
          </a:r>
        </a:p>
      </dgm:t>
    </dgm:pt>
    <dgm:pt modelId="{3A560CF7-A7A8-4A87-9976-BB5BC9B9F293}" type="parTrans" cxnId="{582E4D20-F9AD-4100-934F-EB4D031FED84}">
      <dgm:prSet/>
      <dgm:spPr/>
      <dgm:t>
        <a:bodyPr/>
        <a:lstStyle/>
        <a:p>
          <a:endParaRPr lang="es-CO" sz="1200">
            <a:latin typeface="Arial Narrow" panose="020B0606020202030204" pitchFamily="34" charset="0"/>
          </a:endParaRPr>
        </a:p>
      </dgm:t>
    </dgm:pt>
    <dgm:pt modelId="{EBCEC024-0741-4FCD-AD3E-3070B941B98C}" type="sibTrans" cxnId="{582E4D20-F9AD-4100-934F-EB4D031FED84}">
      <dgm:prSet/>
      <dgm:spPr>
        <a:xfrm>
          <a:off x="2038235" y="308886"/>
          <a:ext cx="4663543" cy="4663543"/>
        </a:xfrm>
        <a:custGeom>
          <a:avLst/>
          <a:gdLst/>
          <a:ahLst/>
          <a:cxnLst/>
          <a:rect l="0" t="0" r="0" b="0"/>
          <a:pathLst>
            <a:path>
              <a:moveTo>
                <a:pt x="865894" y="4145156"/>
              </a:moveTo>
              <a:arcTo wR="2331771" hR="2331771" stAng="7737053" swAng="539432"/>
            </a:path>
          </a:pathLst>
        </a:custGeom>
        <a:noFill/>
        <a:ln w="6350" cap="flat" cmpd="sng" algn="ctr">
          <a:solidFill>
            <a:srgbClr val="629DD1">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46AF4EEF-D41D-4C24-86F3-51A7B2A8D7C0}">
      <dgm:prSet phldrT="[Texto]" custT="1"/>
      <dgm:spPr>
        <a:xfrm>
          <a:off x="4699912" y="4527861"/>
          <a:ext cx="935214" cy="607889"/>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Medición inicial de desempeño </a:t>
          </a:r>
        </a:p>
        <a:p>
          <a:pPr>
            <a:buNone/>
          </a:pPr>
          <a:r>
            <a:rPr lang="es-CO" sz="1200" b="1" dirty="0">
              <a:solidFill>
                <a:sysClr val="windowText" lastClr="000000"/>
              </a:solidFill>
              <a:latin typeface="Arial Narrow" panose="020B0606020202030204" pitchFamily="34" charset="0"/>
              <a:ea typeface="+mn-ea"/>
              <a:cs typeface="Arial" panose="020B0604020202020204" pitchFamily="34" charset="0"/>
            </a:rPr>
            <a:t>2021</a:t>
          </a:r>
        </a:p>
      </dgm:t>
    </dgm:pt>
    <dgm:pt modelId="{CB8657C1-B525-467E-A7E2-AE7B81DD3A11}" type="parTrans" cxnId="{F89BC3AE-86F6-4B3F-A1D2-5EA6EE299EA3}">
      <dgm:prSet/>
      <dgm:spPr/>
      <dgm:t>
        <a:bodyPr/>
        <a:lstStyle/>
        <a:p>
          <a:endParaRPr lang="es-CO" sz="1200">
            <a:latin typeface="Arial Narrow" panose="020B0606020202030204" pitchFamily="34" charset="0"/>
          </a:endParaRPr>
        </a:p>
      </dgm:t>
    </dgm:pt>
    <dgm:pt modelId="{0C0FE29E-7456-4A50-91BD-1070191A4960}" type="sibTrans" cxnId="{F89BC3AE-86F6-4B3F-A1D2-5EA6EE299EA3}">
      <dgm:prSet/>
      <dgm:spPr>
        <a:xfrm>
          <a:off x="2038235" y="308886"/>
          <a:ext cx="4663543" cy="4663543"/>
        </a:xfrm>
        <a:custGeom>
          <a:avLst/>
          <a:gdLst/>
          <a:ahLst/>
          <a:cxnLst/>
          <a:rect l="0" t="0" r="0" b="0"/>
          <a:pathLst>
            <a:path>
              <a:moveTo>
                <a:pt x="2568823" y="4651462"/>
              </a:moveTo>
              <a:arcTo wR="2331771" hR="2331771" stAng="5049908" swAng="414944"/>
            </a:path>
          </a:pathLst>
        </a:custGeom>
        <a:noFill/>
        <a:ln w="6350" cap="flat" cmpd="sng" algn="ctr">
          <a:solidFill>
            <a:srgbClr val="9D90A0">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8D028938-26C9-4D57-A514-8CD644F06571}">
      <dgm:prSet phldrT="[Texto]" custT="1"/>
      <dgm:spPr>
        <a:xfrm>
          <a:off x="1369120" y="1931805"/>
          <a:ext cx="1409078" cy="607889"/>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 lastClr="FFFFFF"/>
              </a:solidFill>
              <a:latin typeface="Arial Narrow" panose="020B0606020202030204" pitchFamily="34" charset="0"/>
              <a:ea typeface="+mn-ea"/>
              <a:cs typeface="Arial" panose="020B0604020202020204" pitchFamily="34" charset="0"/>
            </a:rPr>
            <a:t>Evaluación de mejoramiento</a:t>
          </a:r>
        </a:p>
      </dgm:t>
    </dgm:pt>
    <dgm:pt modelId="{67037CE3-6B17-4511-8EA4-3B7F0B955C92}" type="parTrans" cxnId="{CFDEC422-8AE3-4B25-A8BF-CFA63D992CDE}">
      <dgm:prSet/>
      <dgm:spPr/>
      <dgm:t>
        <a:bodyPr/>
        <a:lstStyle/>
        <a:p>
          <a:endParaRPr lang="es-CO" sz="1200">
            <a:latin typeface="Arial Narrow" panose="020B0606020202030204" pitchFamily="34" charset="0"/>
          </a:endParaRPr>
        </a:p>
      </dgm:t>
    </dgm:pt>
    <dgm:pt modelId="{ACE84085-A01F-4CF8-A5E1-375AD18EC6FB}" type="sibTrans" cxnId="{CFDEC422-8AE3-4B25-A8BF-CFA63D992CDE}">
      <dgm:prSet/>
      <dgm:spPr>
        <a:xfrm>
          <a:off x="2038235" y="308886"/>
          <a:ext cx="4663543" cy="4663543"/>
        </a:xfrm>
        <a:custGeom>
          <a:avLst/>
          <a:gdLst/>
          <a:ahLst/>
          <a:cxnLst/>
          <a:rect l="0" t="0" r="0" b="0"/>
          <a:pathLst>
            <a:path>
              <a:moveTo>
                <a:pt x="170193" y="1457276"/>
              </a:moveTo>
              <a:arcTo wR="2331771" hR="2331771" stAng="12121587" swAng="786992"/>
            </a:path>
          </a:pathLst>
        </a:custGeom>
        <a:noFill/>
        <a:ln w="6350" cap="flat" cmpd="sng" algn="ctr">
          <a:solidFill>
            <a:srgbClr val="7F8FA9">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D2A5D735-D7F7-496F-A49F-DAE8405BE538}">
      <dgm:prSet phldrT="[Texto]" custT="1"/>
      <dgm:spPr>
        <a:xfrm>
          <a:off x="2283082" y="550472"/>
          <a:ext cx="1176181" cy="607889"/>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1200" b="1" dirty="0">
              <a:solidFill>
                <a:sysClr val="window" lastClr="FFFFFF"/>
              </a:solidFill>
              <a:latin typeface="Arial Narrow" panose="020B0606020202030204" pitchFamily="34" charset="0"/>
              <a:ea typeface="+mn-ea"/>
              <a:cs typeface="Arial" panose="020B0604020202020204" pitchFamily="34" charset="0"/>
            </a:rPr>
            <a:t>Aprendizaje organizacional </a:t>
          </a:r>
        </a:p>
      </dgm:t>
    </dgm:pt>
    <dgm:pt modelId="{34720BF7-97E3-477A-BEA7-52ECB9C6B39A}" type="parTrans" cxnId="{B504218E-6486-4E5E-93F6-7983A7473896}">
      <dgm:prSet/>
      <dgm:spPr/>
      <dgm:t>
        <a:bodyPr/>
        <a:lstStyle/>
        <a:p>
          <a:endParaRPr lang="es-CO" sz="1200">
            <a:latin typeface="Arial Narrow" panose="020B0606020202030204" pitchFamily="34" charset="0"/>
          </a:endParaRPr>
        </a:p>
      </dgm:t>
    </dgm:pt>
    <dgm:pt modelId="{97A557EB-41E5-41FC-BF15-0E75EC22E17E}" type="sibTrans" cxnId="{B504218E-6486-4E5E-93F6-7983A7473896}">
      <dgm:prSet/>
      <dgm:spPr>
        <a:xfrm>
          <a:off x="2038235" y="308886"/>
          <a:ext cx="4663543" cy="4663543"/>
        </a:xfrm>
        <a:custGeom>
          <a:avLst/>
          <a:gdLst/>
          <a:ahLst/>
          <a:cxnLst/>
          <a:rect l="0" t="0" r="0" b="0"/>
          <a:pathLst>
            <a:path>
              <a:moveTo>
                <a:pt x="1389302" y="198953"/>
              </a:moveTo>
              <a:arcTo wR="2331771" hR="2331771" stAng="14769593" swAng="446384"/>
            </a:path>
          </a:pathLst>
        </a:custGeom>
        <a:noFill/>
        <a:ln w="6350" cap="flat" cmpd="sng" algn="ctr">
          <a:solidFill>
            <a:srgbClr val="5AA2AE">
              <a:hueOff val="0"/>
              <a:satOff val="0"/>
              <a:lumOff val="0"/>
              <a:alphaOff val="0"/>
            </a:srgbClr>
          </a:solidFill>
          <a:prstDash val="solid"/>
          <a:miter lim="800000"/>
          <a:tailEnd type="arrow"/>
        </a:ln>
        <a:effectLst/>
      </dgm:spPr>
      <dgm:t>
        <a:bodyPr/>
        <a:lstStyle/>
        <a:p>
          <a:endParaRPr lang="es-CO" sz="1200">
            <a:latin typeface="Arial Narrow" panose="020B0606020202030204" pitchFamily="34" charset="0"/>
          </a:endParaRPr>
        </a:p>
      </dgm:t>
    </dgm:pt>
    <dgm:pt modelId="{7022E443-A993-4BEC-967A-5E9E16E48D3F}" type="pres">
      <dgm:prSet presAssocID="{9A169A2A-8013-4E86-A8F4-0BD3068C7A8C}" presName="cycle" presStyleCnt="0">
        <dgm:presLayoutVars>
          <dgm:dir/>
          <dgm:resizeHandles val="exact"/>
        </dgm:presLayoutVars>
      </dgm:prSet>
      <dgm:spPr/>
    </dgm:pt>
    <dgm:pt modelId="{39E5CACA-A68B-4203-8A70-6DC935EC1EB6}" type="pres">
      <dgm:prSet presAssocID="{DF056ABF-E088-4A3E-9431-03A5B55CA0C5}" presName="node" presStyleLbl="node1" presStyleIdx="0" presStyleCnt="9" custScaleX="120033">
        <dgm:presLayoutVars>
          <dgm:bulletEnabled val="1"/>
        </dgm:presLayoutVars>
      </dgm:prSet>
      <dgm:spPr/>
    </dgm:pt>
    <dgm:pt modelId="{28EA45A7-37C0-4185-A516-B418FE6071E6}" type="pres">
      <dgm:prSet presAssocID="{DF056ABF-E088-4A3E-9431-03A5B55CA0C5}" presName="spNode" presStyleCnt="0"/>
      <dgm:spPr/>
    </dgm:pt>
    <dgm:pt modelId="{C5664ABE-0BEF-4261-8C11-1010C6E4B424}" type="pres">
      <dgm:prSet presAssocID="{F175C800-88C4-41C8-B370-F5F2698B0C1E}" presName="sibTrans" presStyleLbl="sibTrans1D1" presStyleIdx="0" presStyleCnt="9"/>
      <dgm:spPr/>
    </dgm:pt>
    <dgm:pt modelId="{4D8C9332-A809-4B4C-B0F5-151F0223756D}" type="pres">
      <dgm:prSet presAssocID="{DE94E328-3DA5-4695-B621-A9AD9486F8CD}" presName="node" presStyleLbl="node1" presStyleIdx="1" presStyleCnt="9">
        <dgm:presLayoutVars>
          <dgm:bulletEnabled val="1"/>
        </dgm:presLayoutVars>
      </dgm:prSet>
      <dgm:spPr/>
    </dgm:pt>
    <dgm:pt modelId="{8A591E2B-75C4-4628-8C52-569AD9AA74FE}" type="pres">
      <dgm:prSet presAssocID="{DE94E328-3DA5-4695-B621-A9AD9486F8CD}" presName="spNode" presStyleCnt="0"/>
      <dgm:spPr/>
    </dgm:pt>
    <dgm:pt modelId="{072A6C72-31CF-4C8E-8CA1-567D66EE0F9C}" type="pres">
      <dgm:prSet presAssocID="{DFECF0A9-8194-4962-B5B0-C736FAAFAB8C}" presName="sibTrans" presStyleLbl="sibTrans1D1" presStyleIdx="1" presStyleCnt="9"/>
      <dgm:spPr/>
    </dgm:pt>
    <dgm:pt modelId="{890B8056-9978-4B43-8F5E-65057FDAEA96}" type="pres">
      <dgm:prSet presAssocID="{18704E24-662C-40EB-9D83-FC7A82D9415A}" presName="node" presStyleLbl="node1" presStyleIdx="2" presStyleCnt="9">
        <dgm:presLayoutVars>
          <dgm:bulletEnabled val="1"/>
        </dgm:presLayoutVars>
      </dgm:prSet>
      <dgm:spPr/>
    </dgm:pt>
    <dgm:pt modelId="{FE50F9EA-104E-4B28-9DCF-D5C03BBF7175}" type="pres">
      <dgm:prSet presAssocID="{18704E24-662C-40EB-9D83-FC7A82D9415A}" presName="spNode" presStyleCnt="0"/>
      <dgm:spPr/>
    </dgm:pt>
    <dgm:pt modelId="{E8033540-0C9B-4F4A-9746-FE244A1803E9}" type="pres">
      <dgm:prSet presAssocID="{775E675C-D936-44A2-8AAE-0D986C9FFE75}" presName="sibTrans" presStyleLbl="sibTrans1D1" presStyleIdx="2" presStyleCnt="9"/>
      <dgm:spPr/>
    </dgm:pt>
    <dgm:pt modelId="{3B393F37-FDC5-4BDE-B9E6-97585F1F0BDC}" type="pres">
      <dgm:prSet presAssocID="{D89EC446-D7E6-4B93-A879-0097422DFC52}" presName="node" presStyleLbl="node1" presStyleIdx="3" presStyleCnt="9">
        <dgm:presLayoutVars>
          <dgm:bulletEnabled val="1"/>
        </dgm:presLayoutVars>
      </dgm:prSet>
      <dgm:spPr/>
    </dgm:pt>
    <dgm:pt modelId="{D3517F85-FEB6-4756-8FD7-E21D4F751094}" type="pres">
      <dgm:prSet presAssocID="{D89EC446-D7E6-4B93-A879-0097422DFC52}" presName="spNode" presStyleCnt="0"/>
      <dgm:spPr/>
    </dgm:pt>
    <dgm:pt modelId="{9D2E369E-5D4A-4414-8864-8D9C89CE8777}" type="pres">
      <dgm:prSet presAssocID="{2F7B3B09-DDF2-4607-B253-B0A65C55A2E2}" presName="sibTrans" presStyleLbl="sibTrans1D1" presStyleIdx="3" presStyleCnt="9"/>
      <dgm:spPr/>
    </dgm:pt>
    <dgm:pt modelId="{311F3439-0816-441D-B997-779CBAD230A4}" type="pres">
      <dgm:prSet presAssocID="{46AF4EEF-D41D-4C24-86F3-51A7B2A8D7C0}" presName="node" presStyleLbl="node1" presStyleIdx="4" presStyleCnt="9" custScaleY="162366">
        <dgm:presLayoutVars>
          <dgm:bulletEnabled val="1"/>
        </dgm:presLayoutVars>
      </dgm:prSet>
      <dgm:spPr/>
    </dgm:pt>
    <dgm:pt modelId="{636C492D-4DA4-487B-A2A1-C27CA670F001}" type="pres">
      <dgm:prSet presAssocID="{46AF4EEF-D41D-4C24-86F3-51A7B2A8D7C0}" presName="spNode" presStyleCnt="0"/>
      <dgm:spPr/>
    </dgm:pt>
    <dgm:pt modelId="{5E74EDD3-FA41-429D-AA20-0536A4F1A68A}" type="pres">
      <dgm:prSet presAssocID="{0C0FE29E-7456-4A50-91BD-1070191A4960}" presName="sibTrans" presStyleLbl="sibTrans1D1" presStyleIdx="4" presStyleCnt="9"/>
      <dgm:spPr/>
    </dgm:pt>
    <dgm:pt modelId="{4F069BA9-9F6A-4FA2-A7D1-454CF556D9DE}" type="pres">
      <dgm:prSet presAssocID="{C51FAB75-CB46-4267-A738-F5BC0106B372}" presName="node" presStyleLbl="node1" presStyleIdx="5" presStyleCnt="9" custScaleX="141155">
        <dgm:presLayoutVars>
          <dgm:bulletEnabled val="1"/>
        </dgm:presLayoutVars>
      </dgm:prSet>
      <dgm:spPr/>
    </dgm:pt>
    <dgm:pt modelId="{5101B627-49AC-4B16-ACFD-97FF68667D2F}" type="pres">
      <dgm:prSet presAssocID="{C51FAB75-CB46-4267-A738-F5BC0106B372}" presName="spNode" presStyleCnt="0"/>
      <dgm:spPr/>
    </dgm:pt>
    <dgm:pt modelId="{8E5E7E34-22D9-4AF6-9E6B-20A8254607B0}" type="pres">
      <dgm:prSet presAssocID="{EBCEC024-0741-4FCD-AD3E-3070B941B98C}" presName="sibTrans" presStyleLbl="sibTrans1D1" presStyleIdx="5" presStyleCnt="9"/>
      <dgm:spPr/>
    </dgm:pt>
    <dgm:pt modelId="{633E9159-AED1-42B0-9882-8FAAFF6A32EA}" type="pres">
      <dgm:prSet presAssocID="{DBD4D86E-7047-4DDC-B66A-585C6C7B150F}" presName="node" presStyleLbl="node1" presStyleIdx="6" presStyleCnt="9">
        <dgm:presLayoutVars>
          <dgm:bulletEnabled val="1"/>
        </dgm:presLayoutVars>
      </dgm:prSet>
      <dgm:spPr/>
    </dgm:pt>
    <dgm:pt modelId="{FDC940F3-9DD7-486B-9B09-89782F1C7213}" type="pres">
      <dgm:prSet presAssocID="{DBD4D86E-7047-4DDC-B66A-585C6C7B150F}" presName="spNode" presStyleCnt="0"/>
      <dgm:spPr/>
    </dgm:pt>
    <dgm:pt modelId="{D1B8EA8A-C686-46AB-8CBE-9E1F1AAC9470}" type="pres">
      <dgm:prSet presAssocID="{A3BD44B4-0428-4F8B-9506-9EDA289BF389}" presName="sibTrans" presStyleLbl="sibTrans1D1" presStyleIdx="6" presStyleCnt="9"/>
      <dgm:spPr/>
    </dgm:pt>
    <dgm:pt modelId="{4BBCEE9B-3DF1-499D-A4E1-9C9CA17530F9}" type="pres">
      <dgm:prSet presAssocID="{8D028938-26C9-4D57-A514-8CD644F06571}" presName="node" presStyleLbl="node1" presStyleIdx="7" presStyleCnt="9" custScaleX="150669">
        <dgm:presLayoutVars>
          <dgm:bulletEnabled val="1"/>
        </dgm:presLayoutVars>
      </dgm:prSet>
      <dgm:spPr/>
    </dgm:pt>
    <dgm:pt modelId="{573F8290-CF5B-4C41-9575-35886CC90296}" type="pres">
      <dgm:prSet presAssocID="{8D028938-26C9-4D57-A514-8CD644F06571}" presName="spNode" presStyleCnt="0"/>
      <dgm:spPr/>
    </dgm:pt>
    <dgm:pt modelId="{288AC160-5C9D-4D17-AB28-62459A26C49A}" type="pres">
      <dgm:prSet presAssocID="{ACE84085-A01F-4CF8-A5E1-375AD18EC6FB}" presName="sibTrans" presStyleLbl="sibTrans1D1" presStyleIdx="7" presStyleCnt="9"/>
      <dgm:spPr/>
    </dgm:pt>
    <dgm:pt modelId="{D6C3133D-D5D4-4E7A-AA24-054F9B337498}" type="pres">
      <dgm:prSet presAssocID="{D2A5D735-D7F7-496F-A49F-DAE8405BE538}" presName="node" presStyleLbl="node1" presStyleIdx="8" presStyleCnt="9" custScaleX="125766">
        <dgm:presLayoutVars>
          <dgm:bulletEnabled val="1"/>
        </dgm:presLayoutVars>
      </dgm:prSet>
      <dgm:spPr/>
    </dgm:pt>
    <dgm:pt modelId="{E96089A3-0491-4DBC-A265-B96A794BC35C}" type="pres">
      <dgm:prSet presAssocID="{D2A5D735-D7F7-496F-A49F-DAE8405BE538}" presName="spNode" presStyleCnt="0"/>
      <dgm:spPr/>
    </dgm:pt>
    <dgm:pt modelId="{B50CD27D-C66B-4051-91B0-B6D07B7EDFBF}" type="pres">
      <dgm:prSet presAssocID="{97A557EB-41E5-41FC-BF15-0E75EC22E17E}" presName="sibTrans" presStyleLbl="sibTrans1D1" presStyleIdx="8" presStyleCnt="9"/>
      <dgm:spPr/>
    </dgm:pt>
  </dgm:ptLst>
  <dgm:cxnLst>
    <dgm:cxn modelId="{8A5AA801-3260-45B5-A163-4766E5D687F7}" type="presOf" srcId="{A3BD44B4-0428-4F8B-9506-9EDA289BF389}" destId="{D1B8EA8A-C686-46AB-8CBE-9E1F1AAC9470}" srcOrd="0" destOrd="0" presId="urn:microsoft.com/office/officeart/2005/8/layout/cycle5"/>
    <dgm:cxn modelId="{69776A07-6C3E-445C-95F4-3D8C15318F7C}" type="presOf" srcId="{ACE84085-A01F-4CF8-A5E1-375AD18EC6FB}" destId="{288AC160-5C9D-4D17-AB28-62459A26C49A}" srcOrd="0" destOrd="0" presId="urn:microsoft.com/office/officeart/2005/8/layout/cycle5"/>
    <dgm:cxn modelId="{2A986310-D4B3-4D9A-AE50-8CC3F035AA0D}" type="presOf" srcId="{DE94E328-3DA5-4695-B621-A9AD9486F8CD}" destId="{4D8C9332-A809-4B4C-B0F5-151F0223756D}" srcOrd="0" destOrd="0" presId="urn:microsoft.com/office/officeart/2005/8/layout/cycle5"/>
    <dgm:cxn modelId="{2D39CB10-279F-4B08-BC49-2304AD1EAB54}" type="presOf" srcId="{2F7B3B09-DDF2-4607-B253-B0A65C55A2E2}" destId="{9D2E369E-5D4A-4414-8864-8D9C89CE8777}" srcOrd="0" destOrd="0" presId="urn:microsoft.com/office/officeart/2005/8/layout/cycle5"/>
    <dgm:cxn modelId="{B19AE31F-7117-4C06-8E2C-257EAFD7997E}" type="presOf" srcId="{97A557EB-41E5-41FC-BF15-0E75EC22E17E}" destId="{B50CD27D-C66B-4051-91B0-B6D07B7EDFBF}" srcOrd="0" destOrd="0" presId="urn:microsoft.com/office/officeart/2005/8/layout/cycle5"/>
    <dgm:cxn modelId="{582E4D20-F9AD-4100-934F-EB4D031FED84}" srcId="{9A169A2A-8013-4E86-A8F4-0BD3068C7A8C}" destId="{C51FAB75-CB46-4267-A738-F5BC0106B372}" srcOrd="5" destOrd="0" parTransId="{3A560CF7-A7A8-4A87-9976-BB5BC9B9F293}" sibTransId="{EBCEC024-0741-4FCD-AD3E-3070B941B98C}"/>
    <dgm:cxn modelId="{BAF41921-1340-420C-AB8F-ECB2BE56BC14}" type="presOf" srcId="{0C0FE29E-7456-4A50-91BD-1070191A4960}" destId="{5E74EDD3-FA41-429D-AA20-0536A4F1A68A}" srcOrd="0" destOrd="0" presId="urn:microsoft.com/office/officeart/2005/8/layout/cycle5"/>
    <dgm:cxn modelId="{CFDEC422-8AE3-4B25-A8BF-CFA63D992CDE}" srcId="{9A169A2A-8013-4E86-A8F4-0BD3068C7A8C}" destId="{8D028938-26C9-4D57-A514-8CD644F06571}" srcOrd="7" destOrd="0" parTransId="{67037CE3-6B17-4511-8EA4-3B7F0B955C92}" sibTransId="{ACE84085-A01F-4CF8-A5E1-375AD18EC6FB}"/>
    <dgm:cxn modelId="{DB62A134-A9B6-4B91-A34D-81859190ADCF}" srcId="{9A169A2A-8013-4E86-A8F4-0BD3068C7A8C}" destId="{DE94E328-3DA5-4695-B621-A9AD9486F8CD}" srcOrd="1" destOrd="0" parTransId="{7C28F341-5210-4A0E-AD60-AD8ABE817426}" sibTransId="{DFECF0A9-8194-4962-B5B0-C736FAAFAB8C}"/>
    <dgm:cxn modelId="{BEA66B64-D384-4C89-95E4-FD8904B14D9D}" type="presOf" srcId="{DF056ABF-E088-4A3E-9431-03A5B55CA0C5}" destId="{39E5CACA-A68B-4203-8A70-6DC935EC1EB6}" srcOrd="0" destOrd="0" presId="urn:microsoft.com/office/officeart/2005/8/layout/cycle5"/>
    <dgm:cxn modelId="{9A2F9C4F-4B95-43F2-93D4-1221FE9A002E}" type="presOf" srcId="{9A169A2A-8013-4E86-A8F4-0BD3068C7A8C}" destId="{7022E443-A993-4BEC-967A-5E9E16E48D3F}" srcOrd="0" destOrd="0" presId="urn:microsoft.com/office/officeart/2005/8/layout/cycle5"/>
    <dgm:cxn modelId="{82B80D50-8782-4C43-AB87-BF33BCBA7FFB}" srcId="{9A169A2A-8013-4E86-A8F4-0BD3068C7A8C}" destId="{DF056ABF-E088-4A3E-9431-03A5B55CA0C5}" srcOrd="0" destOrd="0" parTransId="{1F5602E3-F14A-42FD-BA79-AA50B4FBF708}" sibTransId="{F175C800-88C4-41C8-B370-F5F2698B0C1E}"/>
    <dgm:cxn modelId="{6DCD0974-3123-4EA5-93DC-7BDB56E115C0}" type="presOf" srcId="{C51FAB75-CB46-4267-A738-F5BC0106B372}" destId="{4F069BA9-9F6A-4FA2-A7D1-454CF556D9DE}" srcOrd="0" destOrd="0" presId="urn:microsoft.com/office/officeart/2005/8/layout/cycle5"/>
    <dgm:cxn modelId="{3A4D0E76-4AF0-4BFD-B132-5361D0FC83BC}" type="presOf" srcId="{18704E24-662C-40EB-9D83-FC7A82D9415A}" destId="{890B8056-9978-4B43-8F5E-65057FDAEA96}" srcOrd="0" destOrd="0" presId="urn:microsoft.com/office/officeart/2005/8/layout/cycle5"/>
    <dgm:cxn modelId="{7384C57F-D30E-44C4-A14F-D3C7EAE4D63E}" type="presOf" srcId="{D2A5D735-D7F7-496F-A49F-DAE8405BE538}" destId="{D6C3133D-D5D4-4E7A-AA24-054F9B337498}" srcOrd="0" destOrd="0" presId="urn:microsoft.com/office/officeart/2005/8/layout/cycle5"/>
    <dgm:cxn modelId="{B504218E-6486-4E5E-93F6-7983A7473896}" srcId="{9A169A2A-8013-4E86-A8F4-0BD3068C7A8C}" destId="{D2A5D735-D7F7-496F-A49F-DAE8405BE538}" srcOrd="8" destOrd="0" parTransId="{34720BF7-97E3-477A-BEA7-52ECB9C6B39A}" sibTransId="{97A557EB-41E5-41FC-BF15-0E75EC22E17E}"/>
    <dgm:cxn modelId="{61A39290-83E5-4633-AE53-DF138CC08BA3}" type="presOf" srcId="{46AF4EEF-D41D-4C24-86F3-51A7B2A8D7C0}" destId="{311F3439-0816-441D-B997-779CBAD230A4}" srcOrd="0" destOrd="0" presId="urn:microsoft.com/office/officeart/2005/8/layout/cycle5"/>
    <dgm:cxn modelId="{00BD6D94-4984-4843-8901-1F1AE7693A40}" type="presOf" srcId="{EBCEC024-0741-4FCD-AD3E-3070B941B98C}" destId="{8E5E7E34-22D9-4AF6-9E6B-20A8254607B0}" srcOrd="0" destOrd="0" presId="urn:microsoft.com/office/officeart/2005/8/layout/cycle5"/>
    <dgm:cxn modelId="{467A08AC-10EB-492D-B9CD-74A098933A6F}" srcId="{9A169A2A-8013-4E86-A8F4-0BD3068C7A8C}" destId="{D89EC446-D7E6-4B93-A879-0097422DFC52}" srcOrd="3" destOrd="0" parTransId="{1C4F1DA9-7E41-4ADC-B8DC-37CEFE9DE46C}" sibTransId="{2F7B3B09-DDF2-4607-B253-B0A65C55A2E2}"/>
    <dgm:cxn modelId="{F50BC2AE-E502-458F-8B2F-21E50BFDC0C4}" type="presOf" srcId="{8D028938-26C9-4D57-A514-8CD644F06571}" destId="{4BBCEE9B-3DF1-499D-A4E1-9C9CA17530F9}" srcOrd="0" destOrd="0" presId="urn:microsoft.com/office/officeart/2005/8/layout/cycle5"/>
    <dgm:cxn modelId="{F89BC3AE-86F6-4B3F-A1D2-5EA6EE299EA3}" srcId="{9A169A2A-8013-4E86-A8F4-0BD3068C7A8C}" destId="{46AF4EEF-D41D-4C24-86F3-51A7B2A8D7C0}" srcOrd="4" destOrd="0" parTransId="{CB8657C1-B525-467E-A7E2-AE7B81DD3A11}" sibTransId="{0C0FE29E-7456-4A50-91BD-1070191A4960}"/>
    <dgm:cxn modelId="{3C0274B3-CF04-46F0-BCC6-7DA95FD86C25}" type="presOf" srcId="{D89EC446-D7E6-4B93-A879-0097422DFC52}" destId="{3B393F37-FDC5-4BDE-B9E6-97585F1F0BDC}" srcOrd="0" destOrd="0" presId="urn:microsoft.com/office/officeart/2005/8/layout/cycle5"/>
    <dgm:cxn modelId="{F4DAADB6-AA88-49EC-AD1B-8D3D7882EC53}" type="presOf" srcId="{DBD4D86E-7047-4DDC-B66A-585C6C7B150F}" destId="{633E9159-AED1-42B0-9882-8FAAFF6A32EA}" srcOrd="0" destOrd="0" presId="urn:microsoft.com/office/officeart/2005/8/layout/cycle5"/>
    <dgm:cxn modelId="{C8AE40B9-8880-4758-A6A7-313A5F46F2F8}" srcId="{9A169A2A-8013-4E86-A8F4-0BD3068C7A8C}" destId="{18704E24-662C-40EB-9D83-FC7A82D9415A}" srcOrd="2" destOrd="0" parTransId="{255891BF-98B5-46F6-A72A-4FE75B2C4E7A}" sibTransId="{775E675C-D936-44A2-8AAE-0D986C9FFE75}"/>
    <dgm:cxn modelId="{BB8165D0-E3C5-494F-96D8-9ED408354FD6}" type="presOf" srcId="{F175C800-88C4-41C8-B370-F5F2698B0C1E}" destId="{C5664ABE-0BEF-4261-8C11-1010C6E4B424}" srcOrd="0" destOrd="0" presId="urn:microsoft.com/office/officeart/2005/8/layout/cycle5"/>
    <dgm:cxn modelId="{49E048D1-E1A0-4739-B755-3EEFF07DAF48}" type="presOf" srcId="{775E675C-D936-44A2-8AAE-0D986C9FFE75}" destId="{E8033540-0C9B-4F4A-9746-FE244A1803E9}" srcOrd="0" destOrd="0" presId="urn:microsoft.com/office/officeart/2005/8/layout/cycle5"/>
    <dgm:cxn modelId="{532F6CE2-B236-433E-B163-11AB8C92FD45}" type="presOf" srcId="{DFECF0A9-8194-4962-B5B0-C736FAAFAB8C}" destId="{072A6C72-31CF-4C8E-8CA1-567D66EE0F9C}" srcOrd="0" destOrd="0" presId="urn:microsoft.com/office/officeart/2005/8/layout/cycle5"/>
    <dgm:cxn modelId="{FDC1F0E7-ECCC-4684-8E4F-F1BBCA6F5DF6}" srcId="{9A169A2A-8013-4E86-A8F4-0BD3068C7A8C}" destId="{DBD4D86E-7047-4DDC-B66A-585C6C7B150F}" srcOrd="6" destOrd="0" parTransId="{C5F986BE-27D2-407B-8563-889ABC70C8AD}" sibTransId="{A3BD44B4-0428-4F8B-9506-9EDA289BF389}"/>
    <dgm:cxn modelId="{56BD018D-2780-4896-B99A-012C3CA28276}" type="presParOf" srcId="{7022E443-A993-4BEC-967A-5E9E16E48D3F}" destId="{39E5CACA-A68B-4203-8A70-6DC935EC1EB6}" srcOrd="0" destOrd="0" presId="urn:microsoft.com/office/officeart/2005/8/layout/cycle5"/>
    <dgm:cxn modelId="{8336392A-533B-4C7E-9F35-39EE7AE42BD0}" type="presParOf" srcId="{7022E443-A993-4BEC-967A-5E9E16E48D3F}" destId="{28EA45A7-37C0-4185-A516-B418FE6071E6}" srcOrd="1" destOrd="0" presId="urn:microsoft.com/office/officeart/2005/8/layout/cycle5"/>
    <dgm:cxn modelId="{389FC9DF-B031-4FA6-85C7-2B5C8C6CEE51}" type="presParOf" srcId="{7022E443-A993-4BEC-967A-5E9E16E48D3F}" destId="{C5664ABE-0BEF-4261-8C11-1010C6E4B424}" srcOrd="2" destOrd="0" presId="urn:microsoft.com/office/officeart/2005/8/layout/cycle5"/>
    <dgm:cxn modelId="{84F33CA6-8EB5-4A1D-96D8-8AB8FC09F157}" type="presParOf" srcId="{7022E443-A993-4BEC-967A-5E9E16E48D3F}" destId="{4D8C9332-A809-4B4C-B0F5-151F0223756D}" srcOrd="3" destOrd="0" presId="urn:microsoft.com/office/officeart/2005/8/layout/cycle5"/>
    <dgm:cxn modelId="{69E19D01-E0CF-4DCA-9C0E-47BB37A3A44A}" type="presParOf" srcId="{7022E443-A993-4BEC-967A-5E9E16E48D3F}" destId="{8A591E2B-75C4-4628-8C52-569AD9AA74FE}" srcOrd="4" destOrd="0" presId="urn:microsoft.com/office/officeart/2005/8/layout/cycle5"/>
    <dgm:cxn modelId="{8FF89103-BADA-4151-9BA5-5B94C58C8907}" type="presParOf" srcId="{7022E443-A993-4BEC-967A-5E9E16E48D3F}" destId="{072A6C72-31CF-4C8E-8CA1-567D66EE0F9C}" srcOrd="5" destOrd="0" presId="urn:microsoft.com/office/officeart/2005/8/layout/cycle5"/>
    <dgm:cxn modelId="{D5BBC5A6-7A52-41F2-A49D-BF29C35A9E4D}" type="presParOf" srcId="{7022E443-A993-4BEC-967A-5E9E16E48D3F}" destId="{890B8056-9978-4B43-8F5E-65057FDAEA96}" srcOrd="6" destOrd="0" presId="urn:microsoft.com/office/officeart/2005/8/layout/cycle5"/>
    <dgm:cxn modelId="{58A49756-688F-41DF-98F5-9D81C6441CC1}" type="presParOf" srcId="{7022E443-A993-4BEC-967A-5E9E16E48D3F}" destId="{FE50F9EA-104E-4B28-9DCF-D5C03BBF7175}" srcOrd="7" destOrd="0" presId="urn:microsoft.com/office/officeart/2005/8/layout/cycle5"/>
    <dgm:cxn modelId="{228B7FD2-09D1-4E1E-BEEE-A18A2CA96762}" type="presParOf" srcId="{7022E443-A993-4BEC-967A-5E9E16E48D3F}" destId="{E8033540-0C9B-4F4A-9746-FE244A1803E9}" srcOrd="8" destOrd="0" presId="urn:microsoft.com/office/officeart/2005/8/layout/cycle5"/>
    <dgm:cxn modelId="{992FFE85-395E-4C7A-8D6F-0673CA625823}" type="presParOf" srcId="{7022E443-A993-4BEC-967A-5E9E16E48D3F}" destId="{3B393F37-FDC5-4BDE-B9E6-97585F1F0BDC}" srcOrd="9" destOrd="0" presId="urn:microsoft.com/office/officeart/2005/8/layout/cycle5"/>
    <dgm:cxn modelId="{E2E8D5C8-B13C-4459-81F2-849AC2FE7379}" type="presParOf" srcId="{7022E443-A993-4BEC-967A-5E9E16E48D3F}" destId="{D3517F85-FEB6-4756-8FD7-E21D4F751094}" srcOrd="10" destOrd="0" presId="urn:microsoft.com/office/officeart/2005/8/layout/cycle5"/>
    <dgm:cxn modelId="{F64755DA-B1BE-45BB-8D51-41E00DC1A181}" type="presParOf" srcId="{7022E443-A993-4BEC-967A-5E9E16E48D3F}" destId="{9D2E369E-5D4A-4414-8864-8D9C89CE8777}" srcOrd="11" destOrd="0" presId="urn:microsoft.com/office/officeart/2005/8/layout/cycle5"/>
    <dgm:cxn modelId="{75101C99-556F-4F18-9BFC-2744F40FF407}" type="presParOf" srcId="{7022E443-A993-4BEC-967A-5E9E16E48D3F}" destId="{311F3439-0816-441D-B997-779CBAD230A4}" srcOrd="12" destOrd="0" presId="urn:microsoft.com/office/officeart/2005/8/layout/cycle5"/>
    <dgm:cxn modelId="{8039457F-1FBD-4CAC-BA02-97DF1DD6E1CF}" type="presParOf" srcId="{7022E443-A993-4BEC-967A-5E9E16E48D3F}" destId="{636C492D-4DA4-487B-A2A1-C27CA670F001}" srcOrd="13" destOrd="0" presId="urn:microsoft.com/office/officeart/2005/8/layout/cycle5"/>
    <dgm:cxn modelId="{B3151DEE-6281-4945-8E15-01C9B3A3806F}" type="presParOf" srcId="{7022E443-A993-4BEC-967A-5E9E16E48D3F}" destId="{5E74EDD3-FA41-429D-AA20-0536A4F1A68A}" srcOrd="14" destOrd="0" presId="urn:microsoft.com/office/officeart/2005/8/layout/cycle5"/>
    <dgm:cxn modelId="{679FB256-3632-4478-893A-ADE1DB218393}" type="presParOf" srcId="{7022E443-A993-4BEC-967A-5E9E16E48D3F}" destId="{4F069BA9-9F6A-4FA2-A7D1-454CF556D9DE}" srcOrd="15" destOrd="0" presId="urn:microsoft.com/office/officeart/2005/8/layout/cycle5"/>
    <dgm:cxn modelId="{AA5A3DFF-CCFE-4159-9C38-6C458595772D}" type="presParOf" srcId="{7022E443-A993-4BEC-967A-5E9E16E48D3F}" destId="{5101B627-49AC-4B16-ACFD-97FF68667D2F}" srcOrd="16" destOrd="0" presId="urn:microsoft.com/office/officeart/2005/8/layout/cycle5"/>
    <dgm:cxn modelId="{F039B0F4-906A-4BB5-B6CD-8E4C921E6DBA}" type="presParOf" srcId="{7022E443-A993-4BEC-967A-5E9E16E48D3F}" destId="{8E5E7E34-22D9-4AF6-9E6B-20A8254607B0}" srcOrd="17" destOrd="0" presId="urn:microsoft.com/office/officeart/2005/8/layout/cycle5"/>
    <dgm:cxn modelId="{776FDBF9-0894-4F3B-92FB-443789E1CE7C}" type="presParOf" srcId="{7022E443-A993-4BEC-967A-5E9E16E48D3F}" destId="{633E9159-AED1-42B0-9882-8FAAFF6A32EA}" srcOrd="18" destOrd="0" presId="urn:microsoft.com/office/officeart/2005/8/layout/cycle5"/>
    <dgm:cxn modelId="{B9A8F8A1-5001-4FEB-BF4A-24214896B239}" type="presParOf" srcId="{7022E443-A993-4BEC-967A-5E9E16E48D3F}" destId="{FDC940F3-9DD7-486B-9B09-89782F1C7213}" srcOrd="19" destOrd="0" presId="urn:microsoft.com/office/officeart/2005/8/layout/cycle5"/>
    <dgm:cxn modelId="{F8A1E1D5-DDCB-4DAA-A9F4-C6C378B3C132}" type="presParOf" srcId="{7022E443-A993-4BEC-967A-5E9E16E48D3F}" destId="{D1B8EA8A-C686-46AB-8CBE-9E1F1AAC9470}" srcOrd="20" destOrd="0" presId="urn:microsoft.com/office/officeart/2005/8/layout/cycle5"/>
    <dgm:cxn modelId="{14494F75-805F-474C-B4D1-5426A48A5766}" type="presParOf" srcId="{7022E443-A993-4BEC-967A-5E9E16E48D3F}" destId="{4BBCEE9B-3DF1-499D-A4E1-9C9CA17530F9}" srcOrd="21" destOrd="0" presId="urn:microsoft.com/office/officeart/2005/8/layout/cycle5"/>
    <dgm:cxn modelId="{898580AE-5526-4D26-961A-13D5BE0A36D1}" type="presParOf" srcId="{7022E443-A993-4BEC-967A-5E9E16E48D3F}" destId="{573F8290-CF5B-4C41-9575-35886CC90296}" srcOrd="22" destOrd="0" presId="urn:microsoft.com/office/officeart/2005/8/layout/cycle5"/>
    <dgm:cxn modelId="{C6C407EB-1733-44C9-97A2-9538182A62AB}" type="presParOf" srcId="{7022E443-A993-4BEC-967A-5E9E16E48D3F}" destId="{288AC160-5C9D-4D17-AB28-62459A26C49A}" srcOrd="23" destOrd="0" presId="urn:microsoft.com/office/officeart/2005/8/layout/cycle5"/>
    <dgm:cxn modelId="{EBBB1D76-E4F4-40E0-A9E1-7969CBAD36A3}" type="presParOf" srcId="{7022E443-A993-4BEC-967A-5E9E16E48D3F}" destId="{D6C3133D-D5D4-4E7A-AA24-054F9B337498}" srcOrd="24" destOrd="0" presId="urn:microsoft.com/office/officeart/2005/8/layout/cycle5"/>
    <dgm:cxn modelId="{9B54DA54-7EA2-47A1-BFFE-52B6337CD731}" type="presParOf" srcId="{7022E443-A993-4BEC-967A-5E9E16E48D3F}" destId="{E96089A3-0491-4DBC-A265-B96A794BC35C}" srcOrd="25" destOrd="0" presId="urn:microsoft.com/office/officeart/2005/8/layout/cycle5"/>
    <dgm:cxn modelId="{FDEDEE55-EA92-4026-BE5F-A6AFAD98FE7E}" type="presParOf" srcId="{7022E443-A993-4BEC-967A-5E9E16E48D3F}" destId="{B50CD27D-C66B-4051-91B0-B6D07B7EDFBF}" srcOrd="26"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BF1213-8EB6-400C-B9EF-F2B1157FCE51}" type="doc">
      <dgm:prSet loTypeId="urn:microsoft.com/office/officeart/2005/8/layout/default" loCatId="list" qsTypeId="urn:microsoft.com/office/officeart/2005/8/quickstyle/simple1" qsCatId="simple" csTypeId="urn:microsoft.com/office/officeart/2005/8/colors/accent1_2" csCatId="accent1" phldr="1"/>
      <dgm:spPr/>
    </dgm:pt>
    <dgm:pt modelId="{C4E6681C-EF9D-4D4F-B445-1D85ED5FF4A9}">
      <dgm:prSet phldrT="[Texto]" custT="1"/>
      <dgm:spPr>
        <a:xfrm>
          <a:off x="420366" y="663"/>
          <a:ext cx="2105532" cy="1263319"/>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2400" dirty="0">
              <a:solidFill>
                <a:sysClr val="windowText" lastClr="000000"/>
              </a:solidFill>
              <a:latin typeface="Arial Narrow" panose="020B0606020202030204" pitchFamily="34" charset="0"/>
              <a:ea typeface="+mn-ea"/>
              <a:cs typeface="Arial" panose="020B0604020202020204" pitchFamily="34" charset="0"/>
            </a:rPr>
            <a:t>Caracterización poblacional </a:t>
          </a:r>
        </a:p>
      </dgm:t>
    </dgm:pt>
    <dgm:pt modelId="{3181F77D-94B4-4CD1-9B5E-38FECFC0DDDD}" type="parTrans" cxnId="{EEC543AE-800E-4855-A348-9C8A4B1FE9A4}">
      <dgm:prSet/>
      <dgm:spPr/>
      <dgm:t>
        <a:bodyPr/>
        <a:lstStyle/>
        <a:p>
          <a:endParaRPr lang="es-CO" sz="2400">
            <a:latin typeface="Arial Narrow" panose="020B0606020202030204" pitchFamily="34" charset="0"/>
          </a:endParaRPr>
        </a:p>
      </dgm:t>
    </dgm:pt>
    <dgm:pt modelId="{1C58C0E8-E0BA-43D5-93CD-FD89FA111C03}" type="sibTrans" cxnId="{EEC543AE-800E-4855-A348-9C8A4B1FE9A4}">
      <dgm:prSet/>
      <dgm:spPr/>
      <dgm:t>
        <a:bodyPr/>
        <a:lstStyle/>
        <a:p>
          <a:endParaRPr lang="es-CO" sz="2400">
            <a:latin typeface="Arial Narrow" panose="020B0606020202030204" pitchFamily="34" charset="0"/>
          </a:endParaRPr>
        </a:p>
      </dgm:t>
    </dgm:pt>
    <dgm:pt modelId="{DA7FD339-C348-499E-AB7B-2D9645710188}">
      <dgm:prSet phldrT="[Texto]" custT="1"/>
      <dgm:spPr>
        <a:xfrm>
          <a:off x="2736451" y="663"/>
          <a:ext cx="2105532" cy="1263319"/>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2400" dirty="0">
              <a:solidFill>
                <a:sysClr val="windowText" lastClr="000000"/>
              </a:solidFill>
              <a:latin typeface="Arial Narrow" panose="020B0606020202030204" pitchFamily="34" charset="0"/>
              <a:ea typeface="+mn-ea"/>
              <a:cs typeface="Arial" panose="020B0604020202020204" pitchFamily="34" charset="0"/>
            </a:rPr>
            <a:t>Rutas integrales de atención en salud </a:t>
          </a:r>
        </a:p>
      </dgm:t>
    </dgm:pt>
    <dgm:pt modelId="{C0DCC674-86E9-418D-841B-B503969BA702}" type="parTrans" cxnId="{5DB6E0B8-889D-4E67-8B34-9964C6FD8EC7}">
      <dgm:prSet/>
      <dgm:spPr/>
      <dgm:t>
        <a:bodyPr/>
        <a:lstStyle/>
        <a:p>
          <a:endParaRPr lang="es-CO" sz="2400">
            <a:latin typeface="Arial Narrow" panose="020B0606020202030204" pitchFamily="34" charset="0"/>
          </a:endParaRPr>
        </a:p>
      </dgm:t>
    </dgm:pt>
    <dgm:pt modelId="{015C2556-B6B3-41F4-9AF5-6D0FEACC8E9B}" type="sibTrans" cxnId="{5DB6E0B8-889D-4E67-8B34-9964C6FD8EC7}">
      <dgm:prSet/>
      <dgm:spPr/>
      <dgm:t>
        <a:bodyPr/>
        <a:lstStyle/>
        <a:p>
          <a:endParaRPr lang="es-CO" sz="2400">
            <a:latin typeface="Arial Narrow" panose="020B0606020202030204" pitchFamily="34" charset="0"/>
          </a:endParaRPr>
        </a:p>
      </dgm:t>
    </dgm:pt>
    <dgm:pt modelId="{D5453114-446C-43D0-879B-86C59B5AE016}">
      <dgm:prSet phldrT="[Texto]" custT="1"/>
      <dgm:spPr>
        <a:xfrm>
          <a:off x="5052537" y="663"/>
          <a:ext cx="2105532" cy="1263319"/>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2400" dirty="0">
              <a:solidFill>
                <a:sysClr val="windowText" lastClr="000000"/>
              </a:solidFill>
              <a:latin typeface="Arial Narrow" panose="020B0606020202030204" pitchFamily="34" charset="0"/>
              <a:ea typeface="+mn-ea"/>
              <a:cs typeface="Arial" panose="020B0604020202020204" pitchFamily="34" charset="0"/>
            </a:rPr>
            <a:t>Gestión integral del riesgo en salud </a:t>
          </a:r>
        </a:p>
      </dgm:t>
    </dgm:pt>
    <dgm:pt modelId="{B78DA09A-571F-48FD-8D71-40F18D3775CD}" type="parTrans" cxnId="{416ADDDF-0684-40F4-BD56-DB972AA8564F}">
      <dgm:prSet/>
      <dgm:spPr/>
      <dgm:t>
        <a:bodyPr/>
        <a:lstStyle/>
        <a:p>
          <a:endParaRPr lang="es-CO" sz="2400">
            <a:latin typeface="Arial Narrow" panose="020B0606020202030204" pitchFamily="34" charset="0"/>
          </a:endParaRPr>
        </a:p>
      </dgm:t>
    </dgm:pt>
    <dgm:pt modelId="{389B5449-9C83-4285-8BB9-1367751F8E8D}" type="sibTrans" cxnId="{416ADDDF-0684-40F4-BD56-DB972AA8564F}">
      <dgm:prSet/>
      <dgm:spPr/>
      <dgm:t>
        <a:bodyPr/>
        <a:lstStyle/>
        <a:p>
          <a:endParaRPr lang="es-CO" sz="2400">
            <a:latin typeface="Arial Narrow" panose="020B0606020202030204" pitchFamily="34" charset="0"/>
          </a:endParaRPr>
        </a:p>
      </dgm:t>
    </dgm:pt>
    <dgm:pt modelId="{DB8FC1D5-D640-4291-934B-F569EDE519F1}">
      <dgm:prSet custT="1"/>
      <dgm:spPr>
        <a:xfrm>
          <a:off x="420366" y="1474535"/>
          <a:ext cx="2105532" cy="1263319"/>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2400" dirty="0">
              <a:solidFill>
                <a:sysClr val="windowText" lastClr="000000"/>
              </a:solidFill>
              <a:effectLst/>
              <a:latin typeface="Arial Narrow" panose="020B0606020202030204" pitchFamily="34" charset="0"/>
              <a:ea typeface="+mn-ea"/>
              <a:cs typeface="Arial" panose="020B0604020202020204" pitchFamily="34" charset="0"/>
            </a:rPr>
            <a:t>Delimitación del modelo del MIAS</a:t>
          </a:r>
          <a:endParaRPr lang="es-CO" sz="24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gm:t>
    </dgm:pt>
    <dgm:pt modelId="{84749BC2-67EF-447C-B3F9-434DA576982C}" type="parTrans" cxnId="{5024BFE2-932E-4BE1-BA1A-BB333CC4B56D}">
      <dgm:prSet/>
      <dgm:spPr/>
      <dgm:t>
        <a:bodyPr/>
        <a:lstStyle/>
        <a:p>
          <a:endParaRPr lang="es-CO" sz="2400">
            <a:latin typeface="Arial Narrow" panose="020B0606020202030204" pitchFamily="34" charset="0"/>
          </a:endParaRPr>
        </a:p>
      </dgm:t>
    </dgm:pt>
    <dgm:pt modelId="{6FA3C72F-09C6-4ED6-AD50-D0B2549978E4}" type="sibTrans" cxnId="{5024BFE2-932E-4BE1-BA1A-BB333CC4B56D}">
      <dgm:prSet/>
      <dgm:spPr/>
      <dgm:t>
        <a:bodyPr/>
        <a:lstStyle/>
        <a:p>
          <a:endParaRPr lang="es-CO" sz="2400">
            <a:latin typeface="Arial Narrow" panose="020B0606020202030204" pitchFamily="34" charset="0"/>
          </a:endParaRPr>
        </a:p>
      </dgm:t>
    </dgm:pt>
    <dgm:pt modelId="{5F5B3ED3-E41B-4CAC-B212-3D17313D84DE}">
      <dgm:prSet custT="1"/>
      <dgm:spPr>
        <a:xfrm>
          <a:off x="2736451" y="1474535"/>
          <a:ext cx="2105532" cy="1263319"/>
        </a:xfrm>
        <a:prstGeom prst="rect">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2400" dirty="0">
              <a:solidFill>
                <a:sysClr val="windowText" lastClr="000000"/>
              </a:solidFill>
              <a:effectLst/>
              <a:latin typeface="Arial Narrow" panose="020B0606020202030204" pitchFamily="34" charset="0"/>
              <a:ea typeface="+mn-ea"/>
              <a:cs typeface="Arial" panose="020B0604020202020204" pitchFamily="34" charset="0"/>
            </a:rPr>
            <a:t>Redes integrales de prestación de servicios de salud</a:t>
          </a:r>
          <a:endParaRPr lang="es-CO" sz="24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gm:t>
    </dgm:pt>
    <dgm:pt modelId="{36850A8D-1F5E-4751-A007-F2C0A54D5C64}" type="parTrans" cxnId="{2FE93A42-C682-43C0-A061-A5FEEC28FA0B}">
      <dgm:prSet/>
      <dgm:spPr/>
      <dgm:t>
        <a:bodyPr/>
        <a:lstStyle/>
        <a:p>
          <a:endParaRPr lang="es-CO" sz="2400">
            <a:latin typeface="Arial Narrow" panose="020B0606020202030204" pitchFamily="34" charset="0"/>
          </a:endParaRPr>
        </a:p>
      </dgm:t>
    </dgm:pt>
    <dgm:pt modelId="{D35A0C1B-DD92-49AA-A47E-1CD87FB97CF8}" type="sibTrans" cxnId="{2FE93A42-C682-43C0-A061-A5FEEC28FA0B}">
      <dgm:prSet/>
      <dgm:spPr/>
      <dgm:t>
        <a:bodyPr/>
        <a:lstStyle/>
        <a:p>
          <a:endParaRPr lang="es-CO" sz="2400">
            <a:latin typeface="Arial Narrow" panose="020B0606020202030204" pitchFamily="34" charset="0"/>
          </a:endParaRPr>
        </a:p>
      </dgm:t>
    </dgm:pt>
    <dgm:pt modelId="{2C9C8BD0-7575-43E5-920A-722B2D8CD2CF}">
      <dgm:prSet custT="1"/>
      <dgm:spPr>
        <a:xfrm>
          <a:off x="5052537" y="1474535"/>
          <a:ext cx="2105532" cy="1263319"/>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2400" dirty="0">
              <a:solidFill>
                <a:sysClr val="windowText" lastClr="000000"/>
              </a:solidFill>
              <a:effectLst/>
              <a:latin typeface="Arial Narrow" panose="020B0606020202030204" pitchFamily="34" charset="0"/>
              <a:ea typeface="+mn-ea"/>
              <a:cs typeface="Arial" panose="020B0604020202020204" pitchFamily="34" charset="0"/>
            </a:rPr>
            <a:t>Redefinición esquema de incentivos</a:t>
          </a:r>
          <a:endParaRPr lang="es-CO" sz="24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gm:t>
    </dgm:pt>
    <dgm:pt modelId="{ED839478-4DAA-4640-8417-AF147938B059}" type="parTrans" cxnId="{52A4DDFD-F36E-4E7F-8612-E481731BE1E9}">
      <dgm:prSet/>
      <dgm:spPr/>
      <dgm:t>
        <a:bodyPr/>
        <a:lstStyle/>
        <a:p>
          <a:endParaRPr lang="es-CO" sz="2400">
            <a:latin typeface="Arial Narrow" panose="020B0606020202030204" pitchFamily="34" charset="0"/>
          </a:endParaRPr>
        </a:p>
      </dgm:t>
    </dgm:pt>
    <dgm:pt modelId="{E620ED04-6C00-43F8-A0B9-456FB5FFE041}" type="sibTrans" cxnId="{52A4DDFD-F36E-4E7F-8612-E481731BE1E9}">
      <dgm:prSet/>
      <dgm:spPr/>
      <dgm:t>
        <a:bodyPr/>
        <a:lstStyle/>
        <a:p>
          <a:endParaRPr lang="es-CO" sz="2400">
            <a:latin typeface="Arial Narrow" panose="020B0606020202030204" pitchFamily="34" charset="0"/>
          </a:endParaRPr>
        </a:p>
      </dgm:t>
    </dgm:pt>
    <dgm:pt modelId="{F106AF34-BB92-4DAF-BBAB-C5DB38FEB542}">
      <dgm:prSet custT="1"/>
      <dgm:spPr>
        <a:xfrm>
          <a:off x="1578409" y="2948408"/>
          <a:ext cx="2105532" cy="1263319"/>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2400" dirty="0">
              <a:solidFill>
                <a:sysClr val="windowText" lastClr="000000"/>
              </a:solidFill>
              <a:effectLst/>
              <a:latin typeface="Arial Narrow" panose="020B0606020202030204" pitchFamily="34" charset="0"/>
              <a:ea typeface="+mn-ea"/>
              <a:cs typeface="Arial" panose="020B0604020202020204" pitchFamily="34" charset="0"/>
            </a:rPr>
            <a:t>Requerimientos de los sistemas de información</a:t>
          </a:r>
          <a:endParaRPr lang="es-CO" sz="24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gm:t>
    </dgm:pt>
    <dgm:pt modelId="{530E705C-F237-4551-8891-E12FD6DC2B70}" type="parTrans" cxnId="{39F8C315-D55D-400D-A887-3A56E993C8FA}">
      <dgm:prSet/>
      <dgm:spPr/>
      <dgm:t>
        <a:bodyPr/>
        <a:lstStyle/>
        <a:p>
          <a:endParaRPr lang="es-CO" sz="2400">
            <a:latin typeface="Arial Narrow" panose="020B0606020202030204" pitchFamily="34" charset="0"/>
          </a:endParaRPr>
        </a:p>
      </dgm:t>
    </dgm:pt>
    <dgm:pt modelId="{CEA89804-DF61-42A1-8EDA-2BDB31F1B1D1}" type="sibTrans" cxnId="{39F8C315-D55D-400D-A887-3A56E993C8FA}">
      <dgm:prSet/>
      <dgm:spPr/>
      <dgm:t>
        <a:bodyPr/>
        <a:lstStyle/>
        <a:p>
          <a:endParaRPr lang="es-CO" sz="2400">
            <a:latin typeface="Arial Narrow" panose="020B0606020202030204" pitchFamily="34" charset="0"/>
          </a:endParaRPr>
        </a:p>
      </dgm:t>
    </dgm:pt>
    <dgm:pt modelId="{9848A656-5FA6-4066-BC82-E35BC9D6C770}">
      <dgm:prSet custT="1"/>
      <dgm:spPr>
        <a:xfrm>
          <a:off x="3894494" y="2948408"/>
          <a:ext cx="2105532" cy="1263319"/>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2400" dirty="0">
              <a:solidFill>
                <a:sysClr val="windowText" lastClr="000000"/>
              </a:solidFill>
              <a:effectLst/>
              <a:latin typeface="Arial Narrow" panose="020B0606020202030204" pitchFamily="34" charset="0"/>
              <a:ea typeface="+mn-ea"/>
              <a:cs typeface="Arial" panose="020B0604020202020204" pitchFamily="34" charset="0"/>
            </a:rPr>
            <a:t>Fortalecimiento del talento humano</a:t>
          </a:r>
          <a:endParaRPr lang="es-CO" sz="24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gm:t>
    </dgm:pt>
    <dgm:pt modelId="{314691F0-9FE2-427C-8C43-BBE94D893CEA}" type="parTrans" cxnId="{3FFD5404-9039-42A0-A308-604652DE788A}">
      <dgm:prSet/>
      <dgm:spPr/>
      <dgm:t>
        <a:bodyPr/>
        <a:lstStyle/>
        <a:p>
          <a:endParaRPr lang="es-CO" sz="2400">
            <a:latin typeface="Arial Narrow" panose="020B0606020202030204" pitchFamily="34" charset="0"/>
          </a:endParaRPr>
        </a:p>
      </dgm:t>
    </dgm:pt>
    <dgm:pt modelId="{2F4EFB7F-5E19-4F0D-8AF4-97B0CCBBB47E}" type="sibTrans" cxnId="{3FFD5404-9039-42A0-A308-604652DE788A}">
      <dgm:prSet/>
      <dgm:spPr/>
      <dgm:t>
        <a:bodyPr/>
        <a:lstStyle/>
        <a:p>
          <a:endParaRPr lang="es-CO" sz="2400">
            <a:latin typeface="Arial Narrow" panose="020B0606020202030204" pitchFamily="34" charset="0"/>
          </a:endParaRPr>
        </a:p>
      </dgm:t>
    </dgm:pt>
    <dgm:pt modelId="{3A65F042-EB54-4D9B-9E47-7C437803B680}" type="pres">
      <dgm:prSet presAssocID="{C7BF1213-8EB6-400C-B9EF-F2B1157FCE51}" presName="diagram" presStyleCnt="0">
        <dgm:presLayoutVars>
          <dgm:dir/>
          <dgm:resizeHandles val="exact"/>
        </dgm:presLayoutVars>
      </dgm:prSet>
      <dgm:spPr/>
    </dgm:pt>
    <dgm:pt modelId="{F4C2B91A-FDD4-44BB-BD00-B8E5CFAE3304}" type="pres">
      <dgm:prSet presAssocID="{C4E6681C-EF9D-4D4F-B445-1D85ED5FF4A9}" presName="node" presStyleLbl="node1" presStyleIdx="0" presStyleCnt="8">
        <dgm:presLayoutVars>
          <dgm:bulletEnabled val="1"/>
        </dgm:presLayoutVars>
      </dgm:prSet>
      <dgm:spPr/>
    </dgm:pt>
    <dgm:pt modelId="{E2F44438-3514-4521-92F5-79946D053EFF}" type="pres">
      <dgm:prSet presAssocID="{1C58C0E8-E0BA-43D5-93CD-FD89FA111C03}" presName="sibTrans" presStyleCnt="0"/>
      <dgm:spPr/>
    </dgm:pt>
    <dgm:pt modelId="{03BAF8C1-3AAD-46BD-BA8C-EE1CD611D118}" type="pres">
      <dgm:prSet presAssocID="{DA7FD339-C348-499E-AB7B-2D9645710188}" presName="node" presStyleLbl="node1" presStyleIdx="1" presStyleCnt="8">
        <dgm:presLayoutVars>
          <dgm:bulletEnabled val="1"/>
        </dgm:presLayoutVars>
      </dgm:prSet>
      <dgm:spPr/>
    </dgm:pt>
    <dgm:pt modelId="{D10B2751-E092-48B9-9666-7160624D5F90}" type="pres">
      <dgm:prSet presAssocID="{015C2556-B6B3-41F4-9AF5-6D0FEACC8E9B}" presName="sibTrans" presStyleCnt="0"/>
      <dgm:spPr/>
    </dgm:pt>
    <dgm:pt modelId="{6E6B21AD-6F55-4057-AFF6-F9016D90824B}" type="pres">
      <dgm:prSet presAssocID="{D5453114-446C-43D0-879B-86C59B5AE016}" presName="node" presStyleLbl="node1" presStyleIdx="2" presStyleCnt="8">
        <dgm:presLayoutVars>
          <dgm:bulletEnabled val="1"/>
        </dgm:presLayoutVars>
      </dgm:prSet>
      <dgm:spPr/>
    </dgm:pt>
    <dgm:pt modelId="{EF3D07F9-4F59-4AFB-B41B-DF5EF237F4EE}" type="pres">
      <dgm:prSet presAssocID="{389B5449-9C83-4285-8BB9-1367751F8E8D}" presName="sibTrans" presStyleCnt="0"/>
      <dgm:spPr/>
    </dgm:pt>
    <dgm:pt modelId="{E39722A6-D1BA-4428-96FE-FC85C2BB8DF2}" type="pres">
      <dgm:prSet presAssocID="{DB8FC1D5-D640-4291-934B-F569EDE519F1}" presName="node" presStyleLbl="node1" presStyleIdx="3" presStyleCnt="8">
        <dgm:presLayoutVars>
          <dgm:bulletEnabled val="1"/>
        </dgm:presLayoutVars>
      </dgm:prSet>
      <dgm:spPr/>
    </dgm:pt>
    <dgm:pt modelId="{55478E22-693F-412C-8B5B-7EFADB719D9D}" type="pres">
      <dgm:prSet presAssocID="{6FA3C72F-09C6-4ED6-AD50-D0B2549978E4}" presName="sibTrans" presStyleCnt="0"/>
      <dgm:spPr/>
    </dgm:pt>
    <dgm:pt modelId="{F5F7171C-73B6-4BBE-B5EC-6E9A795E44D2}" type="pres">
      <dgm:prSet presAssocID="{5F5B3ED3-E41B-4CAC-B212-3D17313D84DE}" presName="node" presStyleLbl="node1" presStyleIdx="4" presStyleCnt="8">
        <dgm:presLayoutVars>
          <dgm:bulletEnabled val="1"/>
        </dgm:presLayoutVars>
      </dgm:prSet>
      <dgm:spPr/>
    </dgm:pt>
    <dgm:pt modelId="{05B84F22-A137-4843-8D1E-16DA4830E606}" type="pres">
      <dgm:prSet presAssocID="{D35A0C1B-DD92-49AA-A47E-1CD87FB97CF8}" presName="sibTrans" presStyleCnt="0"/>
      <dgm:spPr/>
    </dgm:pt>
    <dgm:pt modelId="{175669A4-E8BE-4A18-BE1E-F18857A0E034}" type="pres">
      <dgm:prSet presAssocID="{2C9C8BD0-7575-43E5-920A-722B2D8CD2CF}" presName="node" presStyleLbl="node1" presStyleIdx="5" presStyleCnt="8">
        <dgm:presLayoutVars>
          <dgm:bulletEnabled val="1"/>
        </dgm:presLayoutVars>
      </dgm:prSet>
      <dgm:spPr/>
    </dgm:pt>
    <dgm:pt modelId="{D1EB3499-FA6D-4820-80D4-0FA70C084A25}" type="pres">
      <dgm:prSet presAssocID="{E620ED04-6C00-43F8-A0B9-456FB5FFE041}" presName="sibTrans" presStyleCnt="0"/>
      <dgm:spPr/>
    </dgm:pt>
    <dgm:pt modelId="{52110C1D-FFDF-4B15-97F3-BAA3FF6BD214}" type="pres">
      <dgm:prSet presAssocID="{F106AF34-BB92-4DAF-BBAB-C5DB38FEB542}" presName="node" presStyleLbl="node1" presStyleIdx="6" presStyleCnt="8">
        <dgm:presLayoutVars>
          <dgm:bulletEnabled val="1"/>
        </dgm:presLayoutVars>
      </dgm:prSet>
      <dgm:spPr/>
    </dgm:pt>
    <dgm:pt modelId="{9905AAFA-93F1-4B4C-A022-06B3E587FAD0}" type="pres">
      <dgm:prSet presAssocID="{CEA89804-DF61-42A1-8EDA-2BDB31F1B1D1}" presName="sibTrans" presStyleCnt="0"/>
      <dgm:spPr/>
    </dgm:pt>
    <dgm:pt modelId="{9A95CF0A-B8CA-48F0-B3F8-1350FEC46E44}" type="pres">
      <dgm:prSet presAssocID="{9848A656-5FA6-4066-BC82-E35BC9D6C770}" presName="node" presStyleLbl="node1" presStyleIdx="7" presStyleCnt="8">
        <dgm:presLayoutVars>
          <dgm:bulletEnabled val="1"/>
        </dgm:presLayoutVars>
      </dgm:prSet>
      <dgm:spPr/>
    </dgm:pt>
  </dgm:ptLst>
  <dgm:cxnLst>
    <dgm:cxn modelId="{3FFD5404-9039-42A0-A308-604652DE788A}" srcId="{C7BF1213-8EB6-400C-B9EF-F2B1157FCE51}" destId="{9848A656-5FA6-4066-BC82-E35BC9D6C770}" srcOrd="7" destOrd="0" parTransId="{314691F0-9FE2-427C-8C43-BBE94D893CEA}" sibTransId="{2F4EFB7F-5E19-4F0D-8AF4-97B0CCBBB47E}"/>
    <dgm:cxn modelId="{9F354606-3216-4FA5-8441-D3A7062D80C6}" type="presOf" srcId="{9848A656-5FA6-4066-BC82-E35BC9D6C770}" destId="{9A95CF0A-B8CA-48F0-B3F8-1350FEC46E44}" srcOrd="0" destOrd="0" presId="urn:microsoft.com/office/officeart/2005/8/layout/default"/>
    <dgm:cxn modelId="{39F8C315-D55D-400D-A887-3A56E993C8FA}" srcId="{C7BF1213-8EB6-400C-B9EF-F2B1157FCE51}" destId="{F106AF34-BB92-4DAF-BBAB-C5DB38FEB542}" srcOrd="6" destOrd="0" parTransId="{530E705C-F237-4551-8891-E12FD6DC2B70}" sibTransId="{CEA89804-DF61-42A1-8EDA-2BDB31F1B1D1}"/>
    <dgm:cxn modelId="{41652019-9042-4177-9CE6-36089F32ED69}" type="presOf" srcId="{5F5B3ED3-E41B-4CAC-B212-3D17313D84DE}" destId="{F5F7171C-73B6-4BBE-B5EC-6E9A795E44D2}" srcOrd="0" destOrd="0" presId="urn:microsoft.com/office/officeart/2005/8/layout/default"/>
    <dgm:cxn modelId="{66F2DF22-4398-4873-BA04-A842896215D2}" type="presOf" srcId="{F106AF34-BB92-4DAF-BBAB-C5DB38FEB542}" destId="{52110C1D-FFDF-4B15-97F3-BAA3FF6BD214}" srcOrd="0" destOrd="0" presId="urn:microsoft.com/office/officeart/2005/8/layout/default"/>
    <dgm:cxn modelId="{D46D0226-BF7F-4F85-B023-E6C0A0EE34BE}" type="presOf" srcId="{C4E6681C-EF9D-4D4F-B445-1D85ED5FF4A9}" destId="{F4C2B91A-FDD4-44BB-BD00-B8E5CFAE3304}" srcOrd="0" destOrd="0" presId="urn:microsoft.com/office/officeart/2005/8/layout/default"/>
    <dgm:cxn modelId="{2FE93A42-C682-43C0-A061-A5FEEC28FA0B}" srcId="{C7BF1213-8EB6-400C-B9EF-F2B1157FCE51}" destId="{5F5B3ED3-E41B-4CAC-B212-3D17313D84DE}" srcOrd="4" destOrd="0" parTransId="{36850A8D-1F5E-4751-A007-F2C0A54D5C64}" sibTransId="{D35A0C1B-DD92-49AA-A47E-1CD87FB97CF8}"/>
    <dgm:cxn modelId="{10DB1576-E9FD-4FA3-95CE-C42D436D3D5B}" type="presOf" srcId="{2C9C8BD0-7575-43E5-920A-722B2D8CD2CF}" destId="{175669A4-E8BE-4A18-BE1E-F18857A0E034}" srcOrd="0" destOrd="0" presId="urn:microsoft.com/office/officeart/2005/8/layout/default"/>
    <dgm:cxn modelId="{59291B87-7BB6-4586-9738-2B2D8C2C1FB8}" type="presOf" srcId="{DA7FD339-C348-499E-AB7B-2D9645710188}" destId="{03BAF8C1-3AAD-46BD-BA8C-EE1CD611D118}" srcOrd="0" destOrd="0" presId="urn:microsoft.com/office/officeart/2005/8/layout/default"/>
    <dgm:cxn modelId="{64CF128B-1089-4B66-9D9C-E47422ED5D7A}" type="presOf" srcId="{D5453114-446C-43D0-879B-86C59B5AE016}" destId="{6E6B21AD-6F55-4057-AFF6-F9016D90824B}" srcOrd="0" destOrd="0" presId="urn:microsoft.com/office/officeart/2005/8/layout/default"/>
    <dgm:cxn modelId="{219F7CA5-AAFE-4882-AA2E-225B60C08471}" type="presOf" srcId="{DB8FC1D5-D640-4291-934B-F569EDE519F1}" destId="{E39722A6-D1BA-4428-96FE-FC85C2BB8DF2}" srcOrd="0" destOrd="0" presId="urn:microsoft.com/office/officeart/2005/8/layout/default"/>
    <dgm:cxn modelId="{EEC543AE-800E-4855-A348-9C8A4B1FE9A4}" srcId="{C7BF1213-8EB6-400C-B9EF-F2B1157FCE51}" destId="{C4E6681C-EF9D-4D4F-B445-1D85ED5FF4A9}" srcOrd="0" destOrd="0" parTransId="{3181F77D-94B4-4CD1-9B5E-38FECFC0DDDD}" sibTransId="{1C58C0E8-E0BA-43D5-93CD-FD89FA111C03}"/>
    <dgm:cxn modelId="{5DB6E0B8-889D-4E67-8B34-9964C6FD8EC7}" srcId="{C7BF1213-8EB6-400C-B9EF-F2B1157FCE51}" destId="{DA7FD339-C348-499E-AB7B-2D9645710188}" srcOrd="1" destOrd="0" parTransId="{C0DCC674-86E9-418D-841B-B503969BA702}" sibTransId="{015C2556-B6B3-41F4-9AF5-6D0FEACC8E9B}"/>
    <dgm:cxn modelId="{416ADDDF-0684-40F4-BD56-DB972AA8564F}" srcId="{C7BF1213-8EB6-400C-B9EF-F2B1157FCE51}" destId="{D5453114-446C-43D0-879B-86C59B5AE016}" srcOrd="2" destOrd="0" parTransId="{B78DA09A-571F-48FD-8D71-40F18D3775CD}" sibTransId="{389B5449-9C83-4285-8BB9-1367751F8E8D}"/>
    <dgm:cxn modelId="{5024BFE2-932E-4BE1-BA1A-BB333CC4B56D}" srcId="{C7BF1213-8EB6-400C-B9EF-F2B1157FCE51}" destId="{DB8FC1D5-D640-4291-934B-F569EDE519F1}" srcOrd="3" destOrd="0" parTransId="{84749BC2-67EF-447C-B3F9-434DA576982C}" sibTransId="{6FA3C72F-09C6-4ED6-AD50-D0B2549978E4}"/>
    <dgm:cxn modelId="{477547F1-385D-40FE-9C8A-45B8F0EE91D0}" type="presOf" srcId="{C7BF1213-8EB6-400C-B9EF-F2B1157FCE51}" destId="{3A65F042-EB54-4D9B-9E47-7C437803B680}" srcOrd="0" destOrd="0" presId="urn:microsoft.com/office/officeart/2005/8/layout/default"/>
    <dgm:cxn modelId="{52A4DDFD-F36E-4E7F-8612-E481731BE1E9}" srcId="{C7BF1213-8EB6-400C-B9EF-F2B1157FCE51}" destId="{2C9C8BD0-7575-43E5-920A-722B2D8CD2CF}" srcOrd="5" destOrd="0" parTransId="{ED839478-4DAA-4640-8417-AF147938B059}" sibTransId="{E620ED04-6C00-43F8-A0B9-456FB5FFE041}"/>
    <dgm:cxn modelId="{F8506788-1D54-4156-A9A6-4F3D705F2FAC}" type="presParOf" srcId="{3A65F042-EB54-4D9B-9E47-7C437803B680}" destId="{F4C2B91A-FDD4-44BB-BD00-B8E5CFAE3304}" srcOrd="0" destOrd="0" presId="urn:microsoft.com/office/officeart/2005/8/layout/default"/>
    <dgm:cxn modelId="{34D10340-EAB1-4620-87F1-DDECF0E89F4C}" type="presParOf" srcId="{3A65F042-EB54-4D9B-9E47-7C437803B680}" destId="{E2F44438-3514-4521-92F5-79946D053EFF}" srcOrd="1" destOrd="0" presId="urn:microsoft.com/office/officeart/2005/8/layout/default"/>
    <dgm:cxn modelId="{F3B3FE97-68C4-4C5E-AA4A-F0C29AB8E452}" type="presParOf" srcId="{3A65F042-EB54-4D9B-9E47-7C437803B680}" destId="{03BAF8C1-3AAD-46BD-BA8C-EE1CD611D118}" srcOrd="2" destOrd="0" presId="urn:microsoft.com/office/officeart/2005/8/layout/default"/>
    <dgm:cxn modelId="{7E4B1DEE-5D44-4B4F-9626-5E93582FD129}" type="presParOf" srcId="{3A65F042-EB54-4D9B-9E47-7C437803B680}" destId="{D10B2751-E092-48B9-9666-7160624D5F90}" srcOrd="3" destOrd="0" presId="urn:microsoft.com/office/officeart/2005/8/layout/default"/>
    <dgm:cxn modelId="{6035868B-554C-42F8-BE3F-7AF635FEECC0}" type="presParOf" srcId="{3A65F042-EB54-4D9B-9E47-7C437803B680}" destId="{6E6B21AD-6F55-4057-AFF6-F9016D90824B}" srcOrd="4" destOrd="0" presId="urn:microsoft.com/office/officeart/2005/8/layout/default"/>
    <dgm:cxn modelId="{6A38A2C2-EB2B-40F3-B341-8C52B87FCDD9}" type="presParOf" srcId="{3A65F042-EB54-4D9B-9E47-7C437803B680}" destId="{EF3D07F9-4F59-4AFB-B41B-DF5EF237F4EE}" srcOrd="5" destOrd="0" presId="urn:microsoft.com/office/officeart/2005/8/layout/default"/>
    <dgm:cxn modelId="{EF56C46A-0A30-4013-8955-49E4193CF13C}" type="presParOf" srcId="{3A65F042-EB54-4D9B-9E47-7C437803B680}" destId="{E39722A6-D1BA-4428-96FE-FC85C2BB8DF2}" srcOrd="6" destOrd="0" presId="urn:microsoft.com/office/officeart/2005/8/layout/default"/>
    <dgm:cxn modelId="{1E0BFDF2-1770-4CE7-89D4-DAEF2E305BAA}" type="presParOf" srcId="{3A65F042-EB54-4D9B-9E47-7C437803B680}" destId="{55478E22-693F-412C-8B5B-7EFADB719D9D}" srcOrd="7" destOrd="0" presId="urn:microsoft.com/office/officeart/2005/8/layout/default"/>
    <dgm:cxn modelId="{1A3557A6-2C34-4C2B-AB74-2379B8307787}" type="presParOf" srcId="{3A65F042-EB54-4D9B-9E47-7C437803B680}" destId="{F5F7171C-73B6-4BBE-B5EC-6E9A795E44D2}" srcOrd="8" destOrd="0" presId="urn:microsoft.com/office/officeart/2005/8/layout/default"/>
    <dgm:cxn modelId="{5E360A51-EB45-48CD-BF06-97B9D3FB793B}" type="presParOf" srcId="{3A65F042-EB54-4D9B-9E47-7C437803B680}" destId="{05B84F22-A137-4843-8D1E-16DA4830E606}" srcOrd="9" destOrd="0" presId="urn:microsoft.com/office/officeart/2005/8/layout/default"/>
    <dgm:cxn modelId="{8D82B5CE-37E6-4CC1-A888-FB3CF225ADB7}" type="presParOf" srcId="{3A65F042-EB54-4D9B-9E47-7C437803B680}" destId="{175669A4-E8BE-4A18-BE1E-F18857A0E034}" srcOrd="10" destOrd="0" presId="urn:microsoft.com/office/officeart/2005/8/layout/default"/>
    <dgm:cxn modelId="{3D9B86B8-5C4B-4E4B-AC99-12E7C96F5136}" type="presParOf" srcId="{3A65F042-EB54-4D9B-9E47-7C437803B680}" destId="{D1EB3499-FA6D-4820-80D4-0FA70C084A25}" srcOrd="11" destOrd="0" presId="urn:microsoft.com/office/officeart/2005/8/layout/default"/>
    <dgm:cxn modelId="{0535A07E-4C24-491F-B62F-EFDDE21152B0}" type="presParOf" srcId="{3A65F042-EB54-4D9B-9E47-7C437803B680}" destId="{52110C1D-FFDF-4B15-97F3-BAA3FF6BD214}" srcOrd="12" destOrd="0" presId="urn:microsoft.com/office/officeart/2005/8/layout/default"/>
    <dgm:cxn modelId="{A5004C49-5377-46A4-A3F5-2C7236CF2136}" type="presParOf" srcId="{3A65F042-EB54-4D9B-9E47-7C437803B680}" destId="{9905AAFA-93F1-4B4C-A022-06B3E587FAD0}" srcOrd="13" destOrd="0" presId="urn:microsoft.com/office/officeart/2005/8/layout/default"/>
    <dgm:cxn modelId="{C6CC3BCF-E5C4-4AF1-93D4-8FC0060E5CD3}" type="presParOf" srcId="{3A65F042-EB54-4D9B-9E47-7C437803B680}" destId="{9A95CF0A-B8CA-48F0-B3F8-1350FEC46E4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C4B2C8-64D4-4355-B28B-344FCD4C9DB1}" type="doc">
      <dgm:prSet loTypeId="urn:microsoft.com/office/officeart/2005/8/layout/arrow2" loCatId="process" qsTypeId="urn:microsoft.com/office/officeart/2005/8/quickstyle/simple1" qsCatId="simple" csTypeId="urn:microsoft.com/office/officeart/2005/8/colors/accent1_2" csCatId="accent1" phldr="1"/>
      <dgm:spPr/>
    </dgm:pt>
    <dgm:pt modelId="{59C1B21E-A8E9-4BA5-A0DD-A8AEAAFDDC7A}">
      <dgm:prSet phldrT="[Texto]" custT="1"/>
      <dgm:spPr>
        <a:xfrm>
          <a:off x="472876" y="3754680"/>
          <a:ext cx="1871153" cy="1071648"/>
        </a:xfrm>
        <a:prstGeom prst="rect">
          <a:avLst/>
        </a:prstGeom>
        <a:noFill/>
        <a:ln>
          <a:noFill/>
        </a:ln>
        <a:effectLst/>
      </dgm:spPr>
      <dgm:t>
        <a:bodyPr/>
        <a:lstStyle/>
        <a:p>
          <a:pPr algn="ctr">
            <a:buNone/>
          </a:pPr>
          <a:r>
            <a:rPr lang="es-CO" sz="14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DOCUMENTACIÓN</a:t>
          </a:r>
          <a:endParaRPr lang="es-CO" sz="12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endParaRPr>
        </a:p>
        <a:p>
          <a:pPr algn="ctr">
            <a:buNone/>
          </a:pPr>
          <a:r>
            <a:rPr lang="es-CO" sz="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(AÑO 2020)</a:t>
          </a:r>
        </a:p>
      </dgm:t>
    </dgm:pt>
    <dgm:pt modelId="{98C4115C-EEDF-435C-977E-2629262E82F5}" type="parTrans" cxnId="{FEA2B7F2-177D-42B0-8240-279EAA8F831C}">
      <dgm:prSet/>
      <dgm:spPr/>
      <dgm:t>
        <a:bodyPr/>
        <a:lstStyle/>
        <a:p>
          <a:endParaRPr lang="es-CO"/>
        </a:p>
      </dgm:t>
    </dgm:pt>
    <dgm:pt modelId="{343CDAA6-AB49-4124-A0A8-32653360EB00}" type="sibTrans" cxnId="{FEA2B7F2-177D-42B0-8240-279EAA8F831C}">
      <dgm:prSet/>
      <dgm:spPr/>
      <dgm:t>
        <a:bodyPr/>
        <a:lstStyle/>
        <a:p>
          <a:endParaRPr lang="es-CO"/>
        </a:p>
      </dgm:t>
    </dgm:pt>
    <dgm:pt modelId="{37E9C41C-DE35-4B76-B79A-C385C8690656}">
      <dgm:prSet phldrT="[Texto]" custT="1"/>
      <dgm:spPr>
        <a:xfrm>
          <a:off x="1631930" y="2768583"/>
          <a:ext cx="2297907" cy="2057746"/>
        </a:xfrm>
        <a:prstGeom prst="rect">
          <a:avLst/>
        </a:prstGeom>
        <a:noFill/>
        <a:ln>
          <a:noFill/>
        </a:ln>
        <a:effectLst/>
      </dgm:spPr>
      <dgm:t>
        <a:bodyPr/>
        <a:lstStyle/>
        <a:p>
          <a:pPr algn="ctr">
            <a:buNone/>
          </a:pPr>
          <a:r>
            <a:rPr lang="es-CO" sz="14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SOCIALIZACIÓN</a:t>
          </a:r>
          <a:r>
            <a:rPr lang="es-CO" sz="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t>
          </a:r>
        </a:p>
        <a:p>
          <a:pPr algn="ctr">
            <a:buNone/>
          </a:pPr>
          <a:r>
            <a:rPr lang="es-CO" sz="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(OCTUBRE 2020)</a:t>
          </a:r>
        </a:p>
      </dgm:t>
    </dgm:pt>
    <dgm:pt modelId="{F3BF3059-B357-4562-B206-A5DD933DCE40}" type="parTrans" cxnId="{BD3995AC-83EA-4A3E-BC51-6611B569AC99}">
      <dgm:prSet/>
      <dgm:spPr/>
      <dgm:t>
        <a:bodyPr/>
        <a:lstStyle/>
        <a:p>
          <a:endParaRPr lang="es-CO"/>
        </a:p>
      </dgm:t>
    </dgm:pt>
    <dgm:pt modelId="{CB8737C8-AEAA-4A2D-A82E-97CF1F8FDDD2}" type="sibTrans" cxnId="{BD3995AC-83EA-4A3E-BC51-6611B569AC99}">
      <dgm:prSet/>
      <dgm:spPr/>
      <dgm:t>
        <a:bodyPr/>
        <a:lstStyle/>
        <a:p>
          <a:endParaRPr lang="es-CO"/>
        </a:p>
      </dgm:t>
    </dgm:pt>
    <dgm:pt modelId="{629358DE-AE4E-4F0B-88C2-4C4C236590A0}">
      <dgm:prSet phldrT="[Texto]" custT="1"/>
      <dgm:spPr>
        <a:xfrm>
          <a:off x="2938133" y="2071248"/>
          <a:ext cx="2297907" cy="2782685"/>
        </a:xfrm>
        <a:prstGeom prst="rect">
          <a:avLst/>
        </a:prstGeom>
        <a:noFill/>
        <a:ln>
          <a:noFill/>
        </a:ln>
        <a:effectLst/>
      </dgm:spPr>
      <dgm:t>
        <a:bodyPr/>
        <a:lstStyle/>
        <a:p>
          <a:pPr algn="ctr">
            <a:buNone/>
          </a:pPr>
          <a:r>
            <a:rPr lang="es-CO" sz="14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IMPLEMENTACIÓN</a:t>
          </a:r>
          <a:r>
            <a:rPr lang="es-CO" sz="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t>
          </a:r>
        </a:p>
        <a:p>
          <a:pPr algn="ctr">
            <a:buNone/>
          </a:pPr>
          <a:r>
            <a:rPr lang="es-CO" sz="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(AÑO 2021)</a:t>
          </a:r>
        </a:p>
      </dgm:t>
    </dgm:pt>
    <dgm:pt modelId="{1D7D0BE3-6540-496E-9656-4F17824D5929}" type="parTrans" cxnId="{319EC7C4-34A8-42BD-B95A-B7590A86EE03}">
      <dgm:prSet/>
      <dgm:spPr/>
      <dgm:t>
        <a:bodyPr/>
        <a:lstStyle/>
        <a:p>
          <a:endParaRPr lang="es-CO"/>
        </a:p>
      </dgm:t>
    </dgm:pt>
    <dgm:pt modelId="{987CDA40-494B-421B-B0CE-A07BE91A9DFA}" type="sibTrans" cxnId="{319EC7C4-34A8-42BD-B95A-B7590A86EE03}">
      <dgm:prSet/>
      <dgm:spPr/>
      <dgm:t>
        <a:bodyPr/>
        <a:lstStyle/>
        <a:p>
          <a:endParaRPr lang="es-CO"/>
        </a:p>
      </dgm:t>
    </dgm:pt>
    <dgm:pt modelId="{793914AA-7F00-473B-8BC4-AEA9EBDB7572}">
      <dgm:prSet phldrT="[Texto]" custT="1"/>
      <dgm:spPr>
        <a:xfrm>
          <a:off x="4906455" y="1711096"/>
          <a:ext cx="2297907" cy="3228455"/>
        </a:xfrm>
        <a:prstGeom prst="rect">
          <a:avLst/>
        </a:prstGeom>
        <a:noFill/>
        <a:ln>
          <a:noFill/>
        </a:ln>
        <a:effectLst/>
      </dgm:spPr>
      <dgm:t>
        <a:bodyPr/>
        <a:lstStyle/>
        <a:p>
          <a:pPr algn="ctr">
            <a:buNone/>
          </a:pPr>
          <a:r>
            <a:rPr lang="es-CO" sz="14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MONITOREO Y SEGUIMIENTO</a:t>
          </a:r>
        </a:p>
        <a:p>
          <a:pPr algn="ctr">
            <a:buNone/>
          </a:pPr>
          <a:r>
            <a:rPr lang="es-CO" sz="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(AÑO 2020 Y 2021) </a:t>
          </a:r>
        </a:p>
        <a:p>
          <a:pPr algn="ctr">
            <a:buNone/>
          </a:pPr>
          <a:r>
            <a:rPr lang="es-CO" sz="12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Indicadores de resultado</a:t>
          </a:r>
        </a:p>
      </dgm:t>
    </dgm:pt>
    <dgm:pt modelId="{1C4C0328-D14C-4A84-9BE5-5F9669EF3328}" type="parTrans" cxnId="{897B86CE-C77A-4378-AC86-C03FB2C6316B}">
      <dgm:prSet/>
      <dgm:spPr/>
      <dgm:t>
        <a:bodyPr/>
        <a:lstStyle/>
        <a:p>
          <a:endParaRPr lang="es-CO"/>
        </a:p>
      </dgm:t>
    </dgm:pt>
    <dgm:pt modelId="{459D7572-0059-4EBB-9999-68489CC85A50}" type="sibTrans" cxnId="{897B86CE-C77A-4378-AC86-C03FB2C6316B}">
      <dgm:prSet/>
      <dgm:spPr/>
      <dgm:t>
        <a:bodyPr/>
        <a:lstStyle/>
        <a:p>
          <a:endParaRPr lang="es-CO"/>
        </a:p>
      </dgm:t>
    </dgm:pt>
    <dgm:pt modelId="{CF59739E-DCA1-4EE6-9EA7-AE20FF495203}" type="pres">
      <dgm:prSet presAssocID="{62C4B2C8-64D4-4355-B28B-344FCD4C9DB1}" presName="arrowDiagram" presStyleCnt="0">
        <dgm:presLayoutVars>
          <dgm:chMax val="5"/>
          <dgm:dir/>
          <dgm:resizeHandles val="exact"/>
        </dgm:presLayoutVars>
      </dgm:prSet>
      <dgm:spPr/>
    </dgm:pt>
    <dgm:pt modelId="{B5194EE8-00E4-48F8-AA48-A04C7EF33417}" type="pres">
      <dgm:prSet presAssocID="{62C4B2C8-64D4-4355-B28B-344FCD4C9DB1}" presName="arrow" presStyleLbl="bgShp" presStyleIdx="0" presStyleCnt="1" custScaleY="87297"/>
      <dgm:spPr>
        <a:xfrm>
          <a:off x="0" y="323603"/>
          <a:ext cx="7204363" cy="4502726"/>
        </a:xfrm>
        <a:prstGeom prst="swooshArrow">
          <a:avLst>
            <a:gd name="adj1" fmla="val 25000"/>
            <a:gd name="adj2" fmla="val 25000"/>
          </a:avLst>
        </a:prstGeom>
        <a:solidFill>
          <a:srgbClr val="4A66AC">
            <a:tint val="40000"/>
            <a:hueOff val="0"/>
            <a:satOff val="0"/>
            <a:lumOff val="0"/>
            <a:alphaOff val="0"/>
          </a:srgbClr>
        </a:solidFill>
        <a:ln>
          <a:noFill/>
        </a:ln>
        <a:effectLst/>
      </dgm:spPr>
    </dgm:pt>
    <dgm:pt modelId="{4689138B-8102-4FFF-BC4D-65BF26A70929}" type="pres">
      <dgm:prSet presAssocID="{62C4B2C8-64D4-4355-B28B-344FCD4C9DB1}" presName="arrowDiagram4" presStyleCnt="0"/>
      <dgm:spPr/>
    </dgm:pt>
    <dgm:pt modelId="{051A2B1E-09C8-4E52-8A34-CADD33F96347}" type="pres">
      <dgm:prSet presAssocID="{59C1B21E-A8E9-4BA5-A0DD-A8AEAAFDDC7A}" presName="bullet4a" presStyleLbl="node1" presStyleIdx="0" presStyleCnt="4" custLinFactY="-7171" custLinFactNeighborX="59126" custLinFactNeighborY="-100000"/>
      <dgm:spPr>
        <a:xfrm>
          <a:off x="807601" y="3494248"/>
          <a:ext cx="165700" cy="165700"/>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gm:spPr>
    </dgm:pt>
    <dgm:pt modelId="{241E7B4B-1DE8-42A5-B14B-E3546E30F85B}" type="pres">
      <dgm:prSet presAssocID="{59C1B21E-A8E9-4BA5-A0DD-A8AEAAFDDC7A}" presName="textBox4a" presStyleLbl="revTx" presStyleIdx="0" presStyleCnt="4" custScaleX="151886">
        <dgm:presLayoutVars>
          <dgm:bulletEnabled val="1"/>
        </dgm:presLayoutVars>
      </dgm:prSet>
      <dgm:spPr/>
    </dgm:pt>
    <dgm:pt modelId="{BE987BF9-C3A5-41C0-8E23-270E8B774C9C}" type="pres">
      <dgm:prSet presAssocID="{37E9C41C-DE35-4B76-B79A-C385C8690656}" presName="bullet4b" presStyleLbl="node1" presStyleIdx="1" presStyleCnt="4"/>
      <dgm:spPr>
        <a:xfrm>
          <a:off x="1880338" y="2624496"/>
          <a:ext cx="288174" cy="288174"/>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gm:spPr>
    </dgm:pt>
    <dgm:pt modelId="{2475E081-E5FB-4C84-8460-4961AD27C15B}" type="pres">
      <dgm:prSet presAssocID="{37E9C41C-DE35-4B76-B79A-C385C8690656}" presName="textBox4b" presStyleLbl="revTx" presStyleIdx="1" presStyleCnt="4" custScaleX="151886">
        <dgm:presLayoutVars>
          <dgm:bulletEnabled val="1"/>
        </dgm:presLayoutVars>
      </dgm:prSet>
      <dgm:spPr/>
    </dgm:pt>
    <dgm:pt modelId="{4BB60B69-8727-462A-A1A8-A039EB2EE3E5}" type="pres">
      <dgm:prSet presAssocID="{629358DE-AE4E-4F0B-88C2-4C4C236590A0}" presName="bullet4c" presStyleLbl="node1" presStyleIdx="2" presStyleCnt="4" custLinFactNeighborY="-42769"/>
      <dgm:spPr>
        <a:xfrm>
          <a:off x="3375244" y="1689423"/>
          <a:ext cx="381831" cy="38183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gm:spPr>
    </dgm:pt>
    <dgm:pt modelId="{69908491-0538-4C09-A762-7517385C5807}" type="pres">
      <dgm:prSet presAssocID="{629358DE-AE4E-4F0B-88C2-4C4C236590A0}" presName="textBox4c" presStyleLbl="revTx" presStyleIdx="2" presStyleCnt="4" custScaleX="151886" custLinFactNeighborX="-15568" custLinFactNeighborY="992">
        <dgm:presLayoutVars>
          <dgm:bulletEnabled val="1"/>
        </dgm:presLayoutVars>
      </dgm:prSet>
      <dgm:spPr/>
    </dgm:pt>
    <dgm:pt modelId="{0A8F8BC2-EEBA-49AF-B0F6-EE5FF3A80201}" type="pres">
      <dgm:prSet presAssocID="{793914AA-7F00-473B-8BC4-AEA9EBDB7572}" presName="bullet4d" presStyleLbl="node1" presStyleIdx="3" presStyleCnt="4"/>
      <dgm:spPr>
        <a:xfrm>
          <a:off x="5003430" y="1342119"/>
          <a:ext cx="511509" cy="511509"/>
        </a:xfrm>
        <a:prstGeom prst="ellipse">
          <a:avLst/>
        </a:prstGeom>
        <a:solidFill>
          <a:srgbClr val="FFFF00"/>
        </a:solidFill>
        <a:ln w="12700" cap="flat" cmpd="sng" algn="ctr">
          <a:solidFill>
            <a:sysClr val="window" lastClr="FFFFFF">
              <a:hueOff val="0"/>
              <a:satOff val="0"/>
              <a:lumOff val="0"/>
              <a:alphaOff val="0"/>
            </a:sysClr>
          </a:solidFill>
          <a:prstDash val="solid"/>
          <a:miter lim="800000"/>
        </a:ln>
        <a:effectLst/>
      </dgm:spPr>
    </dgm:pt>
    <dgm:pt modelId="{61A78B4D-194D-4C43-892F-06D9D22D6010}" type="pres">
      <dgm:prSet presAssocID="{793914AA-7F00-473B-8BC4-AEA9EBDB7572}" presName="textBox4d" presStyleLbl="revTx" presStyleIdx="3" presStyleCnt="4" custScaleX="151886" custLinFactNeighborX="29161" custLinFactNeighborY="3507">
        <dgm:presLayoutVars>
          <dgm:bulletEnabled val="1"/>
        </dgm:presLayoutVars>
      </dgm:prSet>
      <dgm:spPr/>
    </dgm:pt>
  </dgm:ptLst>
  <dgm:cxnLst>
    <dgm:cxn modelId="{B5889107-1E6C-4B8A-8B45-4D5018B2D447}" type="presOf" srcId="{793914AA-7F00-473B-8BC4-AEA9EBDB7572}" destId="{61A78B4D-194D-4C43-892F-06D9D22D6010}" srcOrd="0" destOrd="0" presId="urn:microsoft.com/office/officeart/2005/8/layout/arrow2"/>
    <dgm:cxn modelId="{D69FC141-3233-47FD-83FC-1C225C89155D}" type="presOf" srcId="{37E9C41C-DE35-4B76-B79A-C385C8690656}" destId="{2475E081-E5FB-4C84-8460-4961AD27C15B}" srcOrd="0" destOrd="0" presId="urn:microsoft.com/office/officeart/2005/8/layout/arrow2"/>
    <dgm:cxn modelId="{E2D7AC47-5FF2-433E-A210-85A6525FF3D0}" type="presOf" srcId="{59C1B21E-A8E9-4BA5-A0DD-A8AEAAFDDC7A}" destId="{241E7B4B-1DE8-42A5-B14B-E3546E30F85B}" srcOrd="0" destOrd="0" presId="urn:microsoft.com/office/officeart/2005/8/layout/arrow2"/>
    <dgm:cxn modelId="{BA8E19AB-99C4-4BCD-97C1-DA255F7B9F4C}" type="presOf" srcId="{62C4B2C8-64D4-4355-B28B-344FCD4C9DB1}" destId="{CF59739E-DCA1-4EE6-9EA7-AE20FF495203}" srcOrd="0" destOrd="0" presId="urn:microsoft.com/office/officeart/2005/8/layout/arrow2"/>
    <dgm:cxn modelId="{BD3995AC-83EA-4A3E-BC51-6611B569AC99}" srcId="{62C4B2C8-64D4-4355-B28B-344FCD4C9DB1}" destId="{37E9C41C-DE35-4B76-B79A-C385C8690656}" srcOrd="1" destOrd="0" parTransId="{F3BF3059-B357-4562-B206-A5DD933DCE40}" sibTransId="{CB8737C8-AEAA-4A2D-A82E-97CF1F8FDDD2}"/>
    <dgm:cxn modelId="{319EC7C4-34A8-42BD-B95A-B7590A86EE03}" srcId="{62C4B2C8-64D4-4355-B28B-344FCD4C9DB1}" destId="{629358DE-AE4E-4F0B-88C2-4C4C236590A0}" srcOrd="2" destOrd="0" parTransId="{1D7D0BE3-6540-496E-9656-4F17824D5929}" sibTransId="{987CDA40-494B-421B-B0CE-A07BE91A9DFA}"/>
    <dgm:cxn modelId="{897B86CE-C77A-4378-AC86-C03FB2C6316B}" srcId="{62C4B2C8-64D4-4355-B28B-344FCD4C9DB1}" destId="{793914AA-7F00-473B-8BC4-AEA9EBDB7572}" srcOrd="3" destOrd="0" parTransId="{1C4C0328-D14C-4A84-9BE5-5F9669EF3328}" sibTransId="{459D7572-0059-4EBB-9999-68489CC85A50}"/>
    <dgm:cxn modelId="{1BCEEFDA-9E1F-457E-831B-208C81065380}" type="presOf" srcId="{629358DE-AE4E-4F0B-88C2-4C4C236590A0}" destId="{69908491-0538-4C09-A762-7517385C5807}" srcOrd="0" destOrd="0" presId="urn:microsoft.com/office/officeart/2005/8/layout/arrow2"/>
    <dgm:cxn modelId="{FEA2B7F2-177D-42B0-8240-279EAA8F831C}" srcId="{62C4B2C8-64D4-4355-B28B-344FCD4C9DB1}" destId="{59C1B21E-A8E9-4BA5-A0DD-A8AEAAFDDC7A}" srcOrd="0" destOrd="0" parTransId="{98C4115C-EEDF-435C-977E-2629262E82F5}" sibTransId="{343CDAA6-AB49-4124-A0A8-32653360EB00}"/>
    <dgm:cxn modelId="{38CD7632-B31C-4407-AF4C-C9C9E83D909A}" type="presParOf" srcId="{CF59739E-DCA1-4EE6-9EA7-AE20FF495203}" destId="{B5194EE8-00E4-48F8-AA48-A04C7EF33417}" srcOrd="0" destOrd="0" presId="urn:microsoft.com/office/officeart/2005/8/layout/arrow2"/>
    <dgm:cxn modelId="{BAAFA7C5-1350-44BC-B33A-CF7F3BBCA7B5}" type="presParOf" srcId="{CF59739E-DCA1-4EE6-9EA7-AE20FF495203}" destId="{4689138B-8102-4FFF-BC4D-65BF26A70929}" srcOrd="1" destOrd="0" presId="urn:microsoft.com/office/officeart/2005/8/layout/arrow2"/>
    <dgm:cxn modelId="{23AAB4BE-4320-4DE6-B4E9-7839728DE2BD}" type="presParOf" srcId="{4689138B-8102-4FFF-BC4D-65BF26A70929}" destId="{051A2B1E-09C8-4E52-8A34-CADD33F96347}" srcOrd="0" destOrd="0" presId="urn:microsoft.com/office/officeart/2005/8/layout/arrow2"/>
    <dgm:cxn modelId="{F9820D26-085E-48A5-991F-A9274DC4D60F}" type="presParOf" srcId="{4689138B-8102-4FFF-BC4D-65BF26A70929}" destId="{241E7B4B-1DE8-42A5-B14B-E3546E30F85B}" srcOrd="1" destOrd="0" presId="urn:microsoft.com/office/officeart/2005/8/layout/arrow2"/>
    <dgm:cxn modelId="{ECBA526F-F8AC-4820-A9DB-50C8FCE1704F}" type="presParOf" srcId="{4689138B-8102-4FFF-BC4D-65BF26A70929}" destId="{BE987BF9-C3A5-41C0-8E23-270E8B774C9C}" srcOrd="2" destOrd="0" presId="urn:microsoft.com/office/officeart/2005/8/layout/arrow2"/>
    <dgm:cxn modelId="{9D9549F7-93D6-4983-9A69-71CA09DE5FB4}" type="presParOf" srcId="{4689138B-8102-4FFF-BC4D-65BF26A70929}" destId="{2475E081-E5FB-4C84-8460-4961AD27C15B}" srcOrd="3" destOrd="0" presId="urn:microsoft.com/office/officeart/2005/8/layout/arrow2"/>
    <dgm:cxn modelId="{740AF746-EEAA-41F6-B38B-774D44BDAF59}" type="presParOf" srcId="{4689138B-8102-4FFF-BC4D-65BF26A70929}" destId="{4BB60B69-8727-462A-A1A8-A039EB2EE3E5}" srcOrd="4" destOrd="0" presId="urn:microsoft.com/office/officeart/2005/8/layout/arrow2"/>
    <dgm:cxn modelId="{0623160A-0D8D-4191-99D0-9104D32632E8}" type="presParOf" srcId="{4689138B-8102-4FFF-BC4D-65BF26A70929}" destId="{69908491-0538-4C09-A762-7517385C5807}" srcOrd="5" destOrd="0" presId="urn:microsoft.com/office/officeart/2005/8/layout/arrow2"/>
    <dgm:cxn modelId="{1C381F89-0A81-409C-A679-CA0A8C10FB12}" type="presParOf" srcId="{4689138B-8102-4FFF-BC4D-65BF26A70929}" destId="{0A8F8BC2-EEBA-49AF-B0F6-EE5FF3A80201}" srcOrd="6" destOrd="0" presId="urn:microsoft.com/office/officeart/2005/8/layout/arrow2"/>
    <dgm:cxn modelId="{EC4009F1-0293-4801-9215-4AECC7587FA7}" type="presParOf" srcId="{4689138B-8102-4FFF-BC4D-65BF26A70929}" destId="{61A78B4D-194D-4C43-892F-06D9D22D6010}"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C4B2C8-64D4-4355-B28B-344FCD4C9DB1}" type="doc">
      <dgm:prSet loTypeId="urn:microsoft.com/office/officeart/2005/8/layout/arrow2" loCatId="process" qsTypeId="urn:microsoft.com/office/officeart/2005/8/quickstyle/simple1" qsCatId="simple" csTypeId="urn:microsoft.com/office/officeart/2005/8/colors/accent1_2" csCatId="accent1" phldr="1"/>
      <dgm:spPr/>
    </dgm:pt>
    <dgm:pt modelId="{59C1B21E-A8E9-4BA5-A0DD-A8AEAAFDDC7A}">
      <dgm:prSet phldrT="[Texto]" custT="1"/>
      <dgm:spPr>
        <a:xfrm>
          <a:off x="558072" y="3641453"/>
          <a:ext cx="1711595" cy="1075770"/>
        </a:xfrm>
        <a:prstGeom prst="rect">
          <a:avLst/>
        </a:prstGeom>
        <a:noFill/>
        <a:ln>
          <a:noFill/>
        </a:ln>
        <a:effectLst/>
      </dgm:spPr>
      <dgm:t>
        <a:bodyPr/>
        <a:lstStyle/>
        <a:p>
          <a:pPr algn="ctr">
            <a:buNone/>
          </a:pPr>
          <a:r>
            <a:rPr lang="es-CO" sz="16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DOCUMENTACIÓN</a:t>
          </a:r>
        </a:p>
        <a:p>
          <a:pPr algn="ctr">
            <a:buNone/>
          </a:pP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(AÑO 2021)</a:t>
          </a:r>
        </a:p>
      </dgm:t>
    </dgm:pt>
    <dgm:pt modelId="{98C4115C-EEDF-435C-977E-2629262E82F5}" type="parTrans" cxnId="{FEA2B7F2-177D-42B0-8240-279EAA8F831C}">
      <dgm:prSet/>
      <dgm:spPr/>
      <dgm:t>
        <a:bodyPr/>
        <a:lstStyle/>
        <a:p>
          <a:endParaRPr lang="es-CO" sz="1600">
            <a:latin typeface="Arial Narrow" panose="020B0606020202030204" pitchFamily="34" charset="0"/>
          </a:endParaRPr>
        </a:p>
      </dgm:t>
    </dgm:pt>
    <dgm:pt modelId="{343CDAA6-AB49-4124-A0A8-32653360EB00}" type="sibTrans" cxnId="{FEA2B7F2-177D-42B0-8240-279EAA8F831C}">
      <dgm:prSet/>
      <dgm:spPr/>
      <dgm:t>
        <a:bodyPr/>
        <a:lstStyle/>
        <a:p>
          <a:endParaRPr lang="es-CO" sz="1600">
            <a:latin typeface="Arial Narrow" panose="020B0606020202030204" pitchFamily="34" charset="0"/>
          </a:endParaRPr>
        </a:p>
      </dgm:t>
    </dgm:pt>
    <dgm:pt modelId="{37E9C41C-DE35-4B76-B79A-C385C8690656}">
      <dgm:prSet phldrT="[Texto]" custT="1"/>
      <dgm:spPr>
        <a:xfrm>
          <a:off x="1745945" y="2651563"/>
          <a:ext cx="2091267" cy="2065660"/>
        </a:xfrm>
        <a:prstGeom prst="rect">
          <a:avLst/>
        </a:prstGeom>
        <a:noFill/>
        <a:ln>
          <a:noFill/>
        </a:ln>
        <a:effectLst/>
      </dgm:spPr>
      <dgm:t>
        <a:bodyPr/>
        <a:lstStyle/>
        <a:p>
          <a:pPr algn="ctr">
            <a:buNone/>
          </a:pPr>
          <a:r>
            <a:rPr lang="es-CO" sz="16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SOCIALIZACIÓN</a:t>
          </a: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t>
          </a:r>
        </a:p>
        <a:p>
          <a:pPr algn="ctr">
            <a:buNone/>
          </a:pP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(IV TRIMESTRE 2021)</a:t>
          </a:r>
        </a:p>
      </dgm:t>
    </dgm:pt>
    <dgm:pt modelId="{F3BF3059-B357-4562-B206-A5DD933DCE40}" type="parTrans" cxnId="{BD3995AC-83EA-4A3E-BC51-6611B569AC99}">
      <dgm:prSet/>
      <dgm:spPr/>
      <dgm:t>
        <a:bodyPr/>
        <a:lstStyle/>
        <a:p>
          <a:endParaRPr lang="es-CO" sz="1600">
            <a:latin typeface="Arial Narrow" panose="020B0606020202030204" pitchFamily="34" charset="0"/>
          </a:endParaRPr>
        </a:p>
      </dgm:t>
    </dgm:pt>
    <dgm:pt modelId="{CB8737C8-AEAA-4A2D-A82E-97CF1F8FDDD2}" type="sibTrans" cxnId="{BD3995AC-83EA-4A3E-BC51-6611B569AC99}">
      <dgm:prSet/>
      <dgm:spPr/>
      <dgm:t>
        <a:bodyPr/>
        <a:lstStyle/>
        <a:p>
          <a:endParaRPr lang="es-CO" sz="1600">
            <a:latin typeface="Arial Narrow" panose="020B0606020202030204" pitchFamily="34" charset="0"/>
          </a:endParaRPr>
        </a:p>
      </dgm:t>
    </dgm:pt>
    <dgm:pt modelId="{629358DE-AE4E-4F0B-88C2-4C4C236590A0}">
      <dgm:prSet phldrT="[Texto]" custT="1"/>
      <dgm:spPr>
        <a:xfrm>
          <a:off x="3404355" y="1923836"/>
          <a:ext cx="1869775" cy="2793387"/>
        </a:xfrm>
        <a:prstGeom prst="rect">
          <a:avLst/>
        </a:prstGeom>
        <a:noFill/>
        <a:ln>
          <a:noFill/>
        </a:ln>
        <a:effectLst/>
      </dgm:spPr>
      <dgm:t>
        <a:bodyPr/>
        <a:lstStyle/>
        <a:p>
          <a:pPr algn="ctr">
            <a:buNone/>
          </a:pPr>
          <a:r>
            <a:rPr lang="es-CO" sz="16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IMPLEMENTACIÓN</a:t>
          </a: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(AÑO 2022)</a:t>
          </a:r>
        </a:p>
      </dgm:t>
    </dgm:pt>
    <dgm:pt modelId="{1D7D0BE3-6540-496E-9656-4F17824D5929}" type="parTrans" cxnId="{319EC7C4-34A8-42BD-B95A-B7590A86EE03}">
      <dgm:prSet/>
      <dgm:spPr/>
      <dgm:t>
        <a:bodyPr/>
        <a:lstStyle/>
        <a:p>
          <a:endParaRPr lang="es-CO" sz="1600">
            <a:latin typeface="Arial Narrow" panose="020B0606020202030204" pitchFamily="34" charset="0"/>
          </a:endParaRPr>
        </a:p>
      </dgm:t>
    </dgm:pt>
    <dgm:pt modelId="{987CDA40-494B-421B-B0CE-A07BE91A9DFA}" type="sibTrans" cxnId="{319EC7C4-34A8-42BD-B95A-B7590A86EE03}">
      <dgm:prSet/>
      <dgm:spPr/>
      <dgm:t>
        <a:bodyPr/>
        <a:lstStyle/>
        <a:p>
          <a:endParaRPr lang="es-CO" sz="1600">
            <a:latin typeface="Arial Narrow" panose="020B0606020202030204" pitchFamily="34" charset="0"/>
          </a:endParaRPr>
        </a:p>
      </dgm:t>
    </dgm:pt>
    <dgm:pt modelId="{793914AA-7F00-473B-8BC4-AEA9EBDB7572}">
      <dgm:prSet phldrT="[Texto]" custT="1"/>
      <dgm:spPr>
        <a:xfrm>
          <a:off x="5336638" y="1411048"/>
          <a:ext cx="1518735" cy="3240872"/>
        </a:xfrm>
        <a:prstGeom prst="rect">
          <a:avLst/>
        </a:prstGeom>
        <a:noFill/>
        <a:ln>
          <a:noFill/>
        </a:ln>
        <a:effectLst/>
      </dgm:spPr>
      <dgm:t>
        <a:bodyPr/>
        <a:lstStyle/>
        <a:p>
          <a:pPr algn="ctr">
            <a:buNone/>
          </a:pPr>
          <a:r>
            <a:rPr lang="es-CO" sz="1600" b="1"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MONITOREO Y SEGUIMIENTO</a:t>
          </a:r>
        </a:p>
      </dgm:t>
    </dgm:pt>
    <dgm:pt modelId="{1C4C0328-D14C-4A84-9BE5-5F9669EF3328}" type="parTrans" cxnId="{897B86CE-C77A-4378-AC86-C03FB2C6316B}">
      <dgm:prSet/>
      <dgm:spPr/>
      <dgm:t>
        <a:bodyPr/>
        <a:lstStyle/>
        <a:p>
          <a:endParaRPr lang="es-CO" sz="1600">
            <a:latin typeface="Arial Narrow" panose="020B0606020202030204" pitchFamily="34" charset="0"/>
          </a:endParaRPr>
        </a:p>
      </dgm:t>
    </dgm:pt>
    <dgm:pt modelId="{459D7572-0059-4EBB-9999-68489CC85A50}" type="sibTrans" cxnId="{897B86CE-C77A-4378-AC86-C03FB2C6316B}">
      <dgm:prSet/>
      <dgm:spPr/>
      <dgm:t>
        <a:bodyPr/>
        <a:lstStyle/>
        <a:p>
          <a:endParaRPr lang="es-CO" sz="1600">
            <a:latin typeface="Arial Narrow" panose="020B0606020202030204" pitchFamily="34" charset="0"/>
          </a:endParaRPr>
        </a:p>
      </dgm:t>
    </dgm:pt>
    <dgm:pt modelId="{CF59739E-DCA1-4EE6-9EA7-AE20FF495203}" type="pres">
      <dgm:prSet presAssocID="{62C4B2C8-64D4-4355-B28B-344FCD4C9DB1}" presName="arrowDiagram" presStyleCnt="0">
        <dgm:presLayoutVars>
          <dgm:chMax val="5"/>
          <dgm:dir/>
          <dgm:resizeHandles val="exact"/>
        </dgm:presLayoutVars>
      </dgm:prSet>
      <dgm:spPr/>
    </dgm:pt>
    <dgm:pt modelId="{B5194EE8-00E4-48F8-AA48-A04C7EF33417}" type="pres">
      <dgm:prSet presAssocID="{62C4B2C8-64D4-4355-B28B-344FCD4C9DB1}" presName="arrow" presStyleLbl="bgShp" presStyleIdx="0" presStyleCnt="1" custLinFactNeighborX="0" custLinFactNeighborY="1855"/>
      <dgm:spPr>
        <a:xfrm>
          <a:off x="0" y="197179"/>
          <a:ext cx="7232072" cy="4520045"/>
        </a:xfrm>
        <a:prstGeom prst="swooshArrow">
          <a:avLst>
            <a:gd name="adj1" fmla="val 25000"/>
            <a:gd name="adj2" fmla="val 25000"/>
          </a:avLst>
        </a:prstGeom>
        <a:solidFill>
          <a:srgbClr val="36A9E1"/>
        </a:solidFill>
        <a:ln>
          <a:noFill/>
        </a:ln>
        <a:effectLst/>
      </dgm:spPr>
    </dgm:pt>
    <dgm:pt modelId="{4689138B-8102-4FFF-BC4D-65BF26A70929}" type="pres">
      <dgm:prSet presAssocID="{62C4B2C8-64D4-4355-B28B-344FCD4C9DB1}" presName="arrowDiagram4" presStyleCnt="0"/>
      <dgm:spPr/>
    </dgm:pt>
    <dgm:pt modelId="{051A2B1E-09C8-4E52-8A34-CADD33F96347}" type="pres">
      <dgm:prSet presAssocID="{59C1B21E-A8E9-4BA5-A0DD-A8AEAAFDDC7A}" presName="bullet4a" presStyleLbl="node1" presStyleIdx="0" presStyleCnt="4" custLinFactNeighborX="70339" custLinFactNeighborY="-58899"/>
      <dgm:spPr>
        <a:xfrm>
          <a:off x="687686" y="3460313"/>
          <a:ext cx="166337" cy="166337"/>
        </a:xfrm>
        <a:prstGeom prst="ellipse">
          <a:avLst/>
        </a:prstGeom>
        <a:solidFill>
          <a:srgbClr val="FFFFFF"/>
        </a:solidFill>
        <a:ln w="12700" cap="flat" cmpd="sng" algn="ctr">
          <a:solidFill>
            <a:sysClr val="window" lastClr="FFFFFF">
              <a:hueOff val="0"/>
              <a:satOff val="0"/>
              <a:lumOff val="0"/>
              <a:alphaOff val="0"/>
            </a:sysClr>
          </a:solidFill>
          <a:prstDash val="solid"/>
          <a:miter lim="800000"/>
        </a:ln>
        <a:effectLst/>
      </dgm:spPr>
    </dgm:pt>
    <dgm:pt modelId="{241E7B4B-1DE8-42A5-B14B-E3546E30F85B}" type="pres">
      <dgm:prSet presAssocID="{59C1B21E-A8E9-4BA5-A0DD-A8AEAAFDDC7A}" presName="textBox4a" presStyleLbl="revTx" presStyleIdx="0" presStyleCnt="4" custScaleX="138402" custLinFactNeighborX="27077" custLinFactNeighborY="-5986">
        <dgm:presLayoutVars>
          <dgm:bulletEnabled val="1"/>
        </dgm:presLayoutVars>
      </dgm:prSet>
      <dgm:spPr/>
    </dgm:pt>
    <dgm:pt modelId="{BE987BF9-C3A5-41C0-8E23-270E8B774C9C}" type="pres">
      <dgm:prSet presAssocID="{37E9C41C-DE35-4B76-B79A-C385C8690656}" presName="bullet4b" presStyleLbl="node1" presStyleIdx="1" presStyleCnt="4" custLinFactNeighborX="19619" custLinFactNeighborY="-3520"/>
      <dgm:spPr>
        <a:xfrm>
          <a:off x="1822256" y="2406587"/>
          <a:ext cx="289282" cy="289282"/>
        </a:xfrm>
        <a:prstGeom prst="ellipse">
          <a:avLst/>
        </a:prstGeom>
        <a:solidFill>
          <a:srgbClr val="FFFFFF"/>
        </a:solidFill>
        <a:ln w="12700" cap="flat" cmpd="sng" algn="ctr">
          <a:solidFill>
            <a:sysClr val="window" lastClr="FFFFFF">
              <a:hueOff val="0"/>
              <a:satOff val="0"/>
              <a:lumOff val="0"/>
              <a:alphaOff val="0"/>
            </a:sysClr>
          </a:solidFill>
          <a:prstDash val="solid"/>
          <a:miter lim="800000"/>
        </a:ln>
        <a:effectLst/>
      </dgm:spPr>
    </dgm:pt>
    <dgm:pt modelId="{2475E081-E5FB-4C84-8460-4961AD27C15B}" type="pres">
      <dgm:prSet presAssocID="{37E9C41C-DE35-4B76-B79A-C385C8690656}" presName="textBox4b" presStyleLbl="revTx" presStyleIdx="1" presStyleCnt="4" custScaleX="137698" custLinFactNeighborX="11024" custLinFactNeighborY="-623">
        <dgm:presLayoutVars>
          <dgm:bulletEnabled val="1"/>
        </dgm:presLayoutVars>
      </dgm:prSet>
      <dgm:spPr/>
    </dgm:pt>
    <dgm:pt modelId="{4BB60B69-8727-462A-A1A8-A039EB2EE3E5}" type="pres">
      <dgm:prSet presAssocID="{629358DE-AE4E-4F0B-88C2-4C4C236590A0}" presName="bullet4c" presStyleLbl="node1" presStyleIdx="2" presStyleCnt="4" custLinFactNeighborX="-24900" custLinFactNeighborY="-19627"/>
      <dgm:spPr>
        <a:xfrm>
          <a:off x="3241268" y="1644077"/>
          <a:ext cx="383299" cy="383299"/>
        </a:xfrm>
        <a:prstGeom prst="ellipse">
          <a:avLst/>
        </a:prstGeom>
        <a:solidFill>
          <a:schemeClr val="accent1">
            <a:lumMod val="60000"/>
            <a:lumOff val="40000"/>
          </a:schemeClr>
        </a:solidFill>
        <a:ln w="12700" cap="flat" cmpd="sng" algn="ctr">
          <a:solidFill>
            <a:sysClr val="window" lastClr="FFFFFF">
              <a:hueOff val="0"/>
              <a:satOff val="0"/>
              <a:lumOff val="0"/>
              <a:alphaOff val="0"/>
            </a:sysClr>
          </a:solidFill>
          <a:prstDash val="solid"/>
          <a:miter lim="800000"/>
        </a:ln>
        <a:effectLst/>
      </dgm:spPr>
    </dgm:pt>
    <dgm:pt modelId="{69908491-0538-4C09-A762-7517385C5807}" type="pres">
      <dgm:prSet presAssocID="{629358DE-AE4E-4F0B-88C2-4C4C236590A0}" presName="textBox4c" presStyleLbl="revTx" presStyleIdx="2" presStyleCnt="4" custScaleX="123114">
        <dgm:presLayoutVars>
          <dgm:bulletEnabled val="1"/>
        </dgm:presLayoutVars>
      </dgm:prSet>
      <dgm:spPr/>
    </dgm:pt>
    <dgm:pt modelId="{0A8F8BC2-EEBA-49AF-B0F6-EE5FF3A80201}" type="pres">
      <dgm:prSet presAssocID="{793914AA-7F00-473B-8BC4-AEA9EBDB7572}" presName="bullet4d" presStyleLbl="node1" presStyleIdx="3" presStyleCnt="4"/>
      <dgm:spPr>
        <a:xfrm>
          <a:off x="5022674" y="1219613"/>
          <a:ext cx="513477" cy="513477"/>
        </a:xfrm>
        <a:prstGeom prst="ellipse">
          <a:avLst/>
        </a:prstGeom>
        <a:solidFill>
          <a:srgbClr val="183C6E"/>
        </a:solidFill>
        <a:ln w="12700" cap="flat" cmpd="sng" algn="ctr">
          <a:solidFill>
            <a:sysClr val="window" lastClr="FFFFFF">
              <a:hueOff val="0"/>
              <a:satOff val="0"/>
              <a:lumOff val="0"/>
              <a:alphaOff val="0"/>
            </a:sysClr>
          </a:solidFill>
          <a:prstDash val="solid"/>
          <a:miter lim="800000"/>
        </a:ln>
        <a:effectLst/>
      </dgm:spPr>
    </dgm:pt>
    <dgm:pt modelId="{61A78B4D-194D-4C43-892F-06D9D22D6010}" type="pres">
      <dgm:prSet presAssocID="{793914AA-7F00-473B-8BC4-AEA9EBDB7572}" presName="textBox4d" presStyleLbl="revTx" presStyleIdx="3" presStyleCnt="4" custLinFactNeighborX="3768" custLinFactNeighborY="-2015">
        <dgm:presLayoutVars>
          <dgm:bulletEnabled val="1"/>
        </dgm:presLayoutVars>
      </dgm:prSet>
      <dgm:spPr/>
    </dgm:pt>
  </dgm:ptLst>
  <dgm:cxnLst>
    <dgm:cxn modelId="{65D3A10D-4C3F-4BDC-BF5B-78C9E34FBBBD}" type="presOf" srcId="{629358DE-AE4E-4F0B-88C2-4C4C236590A0}" destId="{69908491-0538-4C09-A762-7517385C5807}" srcOrd="0" destOrd="0" presId="urn:microsoft.com/office/officeart/2005/8/layout/arrow2"/>
    <dgm:cxn modelId="{D651FB10-52D0-4A48-ADC8-7F0A819DEEA2}" type="presOf" srcId="{37E9C41C-DE35-4B76-B79A-C385C8690656}" destId="{2475E081-E5FB-4C84-8460-4961AD27C15B}" srcOrd="0" destOrd="0" presId="urn:microsoft.com/office/officeart/2005/8/layout/arrow2"/>
    <dgm:cxn modelId="{6A2EC738-1475-4C78-A7C8-952517DD6F5E}" type="presOf" srcId="{793914AA-7F00-473B-8BC4-AEA9EBDB7572}" destId="{61A78B4D-194D-4C43-892F-06D9D22D6010}" srcOrd="0" destOrd="0" presId="urn:microsoft.com/office/officeart/2005/8/layout/arrow2"/>
    <dgm:cxn modelId="{C9DF49A7-541B-414E-B0F7-6D340D728C24}" type="presOf" srcId="{62C4B2C8-64D4-4355-B28B-344FCD4C9DB1}" destId="{CF59739E-DCA1-4EE6-9EA7-AE20FF495203}" srcOrd="0" destOrd="0" presId="urn:microsoft.com/office/officeart/2005/8/layout/arrow2"/>
    <dgm:cxn modelId="{BD3995AC-83EA-4A3E-BC51-6611B569AC99}" srcId="{62C4B2C8-64D4-4355-B28B-344FCD4C9DB1}" destId="{37E9C41C-DE35-4B76-B79A-C385C8690656}" srcOrd="1" destOrd="0" parTransId="{F3BF3059-B357-4562-B206-A5DD933DCE40}" sibTransId="{CB8737C8-AEAA-4A2D-A82E-97CF1F8FDDD2}"/>
    <dgm:cxn modelId="{5675EAB6-C869-420E-BCFA-867EB94798B4}" type="presOf" srcId="{59C1B21E-A8E9-4BA5-A0DD-A8AEAAFDDC7A}" destId="{241E7B4B-1DE8-42A5-B14B-E3546E30F85B}" srcOrd="0" destOrd="0" presId="urn:microsoft.com/office/officeart/2005/8/layout/arrow2"/>
    <dgm:cxn modelId="{319EC7C4-34A8-42BD-B95A-B7590A86EE03}" srcId="{62C4B2C8-64D4-4355-B28B-344FCD4C9DB1}" destId="{629358DE-AE4E-4F0B-88C2-4C4C236590A0}" srcOrd="2" destOrd="0" parTransId="{1D7D0BE3-6540-496E-9656-4F17824D5929}" sibTransId="{987CDA40-494B-421B-B0CE-A07BE91A9DFA}"/>
    <dgm:cxn modelId="{897B86CE-C77A-4378-AC86-C03FB2C6316B}" srcId="{62C4B2C8-64D4-4355-B28B-344FCD4C9DB1}" destId="{793914AA-7F00-473B-8BC4-AEA9EBDB7572}" srcOrd="3" destOrd="0" parTransId="{1C4C0328-D14C-4A84-9BE5-5F9669EF3328}" sibTransId="{459D7572-0059-4EBB-9999-68489CC85A50}"/>
    <dgm:cxn modelId="{FEA2B7F2-177D-42B0-8240-279EAA8F831C}" srcId="{62C4B2C8-64D4-4355-B28B-344FCD4C9DB1}" destId="{59C1B21E-A8E9-4BA5-A0DD-A8AEAAFDDC7A}" srcOrd="0" destOrd="0" parTransId="{98C4115C-EEDF-435C-977E-2629262E82F5}" sibTransId="{343CDAA6-AB49-4124-A0A8-32653360EB00}"/>
    <dgm:cxn modelId="{71F02A2E-5CC1-47FC-9265-FA144AFDF2BE}" type="presParOf" srcId="{CF59739E-DCA1-4EE6-9EA7-AE20FF495203}" destId="{B5194EE8-00E4-48F8-AA48-A04C7EF33417}" srcOrd="0" destOrd="0" presId="urn:microsoft.com/office/officeart/2005/8/layout/arrow2"/>
    <dgm:cxn modelId="{CCBE49C7-1C40-48A1-8C15-9C7E77A91D14}" type="presParOf" srcId="{CF59739E-DCA1-4EE6-9EA7-AE20FF495203}" destId="{4689138B-8102-4FFF-BC4D-65BF26A70929}" srcOrd="1" destOrd="0" presId="urn:microsoft.com/office/officeart/2005/8/layout/arrow2"/>
    <dgm:cxn modelId="{F8749AE2-EEC2-492B-8F3B-63CE1CAACDA3}" type="presParOf" srcId="{4689138B-8102-4FFF-BC4D-65BF26A70929}" destId="{051A2B1E-09C8-4E52-8A34-CADD33F96347}" srcOrd="0" destOrd="0" presId="urn:microsoft.com/office/officeart/2005/8/layout/arrow2"/>
    <dgm:cxn modelId="{B667A8D3-4CBA-4C13-830C-77F9E649AEB6}" type="presParOf" srcId="{4689138B-8102-4FFF-BC4D-65BF26A70929}" destId="{241E7B4B-1DE8-42A5-B14B-E3546E30F85B}" srcOrd="1" destOrd="0" presId="urn:microsoft.com/office/officeart/2005/8/layout/arrow2"/>
    <dgm:cxn modelId="{9E178FBA-4BA7-4BD5-82CB-797A162E860B}" type="presParOf" srcId="{4689138B-8102-4FFF-BC4D-65BF26A70929}" destId="{BE987BF9-C3A5-41C0-8E23-270E8B774C9C}" srcOrd="2" destOrd="0" presId="urn:microsoft.com/office/officeart/2005/8/layout/arrow2"/>
    <dgm:cxn modelId="{80CB3336-F177-4536-8312-6CA5305B57AE}" type="presParOf" srcId="{4689138B-8102-4FFF-BC4D-65BF26A70929}" destId="{2475E081-E5FB-4C84-8460-4961AD27C15B}" srcOrd="3" destOrd="0" presId="urn:microsoft.com/office/officeart/2005/8/layout/arrow2"/>
    <dgm:cxn modelId="{A8794E17-D434-409D-804D-F8114560EF6A}" type="presParOf" srcId="{4689138B-8102-4FFF-BC4D-65BF26A70929}" destId="{4BB60B69-8727-462A-A1A8-A039EB2EE3E5}" srcOrd="4" destOrd="0" presId="urn:microsoft.com/office/officeart/2005/8/layout/arrow2"/>
    <dgm:cxn modelId="{2697A3E3-D476-4B5F-940B-0C8DEA986D81}" type="presParOf" srcId="{4689138B-8102-4FFF-BC4D-65BF26A70929}" destId="{69908491-0538-4C09-A762-7517385C5807}" srcOrd="5" destOrd="0" presId="urn:microsoft.com/office/officeart/2005/8/layout/arrow2"/>
    <dgm:cxn modelId="{7C1F76FA-CF32-4996-8695-DEA24F9247E5}" type="presParOf" srcId="{4689138B-8102-4FFF-BC4D-65BF26A70929}" destId="{0A8F8BC2-EEBA-49AF-B0F6-EE5FF3A80201}" srcOrd="6" destOrd="0" presId="urn:microsoft.com/office/officeart/2005/8/layout/arrow2"/>
    <dgm:cxn modelId="{F2B135F1-5632-4114-AA13-9D88F5323958}" type="presParOf" srcId="{4689138B-8102-4FFF-BC4D-65BF26A70929}" destId="{61A78B4D-194D-4C43-892F-06D9D22D6010}"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2C8C89-A75F-4988-A68D-16A8A29F3D4D}" type="doc">
      <dgm:prSet loTypeId="urn:microsoft.com/office/officeart/2009/3/layout/StepUpProcess" loCatId="process" qsTypeId="urn:microsoft.com/office/officeart/2005/8/quickstyle/simple3" qsCatId="simple" csTypeId="urn:microsoft.com/office/officeart/2005/8/colors/accent1_2" csCatId="accent1" phldr="1"/>
      <dgm:spPr/>
      <dgm:t>
        <a:bodyPr/>
        <a:lstStyle/>
        <a:p>
          <a:endParaRPr lang="es-CO"/>
        </a:p>
      </dgm:t>
    </dgm:pt>
    <dgm:pt modelId="{F6D23F0C-D9B9-4437-8A02-7016136135E6}">
      <dgm:prSet phldrT="[Texto]" custT="1"/>
      <dgm:spPr>
        <a:xfrm>
          <a:off x="195696" y="2318788"/>
          <a:ext cx="1730030" cy="1516473"/>
        </a:xfrm>
        <a:prstGeom prst="rect">
          <a:avLst/>
        </a:prstGeom>
        <a:noFill/>
        <a:ln>
          <a:noFill/>
        </a:ln>
        <a:effectLst/>
      </dgm:spPr>
      <dgm:t>
        <a:bodyPr/>
        <a:lstStyle/>
        <a:p>
          <a:pPr>
            <a:buNone/>
          </a:pP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Se inicio articulación entre las rutas priorizadas y la cuenta de alto costo</a:t>
          </a:r>
        </a:p>
      </dgm:t>
    </dgm:pt>
    <dgm:pt modelId="{46E73775-13F6-44C1-92F1-FBE2796C4C93}" type="parTrans" cxnId="{2A56D3E3-CA96-43DB-9078-8BDA2D07B977}">
      <dgm:prSet/>
      <dgm:spPr/>
      <dgm:t>
        <a:bodyPr/>
        <a:lstStyle/>
        <a:p>
          <a:endParaRPr lang="es-CO" sz="1600">
            <a:latin typeface="Arial Narrow" panose="020B0606020202030204" pitchFamily="34" charset="0"/>
          </a:endParaRPr>
        </a:p>
      </dgm:t>
    </dgm:pt>
    <dgm:pt modelId="{A93193EF-A934-4C21-9C9A-34999B4935EA}" type="sibTrans" cxnId="{2A56D3E3-CA96-43DB-9078-8BDA2D07B977}">
      <dgm:prSet/>
      <dgm:spPr/>
      <dgm:t>
        <a:bodyPr/>
        <a:lstStyle/>
        <a:p>
          <a:endParaRPr lang="es-CO" sz="1600">
            <a:latin typeface="Arial Narrow" panose="020B0606020202030204" pitchFamily="34" charset="0"/>
          </a:endParaRPr>
        </a:p>
      </dgm:t>
    </dgm:pt>
    <dgm:pt modelId="{ED461D65-C39F-42BE-96BA-91A48C939877}">
      <dgm:prSet phldrT="[Texto]" custT="1"/>
      <dgm:spPr>
        <a:xfrm>
          <a:off x="2313591" y="1794713"/>
          <a:ext cx="1730030" cy="1516473"/>
        </a:xfrm>
        <a:prstGeom prst="rect">
          <a:avLst/>
        </a:prstGeom>
        <a:noFill/>
        <a:ln>
          <a:noFill/>
        </a:ln>
        <a:effectLst/>
      </dgm:spPr>
      <dgm:t>
        <a:bodyPr/>
        <a:lstStyle/>
        <a:p>
          <a:pPr>
            <a:buNone/>
          </a:pP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Fortalecimiento de los instrumentos de recolección para recepción y gestión de la información </a:t>
          </a:r>
        </a:p>
      </dgm:t>
    </dgm:pt>
    <dgm:pt modelId="{D29B80AB-B10A-4511-A5AC-469D477D1D49}" type="parTrans" cxnId="{383DCFF3-1FBD-4462-A995-64E477F81ABF}">
      <dgm:prSet/>
      <dgm:spPr/>
      <dgm:t>
        <a:bodyPr/>
        <a:lstStyle/>
        <a:p>
          <a:endParaRPr lang="es-CO" sz="1600">
            <a:latin typeface="Arial Narrow" panose="020B0606020202030204" pitchFamily="34" charset="0"/>
          </a:endParaRPr>
        </a:p>
      </dgm:t>
    </dgm:pt>
    <dgm:pt modelId="{0A6A8769-A7BA-4C99-814C-9189DFA5824F}" type="sibTrans" cxnId="{383DCFF3-1FBD-4462-A995-64E477F81ABF}">
      <dgm:prSet/>
      <dgm:spPr/>
      <dgm:t>
        <a:bodyPr/>
        <a:lstStyle/>
        <a:p>
          <a:endParaRPr lang="es-CO" sz="1600">
            <a:latin typeface="Arial Narrow" panose="020B0606020202030204" pitchFamily="34" charset="0"/>
          </a:endParaRPr>
        </a:p>
      </dgm:t>
    </dgm:pt>
    <dgm:pt modelId="{9580E969-FD17-4C41-AF8B-0D523B542F71}">
      <dgm:prSet phldrT="[Texto]" custT="1"/>
      <dgm:spPr>
        <a:xfrm>
          <a:off x="4431487" y="1270638"/>
          <a:ext cx="1730030" cy="1516473"/>
        </a:xfrm>
        <a:prstGeom prst="rect">
          <a:avLst/>
        </a:prstGeom>
        <a:noFill/>
        <a:ln>
          <a:noFill/>
        </a:ln>
        <a:effectLst/>
      </dgm:spPr>
      <dgm:t>
        <a:bodyPr/>
        <a:lstStyle/>
        <a:p>
          <a:pPr>
            <a:buNone/>
          </a:pP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Seguimiento a los prestadores para fortalecimiento de SISCAC</a:t>
          </a:r>
        </a:p>
      </dgm:t>
    </dgm:pt>
    <dgm:pt modelId="{48931F90-8846-4315-9424-C79517166E40}" type="parTrans" cxnId="{1308DE8D-7729-4789-B36C-61887986C0D8}">
      <dgm:prSet/>
      <dgm:spPr/>
      <dgm:t>
        <a:bodyPr/>
        <a:lstStyle/>
        <a:p>
          <a:endParaRPr lang="es-CO" sz="1600">
            <a:latin typeface="Arial Narrow" panose="020B0606020202030204" pitchFamily="34" charset="0"/>
          </a:endParaRPr>
        </a:p>
      </dgm:t>
    </dgm:pt>
    <dgm:pt modelId="{ECF9F8A9-C972-43A6-A3D8-97788B9BC7EA}" type="sibTrans" cxnId="{1308DE8D-7729-4789-B36C-61887986C0D8}">
      <dgm:prSet/>
      <dgm:spPr/>
      <dgm:t>
        <a:bodyPr/>
        <a:lstStyle/>
        <a:p>
          <a:endParaRPr lang="es-CO" sz="1600">
            <a:latin typeface="Arial Narrow" panose="020B0606020202030204" pitchFamily="34" charset="0"/>
          </a:endParaRPr>
        </a:p>
      </dgm:t>
    </dgm:pt>
    <dgm:pt modelId="{1EE9EA7F-9908-4E7E-B829-944FD153333C}">
      <dgm:prSet phldrT="[Texto]" custT="1"/>
      <dgm:spPr>
        <a:xfrm>
          <a:off x="6549383" y="746562"/>
          <a:ext cx="1730030" cy="1516473"/>
        </a:xfrm>
        <a:prstGeom prst="rect">
          <a:avLst/>
        </a:prstGeom>
        <a:noFill/>
        <a:ln>
          <a:noFill/>
        </a:ln>
        <a:effectLst/>
      </dgm:spPr>
      <dgm:t>
        <a:bodyPr/>
        <a:lstStyle/>
        <a:p>
          <a:pPr>
            <a:buNone/>
          </a:pPr>
          <a:r>
            <a:rPr lang="es-CO" sz="16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Seguimiento continuo a indicadores de resultado </a:t>
          </a:r>
        </a:p>
      </dgm:t>
    </dgm:pt>
    <dgm:pt modelId="{BCAE43D9-36F8-4937-B355-F432B36C76A7}" type="parTrans" cxnId="{D13D59AD-92A1-455B-B3B4-2EC1A1F81FCC}">
      <dgm:prSet/>
      <dgm:spPr/>
      <dgm:t>
        <a:bodyPr/>
        <a:lstStyle/>
        <a:p>
          <a:endParaRPr lang="es-CO" sz="1600">
            <a:latin typeface="Arial Narrow" panose="020B0606020202030204" pitchFamily="34" charset="0"/>
          </a:endParaRPr>
        </a:p>
      </dgm:t>
    </dgm:pt>
    <dgm:pt modelId="{12E1402F-28C7-475F-841A-5C4A6495B9D5}" type="sibTrans" cxnId="{D13D59AD-92A1-455B-B3B4-2EC1A1F81FCC}">
      <dgm:prSet/>
      <dgm:spPr/>
      <dgm:t>
        <a:bodyPr/>
        <a:lstStyle/>
        <a:p>
          <a:endParaRPr lang="es-CO" sz="1600">
            <a:latin typeface="Arial Narrow" panose="020B0606020202030204" pitchFamily="34" charset="0"/>
          </a:endParaRPr>
        </a:p>
      </dgm:t>
    </dgm:pt>
    <dgm:pt modelId="{BDC69259-5572-4CDD-B5E2-E2B4621F63B0}" type="pres">
      <dgm:prSet presAssocID="{E02C8C89-A75F-4988-A68D-16A8A29F3D4D}" presName="rootnode" presStyleCnt="0">
        <dgm:presLayoutVars>
          <dgm:chMax/>
          <dgm:chPref/>
          <dgm:dir/>
          <dgm:animLvl val="lvl"/>
        </dgm:presLayoutVars>
      </dgm:prSet>
      <dgm:spPr/>
    </dgm:pt>
    <dgm:pt modelId="{21A4C083-5C65-423F-970C-B1B8E6D1038E}" type="pres">
      <dgm:prSet presAssocID="{F6D23F0C-D9B9-4437-8A02-7016136135E6}" presName="composite" presStyleCnt="0"/>
      <dgm:spPr/>
    </dgm:pt>
    <dgm:pt modelId="{BBCCA758-0D0E-43E0-969B-8FDCD8538948}" type="pres">
      <dgm:prSet presAssocID="{F6D23F0C-D9B9-4437-8A02-7016136135E6}" presName="LShape" presStyleLbl="alignNode1" presStyleIdx="0" presStyleCnt="7"/>
      <dgm:spPr>
        <a:xfrm rot="5400000">
          <a:off x="387931" y="1746233"/>
          <a:ext cx="1151627" cy="1916282"/>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gm:spPr>
    </dgm:pt>
    <dgm:pt modelId="{F9666EE6-1F68-4B18-BD3B-3064AFF64644}" type="pres">
      <dgm:prSet presAssocID="{F6D23F0C-D9B9-4437-8A02-7016136135E6}" presName="ParentText" presStyleLbl="revTx" presStyleIdx="0" presStyleCnt="4">
        <dgm:presLayoutVars>
          <dgm:chMax val="0"/>
          <dgm:chPref val="0"/>
          <dgm:bulletEnabled val="1"/>
        </dgm:presLayoutVars>
      </dgm:prSet>
      <dgm:spPr/>
    </dgm:pt>
    <dgm:pt modelId="{1BD36365-CDE3-422B-BA91-11DF0B16DD46}" type="pres">
      <dgm:prSet presAssocID="{F6D23F0C-D9B9-4437-8A02-7016136135E6}" presName="Triangle" presStyleLbl="alignNode1" presStyleIdx="1" presStyleCnt="7"/>
      <dgm:spPr>
        <a:xfrm>
          <a:off x="1599306" y="1605154"/>
          <a:ext cx="326420" cy="326420"/>
        </a:xfrm>
        <a:prstGeom prst="triangle">
          <a:avLst>
            <a:gd name="adj" fmla="val 100000"/>
          </a:avLst>
        </a:prstGeom>
        <a:solidFill>
          <a:srgbClr val="36A9E1"/>
        </a:solidFill>
        <a:ln w="6350" cap="flat" cmpd="sng" algn="ctr">
          <a:solidFill>
            <a:srgbClr val="4A66AC">
              <a:hueOff val="0"/>
              <a:satOff val="0"/>
              <a:lumOff val="0"/>
              <a:alphaOff val="0"/>
            </a:srgbClr>
          </a:solidFill>
          <a:prstDash val="solid"/>
          <a:miter lim="800000"/>
        </a:ln>
        <a:effectLst/>
      </dgm:spPr>
    </dgm:pt>
    <dgm:pt modelId="{2263813A-FB1C-4965-97E3-D13D228BE986}" type="pres">
      <dgm:prSet presAssocID="{A93193EF-A934-4C21-9C9A-34999B4935EA}" presName="sibTrans" presStyleCnt="0"/>
      <dgm:spPr/>
    </dgm:pt>
    <dgm:pt modelId="{86D401D3-32F7-4326-A0DF-D99D082F7833}" type="pres">
      <dgm:prSet presAssocID="{A93193EF-A934-4C21-9C9A-34999B4935EA}" presName="space" presStyleCnt="0"/>
      <dgm:spPr/>
    </dgm:pt>
    <dgm:pt modelId="{4F9580AA-BE66-467F-9433-0150284B1C92}" type="pres">
      <dgm:prSet presAssocID="{ED461D65-C39F-42BE-96BA-91A48C939877}" presName="composite" presStyleCnt="0"/>
      <dgm:spPr/>
    </dgm:pt>
    <dgm:pt modelId="{A7289A5C-4EF6-4C97-A465-8B7BAD808276}" type="pres">
      <dgm:prSet presAssocID="{ED461D65-C39F-42BE-96BA-91A48C939877}" presName="LShape" presStyleLbl="alignNode1" presStyleIdx="2" presStyleCnt="7"/>
      <dgm:spPr>
        <a:xfrm rot="5400000">
          <a:off x="2505827" y="1222157"/>
          <a:ext cx="1151627" cy="1916282"/>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gm:spPr>
    </dgm:pt>
    <dgm:pt modelId="{01D7A386-7293-41F1-8B94-82A135817D9A}" type="pres">
      <dgm:prSet presAssocID="{ED461D65-C39F-42BE-96BA-91A48C939877}" presName="ParentText" presStyleLbl="revTx" presStyleIdx="1" presStyleCnt="4">
        <dgm:presLayoutVars>
          <dgm:chMax val="0"/>
          <dgm:chPref val="0"/>
          <dgm:bulletEnabled val="1"/>
        </dgm:presLayoutVars>
      </dgm:prSet>
      <dgm:spPr/>
    </dgm:pt>
    <dgm:pt modelId="{DCF3154D-2DA6-40C8-B29D-F83EE836175A}" type="pres">
      <dgm:prSet presAssocID="{ED461D65-C39F-42BE-96BA-91A48C939877}" presName="Triangle" presStyleLbl="alignNode1" presStyleIdx="3" presStyleCnt="7"/>
      <dgm:spPr>
        <a:xfrm>
          <a:off x="3717201" y="1081079"/>
          <a:ext cx="326420" cy="326420"/>
        </a:xfrm>
        <a:prstGeom prst="triangle">
          <a:avLst>
            <a:gd name="adj" fmla="val 100000"/>
          </a:avLst>
        </a:prstGeom>
        <a:solidFill>
          <a:srgbClr val="36A9E1"/>
        </a:solidFill>
        <a:ln w="6350" cap="flat" cmpd="sng" algn="ctr">
          <a:solidFill>
            <a:srgbClr val="4A66AC">
              <a:hueOff val="0"/>
              <a:satOff val="0"/>
              <a:lumOff val="0"/>
              <a:alphaOff val="0"/>
            </a:srgbClr>
          </a:solidFill>
          <a:prstDash val="solid"/>
          <a:miter lim="800000"/>
        </a:ln>
        <a:effectLst/>
      </dgm:spPr>
    </dgm:pt>
    <dgm:pt modelId="{0B4C4005-2FEB-446D-B49C-40CEDBE3B997}" type="pres">
      <dgm:prSet presAssocID="{0A6A8769-A7BA-4C99-814C-9189DFA5824F}" presName="sibTrans" presStyleCnt="0"/>
      <dgm:spPr/>
    </dgm:pt>
    <dgm:pt modelId="{B5B78B92-3C78-46A6-A7EB-6772F6D80A7E}" type="pres">
      <dgm:prSet presAssocID="{0A6A8769-A7BA-4C99-814C-9189DFA5824F}" presName="space" presStyleCnt="0"/>
      <dgm:spPr/>
    </dgm:pt>
    <dgm:pt modelId="{6C00AEB6-BC43-41F1-A684-A5595F56B885}" type="pres">
      <dgm:prSet presAssocID="{9580E969-FD17-4C41-AF8B-0D523B542F71}" presName="composite" presStyleCnt="0"/>
      <dgm:spPr/>
    </dgm:pt>
    <dgm:pt modelId="{19CA768E-87DC-4179-A5C7-C78C5638143F}" type="pres">
      <dgm:prSet presAssocID="{9580E969-FD17-4C41-AF8B-0D523B542F71}" presName="LShape" presStyleLbl="alignNode1" presStyleIdx="4" presStyleCnt="7"/>
      <dgm:spPr>
        <a:xfrm rot="5400000">
          <a:off x="4623722" y="698082"/>
          <a:ext cx="1151627" cy="1916282"/>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gm:spPr>
    </dgm:pt>
    <dgm:pt modelId="{E54817C6-FE38-4E34-AF14-1EE9E9315B28}" type="pres">
      <dgm:prSet presAssocID="{9580E969-FD17-4C41-AF8B-0D523B542F71}" presName="ParentText" presStyleLbl="revTx" presStyleIdx="2" presStyleCnt="4">
        <dgm:presLayoutVars>
          <dgm:chMax val="0"/>
          <dgm:chPref val="0"/>
          <dgm:bulletEnabled val="1"/>
        </dgm:presLayoutVars>
      </dgm:prSet>
      <dgm:spPr/>
    </dgm:pt>
    <dgm:pt modelId="{2E33AAB3-A4F1-43D2-AA13-0BFBC5EA2BE4}" type="pres">
      <dgm:prSet presAssocID="{9580E969-FD17-4C41-AF8B-0D523B542F71}" presName="Triangle" presStyleLbl="alignNode1" presStyleIdx="5" presStyleCnt="7"/>
      <dgm:spPr>
        <a:xfrm>
          <a:off x="5835097" y="557003"/>
          <a:ext cx="326420" cy="326420"/>
        </a:xfrm>
        <a:prstGeom prst="triangle">
          <a:avLst>
            <a:gd name="adj" fmla="val 100000"/>
          </a:avLst>
        </a:prstGeom>
        <a:solidFill>
          <a:srgbClr val="36A9E1"/>
        </a:solidFill>
        <a:ln w="6350" cap="flat" cmpd="sng" algn="ctr">
          <a:solidFill>
            <a:srgbClr val="4A66AC">
              <a:hueOff val="0"/>
              <a:satOff val="0"/>
              <a:lumOff val="0"/>
              <a:alphaOff val="0"/>
            </a:srgbClr>
          </a:solidFill>
          <a:prstDash val="solid"/>
          <a:miter lim="800000"/>
        </a:ln>
        <a:effectLst/>
      </dgm:spPr>
    </dgm:pt>
    <dgm:pt modelId="{C0082FCF-C78A-4C10-B6D4-CA3D3FBCF93F}" type="pres">
      <dgm:prSet presAssocID="{ECF9F8A9-C972-43A6-A3D8-97788B9BC7EA}" presName="sibTrans" presStyleCnt="0"/>
      <dgm:spPr/>
    </dgm:pt>
    <dgm:pt modelId="{445BA991-33D9-41A9-B4C3-DEC61C6C2DDC}" type="pres">
      <dgm:prSet presAssocID="{ECF9F8A9-C972-43A6-A3D8-97788B9BC7EA}" presName="space" presStyleCnt="0"/>
      <dgm:spPr/>
    </dgm:pt>
    <dgm:pt modelId="{23AD8F60-FF3D-4562-8BF8-717E9EECE741}" type="pres">
      <dgm:prSet presAssocID="{1EE9EA7F-9908-4E7E-B829-944FD153333C}" presName="composite" presStyleCnt="0"/>
      <dgm:spPr/>
    </dgm:pt>
    <dgm:pt modelId="{AD6E945A-B2D0-431A-98E5-6923EFCA6BB1}" type="pres">
      <dgm:prSet presAssocID="{1EE9EA7F-9908-4E7E-B829-944FD153333C}" presName="LShape" presStyleLbl="alignNode1" presStyleIdx="6" presStyleCnt="7"/>
      <dgm:spPr>
        <a:xfrm rot="5400000">
          <a:off x="6741618" y="174007"/>
          <a:ext cx="1151627" cy="1916282"/>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gm:spPr>
    </dgm:pt>
    <dgm:pt modelId="{3109A1D8-034C-46D2-921D-8D09497616AF}" type="pres">
      <dgm:prSet presAssocID="{1EE9EA7F-9908-4E7E-B829-944FD153333C}" presName="ParentText" presStyleLbl="revTx" presStyleIdx="3" presStyleCnt="4">
        <dgm:presLayoutVars>
          <dgm:chMax val="0"/>
          <dgm:chPref val="0"/>
          <dgm:bulletEnabled val="1"/>
        </dgm:presLayoutVars>
      </dgm:prSet>
      <dgm:spPr/>
    </dgm:pt>
  </dgm:ptLst>
  <dgm:cxnLst>
    <dgm:cxn modelId="{FDF4B51F-BDB2-43FD-8230-26BDDF06BD84}" type="presOf" srcId="{1EE9EA7F-9908-4E7E-B829-944FD153333C}" destId="{3109A1D8-034C-46D2-921D-8D09497616AF}" srcOrd="0" destOrd="0" presId="urn:microsoft.com/office/officeart/2009/3/layout/StepUpProcess"/>
    <dgm:cxn modelId="{4D98C668-0613-4218-95B3-603C1DBE8781}" type="presOf" srcId="{9580E969-FD17-4C41-AF8B-0D523B542F71}" destId="{E54817C6-FE38-4E34-AF14-1EE9E9315B28}" srcOrd="0" destOrd="0" presId="urn:microsoft.com/office/officeart/2009/3/layout/StepUpProcess"/>
    <dgm:cxn modelId="{1308DE8D-7729-4789-B36C-61887986C0D8}" srcId="{E02C8C89-A75F-4988-A68D-16A8A29F3D4D}" destId="{9580E969-FD17-4C41-AF8B-0D523B542F71}" srcOrd="2" destOrd="0" parTransId="{48931F90-8846-4315-9424-C79517166E40}" sibTransId="{ECF9F8A9-C972-43A6-A3D8-97788B9BC7EA}"/>
    <dgm:cxn modelId="{0F06289B-DEE7-4B7E-AF33-917079AA0A3F}" type="presOf" srcId="{ED461D65-C39F-42BE-96BA-91A48C939877}" destId="{01D7A386-7293-41F1-8B94-82A135817D9A}" srcOrd="0" destOrd="0" presId="urn:microsoft.com/office/officeart/2009/3/layout/StepUpProcess"/>
    <dgm:cxn modelId="{B4FE37A0-F1B8-4E2A-A26A-5DAEBD139CCA}" type="presOf" srcId="{F6D23F0C-D9B9-4437-8A02-7016136135E6}" destId="{F9666EE6-1F68-4B18-BD3B-3064AFF64644}" srcOrd="0" destOrd="0" presId="urn:microsoft.com/office/officeart/2009/3/layout/StepUpProcess"/>
    <dgm:cxn modelId="{5A3801AC-4CF1-43AE-8C4F-99D8AA1E932F}" type="presOf" srcId="{E02C8C89-A75F-4988-A68D-16A8A29F3D4D}" destId="{BDC69259-5572-4CDD-B5E2-E2B4621F63B0}" srcOrd="0" destOrd="0" presId="urn:microsoft.com/office/officeart/2009/3/layout/StepUpProcess"/>
    <dgm:cxn modelId="{D13D59AD-92A1-455B-B3B4-2EC1A1F81FCC}" srcId="{E02C8C89-A75F-4988-A68D-16A8A29F3D4D}" destId="{1EE9EA7F-9908-4E7E-B829-944FD153333C}" srcOrd="3" destOrd="0" parTransId="{BCAE43D9-36F8-4937-B355-F432B36C76A7}" sibTransId="{12E1402F-28C7-475F-841A-5C4A6495B9D5}"/>
    <dgm:cxn modelId="{2A56D3E3-CA96-43DB-9078-8BDA2D07B977}" srcId="{E02C8C89-A75F-4988-A68D-16A8A29F3D4D}" destId="{F6D23F0C-D9B9-4437-8A02-7016136135E6}" srcOrd="0" destOrd="0" parTransId="{46E73775-13F6-44C1-92F1-FBE2796C4C93}" sibTransId="{A93193EF-A934-4C21-9C9A-34999B4935EA}"/>
    <dgm:cxn modelId="{383DCFF3-1FBD-4462-A995-64E477F81ABF}" srcId="{E02C8C89-A75F-4988-A68D-16A8A29F3D4D}" destId="{ED461D65-C39F-42BE-96BA-91A48C939877}" srcOrd="1" destOrd="0" parTransId="{D29B80AB-B10A-4511-A5AC-469D477D1D49}" sibTransId="{0A6A8769-A7BA-4C99-814C-9189DFA5824F}"/>
    <dgm:cxn modelId="{EC966FBF-A01A-4C48-BCB8-5645699B18FC}" type="presParOf" srcId="{BDC69259-5572-4CDD-B5E2-E2B4621F63B0}" destId="{21A4C083-5C65-423F-970C-B1B8E6D1038E}" srcOrd="0" destOrd="0" presId="urn:microsoft.com/office/officeart/2009/3/layout/StepUpProcess"/>
    <dgm:cxn modelId="{2AB453CD-E858-4886-850E-E6488C6AC880}" type="presParOf" srcId="{21A4C083-5C65-423F-970C-B1B8E6D1038E}" destId="{BBCCA758-0D0E-43E0-969B-8FDCD8538948}" srcOrd="0" destOrd="0" presId="urn:microsoft.com/office/officeart/2009/3/layout/StepUpProcess"/>
    <dgm:cxn modelId="{79945C71-BDC7-4944-8CAC-1591D1E62A7B}" type="presParOf" srcId="{21A4C083-5C65-423F-970C-B1B8E6D1038E}" destId="{F9666EE6-1F68-4B18-BD3B-3064AFF64644}" srcOrd="1" destOrd="0" presId="urn:microsoft.com/office/officeart/2009/3/layout/StepUpProcess"/>
    <dgm:cxn modelId="{97A79BB8-5EC3-4200-8388-014E225EF430}" type="presParOf" srcId="{21A4C083-5C65-423F-970C-B1B8E6D1038E}" destId="{1BD36365-CDE3-422B-BA91-11DF0B16DD46}" srcOrd="2" destOrd="0" presId="urn:microsoft.com/office/officeart/2009/3/layout/StepUpProcess"/>
    <dgm:cxn modelId="{6F54103B-A96D-4130-827A-3A23E21DA289}" type="presParOf" srcId="{BDC69259-5572-4CDD-B5E2-E2B4621F63B0}" destId="{2263813A-FB1C-4965-97E3-D13D228BE986}" srcOrd="1" destOrd="0" presId="urn:microsoft.com/office/officeart/2009/3/layout/StepUpProcess"/>
    <dgm:cxn modelId="{95072D4F-4544-40F6-B859-AE6CB0A0048C}" type="presParOf" srcId="{2263813A-FB1C-4965-97E3-D13D228BE986}" destId="{86D401D3-32F7-4326-A0DF-D99D082F7833}" srcOrd="0" destOrd="0" presId="urn:microsoft.com/office/officeart/2009/3/layout/StepUpProcess"/>
    <dgm:cxn modelId="{7E5D36BB-1758-4B96-A7DC-F25C7216A03F}" type="presParOf" srcId="{BDC69259-5572-4CDD-B5E2-E2B4621F63B0}" destId="{4F9580AA-BE66-467F-9433-0150284B1C92}" srcOrd="2" destOrd="0" presId="urn:microsoft.com/office/officeart/2009/3/layout/StepUpProcess"/>
    <dgm:cxn modelId="{C1DDF710-4007-49B6-81EB-6FB735057914}" type="presParOf" srcId="{4F9580AA-BE66-467F-9433-0150284B1C92}" destId="{A7289A5C-4EF6-4C97-A465-8B7BAD808276}" srcOrd="0" destOrd="0" presId="urn:microsoft.com/office/officeart/2009/3/layout/StepUpProcess"/>
    <dgm:cxn modelId="{63A93BA8-5B63-493A-8918-CCA5B73FD3DD}" type="presParOf" srcId="{4F9580AA-BE66-467F-9433-0150284B1C92}" destId="{01D7A386-7293-41F1-8B94-82A135817D9A}" srcOrd="1" destOrd="0" presId="urn:microsoft.com/office/officeart/2009/3/layout/StepUpProcess"/>
    <dgm:cxn modelId="{E04BD1FD-E4F9-42BA-88EF-300BDD3761A0}" type="presParOf" srcId="{4F9580AA-BE66-467F-9433-0150284B1C92}" destId="{DCF3154D-2DA6-40C8-B29D-F83EE836175A}" srcOrd="2" destOrd="0" presId="urn:microsoft.com/office/officeart/2009/3/layout/StepUpProcess"/>
    <dgm:cxn modelId="{95D4D194-B587-425B-8D71-7800C77E3195}" type="presParOf" srcId="{BDC69259-5572-4CDD-B5E2-E2B4621F63B0}" destId="{0B4C4005-2FEB-446D-B49C-40CEDBE3B997}" srcOrd="3" destOrd="0" presId="urn:microsoft.com/office/officeart/2009/3/layout/StepUpProcess"/>
    <dgm:cxn modelId="{53DA2AB1-0683-4A5D-898A-BCF2CB5B2B5F}" type="presParOf" srcId="{0B4C4005-2FEB-446D-B49C-40CEDBE3B997}" destId="{B5B78B92-3C78-46A6-A7EB-6772F6D80A7E}" srcOrd="0" destOrd="0" presId="urn:microsoft.com/office/officeart/2009/3/layout/StepUpProcess"/>
    <dgm:cxn modelId="{112D39FE-B07E-422F-A31A-6278376D43EA}" type="presParOf" srcId="{BDC69259-5572-4CDD-B5E2-E2B4621F63B0}" destId="{6C00AEB6-BC43-41F1-A684-A5595F56B885}" srcOrd="4" destOrd="0" presId="urn:microsoft.com/office/officeart/2009/3/layout/StepUpProcess"/>
    <dgm:cxn modelId="{3BAD937E-E3E8-4218-8FFF-7ABBBDBA0BB4}" type="presParOf" srcId="{6C00AEB6-BC43-41F1-A684-A5595F56B885}" destId="{19CA768E-87DC-4179-A5C7-C78C5638143F}" srcOrd="0" destOrd="0" presId="urn:microsoft.com/office/officeart/2009/3/layout/StepUpProcess"/>
    <dgm:cxn modelId="{A4A0BD3A-FA8C-47E9-8CA8-5CB4B33C618A}" type="presParOf" srcId="{6C00AEB6-BC43-41F1-A684-A5595F56B885}" destId="{E54817C6-FE38-4E34-AF14-1EE9E9315B28}" srcOrd="1" destOrd="0" presId="urn:microsoft.com/office/officeart/2009/3/layout/StepUpProcess"/>
    <dgm:cxn modelId="{A4E16989-0EA9-4084-98E4-7F4779B5109B}" type="presParOf" srcId="{6C00AEB6-BC43-41F1-A684-A5595F56B885}" destId="{2E33AAB3-A4F1-43D2-AA13-0BFBC5EA2BE4}" srcOrd="2" destOrd="0" presId="urn:microsoft.com/office/officeart/2009/3/layout/StepUpProcess"/>
    <dgm:cxn modelId="{4DF232B0-6F52-4ECE-B225-E655F73425B2}" type="presParOf" srcId="{BDC69259-5572-4CDD-B5E2-E2B4621F63B0}" destId="{C0082FCF-C78A-4C10-B6D4-CA3D3FBCF93F}" srcOrd="5" destOrd="0" presId="urn:microsoft.com/office/officeart/2009/3/layout/StepUpProcess"/>
    <dgm:cxn modelId="{F1E81F38-AA50-46AB-8032-55E6043440B9}" type="presParOf" srcId="{C0082FCF-C78A-4C10-B6D4-CA3D3FBCF93F}" destId="{445BA991-33D9-41A9-B4C3-DEC61C6C2DDC}" srcOrd="0" destOrd="0" presId="urn:microsoft.com/office/officeart/2009/3/layout/StepUpProcess"/>
    <dgm:cxn modelId="{35BC54C6-FF4A-4B14-9066-952257A84B93}" type="presParOf" srcId="{BDC69259-5572-4CDD-B5E2-E2B4621F63B0}" destId="{23AD8F60-FF3D-4562-8BF8-717E9EECE741}" srcOrd="6" destOrd="0" presId="urn:microsoft.com/office/officeart/2009/3/layout/StepUpProcess"/>
    <dgm:cxn modelId="{5FBB760F-DFCC-40B7-B9FF-942C31FB7A19}" type="presParOf" srcId="{23AD8F60-FF3D-4562-8BF8-717E9EECE741}" destId="{AD6E945A-B2D0-431A-98E5-6923EFCA6BB1}" srcOrd="0" destOrd="0" presId="urn:microsoft.com/office/officeart/2009/3/layout/StepUpProcess"/>
    <dgm:cxn modelId="{595BCEC8-A2EF-435B-BAEE-4788C35F03AE}" type="presParOf" srcId="{23AD8F60-FF3D-4562-8BF8-717E9EECE741}" destId="{3109A1D8-034C-46D2-921D-8D09497616A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A7FBE1-4EA0-499A-80E0-769EACCAE6A5}"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CO"/>
        </a:p>
      </dgm:t>
    </dgm:pt>
    <dgm:pt modelId="{3176BFC5-3F35-42B9-8071-604EAF224F67}">
      <dgm:prSet phldrT="[Texto]" custT="1"/>
      <dgm:spPr>
        <a:xfrm>
          <a:off x="4553138" y="705346"/>
          <a:ext cx="1087327" cy="543607"/>
        </a:xfrm>
        <a:prstGeom prst="rect">
          <a:avLst/>
        </a:prstGeom>
        <a:noFill/>
        <a:ln>
          <a:noFill/>
        </a:ln>
        <a:effectLst/>
      </dgm:spPr>
      <dgm:t>
        <a:bodyPr/>
        <a:lstStyle/>
        <a:p>
          <a:pPr marL="0" lvl="0" indent="0" algn="ctr" defTabSz="533400">
            <a:lnSpc>
              <a:spcPct val="90000"/>
            </a:lnSpc>
            <a:spcBef>
              <a:spcPct val="0"/>
            </a:spcBef>
            <a:spcAft>
              <a:spcPct val="35000"/>
            </a:spcAft>
            <a:buNone/>
          </a:pPr>
          <a:r>
            <a:rPr lang="es-CO" sz="1200" kern="1200" dirty="0">
              <a:solidFill>
                <a:prstClr val="black">
                  <a:hueOff val="0"/>
                  <a:satOff val="0"/>
                  <a:lumOff val="0"/>
                  <a:alphaOff val="0"/>
                </a:prstClr>
              </a:solidFill>
              <a:latin typeface="Arial Narrow" panose="020B0606020202030204" pitchFamily="34" charset="0"/>
              <a:ea typeface="+mn-ea"/>
              <a:cs typeface="+mn-cs"/>
            </a:rPr>
            <a:t>Evaluación de la metodología de recolección</a:t>
          </a:r>
        </a:p>
      </dgm:t>
    </dgm:pt>
    <dgm:pt modelId="{D7463154-501E-43B5-B128-853E3827719B}" type="parTrans" cxnId="{D470824C-74D1-40FD-8FA4-13C4E732770A}">
      <dgm:prSet/>
      <dgm:spPr/>
      <dgm:t>
        <a:bodyPr/>
        <a:lstStyle/>
        <a:p>
          <a:endParaRPr lang="es-CO"/>
        </a:p>
      </dgm:t>
    </dgm:pt>
    <dgm:pt modelId="{2524F81A-25B3-4AC9-8E11-75496B60B4D4}" type="sibTrans" cxnId="{D470824C-74D1-40FD-8FA4-13C4E732770A}">
      <dgm:prSet/>
      <dgm:spPr/>
      <dgm:t>
        <a:bodyPr/>
        <a:lstStyle/>
        <a:p>
          <a:endParaRPr lang="es-CO"/>
        </a:p>
      </dgm:t>
    </dgm:pt>
    <dgm:pt modelId="{615897E3-635D-4E40-8288-7640DEAF148B}">
      <dgm:prSet phldrT="[Texto]" custT="1"/>
      <dgm:spPr>
        <a:xfrm>
          <a:off x="4009657" y="1827182"/>
          <a:ext cx="1087327" cy="543607"/>
        </a:xfrm>
        <a:prstGeom prst="rect">
          <a:avLst/>
        </a:prstGeom>
        <a:noFill/>
        <a:ln>
          <a:noFill/>
        </a:ln>
        <a:effectLst/>
      </dgm:spPr>
      <dgm:t>
        <a:bodyPr/>
        <a:lstStyle/>
        <a:p>
          <a:pPr marL="0" lvl="0" indent="0" algn="ctr" defTabSz="622300">
            <a:lnSpc>
              <a:spcPct val="90000"/>
            </a:lnSpc>
            <a:spcBef>
              <a:spcPct val="0"/>
            </a:spcBef>
            <a:spcAft>
              <a:spcPct val="35000"/>
            </a:spcAft>
            <a:buNone/>
          </a:pPr>
          <a:r>
            <a:rPr lang="es-CO" sz="1200" kern="1200" dirty="0">
              <a:solidFill>
                <a:prstClr val="black">
                  <a:hueOff val="0"/>
                  <a:satOff val="0"/>
                  <a:lumOff val="0"/>
                  <a:alphaOff val="0"/>
                </a:prstClr>
              </a:solidFill>
              <a:latin typeface="Arial Narrow" panose="020B0606020202030204" pitchFamily="34" charset="0"/>
              <a:ea typeface="+mn-ea"/>
              <a:cs typeface="+mn-cs"/>
            </a:rPr>
            <a:t>Mejoramiento en las matrices de recolección de información</a:t>
          </a:r>
        </a:p>
      </dgm:t>
    </dgm:pt>
    <dgm:pt modelId="{E1C7A578-1D9A-41C7-AB9A-6119033A745B}" type="parTrans" cxnId="{BC910568-D472-43C0-8D5E-6CFEB81FFA47}">
      <dgm:prSet/>
      <dgm:spPr/>
      <dgm:t>
        <a:bodyPr/>
        <a:lstStyle/>
        <a:p>
          <a:endParaRPr lang="es-CO"/>
        </a:p>
      </dgm:t>
    </dgm:pt>
    <dgm:pt modelId="{261CDF21-B20D-43F2-B51C-B2B318F52761}" type="sibTrans" cxnId="{BC910568-D472-43C0-8D5E-6CFEB81FFA47}">
      <dgm:prSet/>
      <dgm:spPr/>
      <dgm:t>
        <a:bodyPr/>
        <a:lstStyle/>
        <a:p>
          <a:endParaRPr lang="es-CO"/>
        </a:p>
      </dgm:t>
    </dgm:pt>
    <dgm:pt modelId="{66B6FC00-744E-4028-926D-5D261EFA1DCC}">
      <dgm:prSet phldrT="[Texto]" custT="1"/>
      <dgm:spPr>
        <a:xfrm>
          <a:off x="4553138" y="2949019"/>
          <a:ext cx="1087327" cy="543607"/>
        </a:xfrm>
        <a:prstGeom prst="rect">
          <a:avLst/>
        </a:prstGeom>
        <a:noFill/>
        <a:ln>
          <a:noFill/>
        </a:ln>
        <a:effectLst/>
      </dgm:spPr>
      <dgm:t>
        <a:bodyPr/>
        <a:lstStyle/>
        <a:p>
          <a:pPr>
            <a:buNone/>
          </a:pPr>
          <a:r>
            <a:rPr lang="es-CO" sz="1200" kern="1200" dirty="0">
              <a:solidFill>
                <a:prstClr val="black">
                  <a:hueOff val="0"/>
                  <a:satOff val="0"/>
                  <a:lumOff val="0"/>
                  <a:alphaOff val="0"/>
                </a:prstClr>
              </a:solidFill>
              <a:latin typeface="Arial Narrow" panose="020B0606020202030204" pitchFamily="34" charset="0"/>
              <a:ea typeface="+mn-ea"/>
              <a:cs typeface="+mn-cs"/>
            </a:rPr>
            <a:t>Control de calidad desde los lideres de proceso</a:t>
          </a:r>
        </a:p>
      </dgm:t>
    </dgm:pt>
    <dgm:pt modelId="{FD1C88DB-887E-49F0-B82A-0BEF13B4BC53}" type="parTrans" cxnId="{E7C76557-ABFD-4B38-9CB6-1F5866574538}">
      <dgm:prSet/>
      <dgm:spPr/>
      <dgm:t>
        <a:bodyPr/>
        <a:lstStyle/>
        <a:p>
          <a:endParaRPr lang="es-CO"/>
        </a:p>
      </dgm:t>
    </dgm:pt>
    <dgm:pt modelId="{BCC00D86-BFD0-4AC6-84A3-6A0C87D700F1}" type="sibTrans" cxnId="{E7C76557-ABFD-4B38-9CB6-1F5866574538}">
      <dgm:prSet/>
      <dgm:spPr/>
      <dgm:t>
        <a:bodyPr/>
        <a:lstStyle/>
        <a:p>
          <a:endParaRPr lang="es-CO"/>
        </a:p>
      </dgm:t>
    </dgm:pt>
    <dgm:pt modelId="{D31A6CC4-8E9B-4F07-89D7-C2414D286BE6}">
      <dgm:prSet phldrT="[Texto]" custT="1"/>
      <dgm:spPr>
        <a:xfrm>
          <a:off x="4009657" y="4070855"/>
          <a:ext cx="1087327" cy="543607"/>
        </a:xfrm>
        <a:prstGeom prst="rect">
          <a:avLst/>
        </a:prstGeom>
        <a:noFill/>
        <a:ln>
          <a:noFill/>
        </a:ln>
        <a:effectLst/>
      </dgm:spPr>
      <dgm:t>
        <a:bodyPr/>
        <a:lstStyle/>
        <a:p>
          <a:pPr>
            <a:buNone/>
          </a:pPr>
          <a:r>
            <a:rPr lang="es-CO" sz="1200" kern="1200" dirty="0">
              <a:solidFill>
                <a:prstClr val="black">
                  <a:hueOff val="0"/>
                  <a:satOff val="0"/>
                  <a:lumOff val="0"/>
                  <a:alphaOff val="0"/>
                </a:prstClr>
              </a:solidFill>
              <a:latin typeface="Arial Narrow" panose="020B0606020202030204" pitchFamily="34" charset="0"/>
              <a:ea typeface="+mn-ea"/>
              <a:cs typeface="+mn-cs"/>
            </a:rPr>
            <a:t>Control de oportunidad en la entrega de los reportes por parte de los contratistas</a:t>
          </a:r>
        </a:p>
      </dgm:t>
    </dgm:pt>
    <dgm:pt modelId="{CA61C3FD-319F-4D56-AC7B-5F6259F91C69}" type="parTrans" cxnId="{65D05FDF-ECB7-4334-908C-41E5BDEBE2F3}">
      <dgm:prSet/>
      <dgm:spPr/>
      <dgm:t>
        <a:bodyPr/>
        <a:lstStyle/>
        <a:p>
          <a:endParaRPr lang="es-CO"/>
        </a:p>
      </dgm:t>
    </dgm:pt>
    <dgm:pt modelId="{819C9153-40B1-43E9-B8A2-E6A471AF6777}" type="sibTrans" cxnId="{65D05FDF-ECB7-4334-908C-41E5BDEBE2F3}">
      <dgm:prSet/>
      <dgm:spPr/>
      <dgm:t>
        <a:bodyPr/>
        <a:lstStyle/>
        <a:p>
          <a:endParaRPr lang="es-CO"/>
        </a:p>
      </dgm:t>
    </dgm:pt>
    <dgm:pt modelId="{45F6E21E-D8D2-47F5-8CBE-6BB6D5EAFE43}" type="pres">
      <dgm:prSet presAssocID="{CFA7FBE1-4EA0-499A-80E0-769EACCAE6A5}" presName="Name0" presStyleCnt="0">
        <dgm:presLayoutVars>
          <dgm:chMax val="7"/>
          <dgm:chPref val="7"/>
          <dgm:dir/>
          <dgm:animLvl val="lvl"/>
        </dgm:presLayoutVars>
      </dgm:prSet>
      <dgm:spPr/>
    </dgm:pt>
    <dgm:pt modelId="{78D0B66C-1C87-4E96-A953-B61BBAF96BE4}" type="pres">
      <dgm:prSet presAssocID="{3176BFC5-3F35-42B9-8071-604EAF224F67}" presName="Accent1" presStyleCnt="0"/>
      <dgm:spPr/>
    </dgm:pt>
    <dgm:pt modelId="{EEC6B9B5-72D5-4382-87E5-1755A6139614}" type="pres">
      <dgm:prSet presAssocID="{3176BFC5-3F35-42B9-8071-604EAF224F67}" presName="Accent" presStyleLbl="node1" presStyleIdx="0" presStyleCnt="4"/>
      <dgm:spPr>
        <a:xfrm>
          <a:off x="4122959" y="0"/>
          <a:ext cx="1948417" cy="1948615"/>
        </a:xfrm>
        <a:prstGeom prst="circularArrow">
          <a:avLst>
            <a:gd name="adj1" fmla="val 10980"/>
            <a:gd name="adj2" fmla="val 1142322"/>
            <a:gd name="adj3" fmla="val 4500000"/>
            <a:gd name="adj4" fmla="val 10800000"/>
            <a:gd name="adj5" fmla="val 12500"/>
          </a:avLst>
        </a:prstGeom>
        <a:solidFill>
          <a:srgbClr val="629DD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A5A9D5B7-9577-440B-A06A-FA5A4F2A19BC}" type="pres">
      <dgm:prSet presAssocID="{3176BFC5-3F35-42B9-8071-604EAF224F67}" presName="Parent1" presStyleLbl="revTx" presStyleIdx="0" presStyleCnt="4">
        <dgm:presLayoutVars>
          <dgm:chMax val="1"/>
          <dgm:chPref val="1"/>
          <dgm:bulletEnabled val="1"/>
        </dgm:presLayoutVars>
      </dgm:prSet>
      <dgm:spPr/>
    </dgm:pt>
    <dgm:pt modelId="{46950F62-9BE2-443F-9297-F1C5F2CC3812}" type="pres">
      <dgm:prSet presAssocID="{615897E3-635D-4E40-8288-7640DEAF148B}" presName="Accent2" presStyleCnt="0"/>
      <dgm:spPr/>
    </dgm:pt>
    <dgm:pt modelId="{321E9EFB-C440-487A-AFC5-2B7E6888B4C1}" type="pres">
      <dgm:prSet presAssocID="{615897E3-635D-4E40-8288-7640DEAF148B}" presName="Accent" presStyleLbl="node1" presStyleIdx="1" presStyleCnt="4"/>
      <dgm:spPr>
        <a:xfrm>
          <a:off x="3581671" y="1119769"/>
          <a:ext cx="1948417" cy="1948615"/>
        </a:xfrm>
        <a:prstGeom prst="leftCircularArrow">
          <a:avLst>
            <a:gd name="adj1" fmla="val 10980"/>
            <a:gd name="adj2" fmla="val 1142322"/>
            <a:gd name="adj3" fmla="val 6300000"/>
            <a:gd name="adj4" fmla="val 18900000"/>
            <a:gd name="adj5" fmla="val 12500"/>
          </a:avLst>
        </a:prstGeom>
        <a:solidFill>
          <a:srgbClr val="297F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085AF921-FA53-4BCB-AB0E-85355DFE755D}" type="pres">
      <dgm:prSet presAssocID="{615897E3-635D-4E40-8288-7640DEAF148B}" presName="Parent2" presStyleLbl="revTx" presStyleIdx="1" presStyleCnt="4">
        <dgm:presLayoutVars>
          <dgm:chMax val="1"/>
          <dgm:chPref val="1"/>
          <dgm:bulletEnabled val="1"/>
        </dgm:presLayoutVars>
      </dgm:prSet>
      <dgm:spPr/>
    </dgm:pt>
    <dgm:pt modelId="{E94BDE4D-E4B4-443B-A2E5-4C22608EE5BD}" type="pres">
      <dgm:prSet presAssocID="{66B6FC00-744E-4028-926D-5D261EFA1DCC}" presName="Accent3" presStyleCnt="0"/>
      <dgm:spPr/>
    </dgm:pt>
    <dgm:pt modelId="{F944CAC1-D28C-4F2F-8F2C-DF58CC5F4385}" type="pres">
      <dgm:prSet presAssocID="{66B6FC00-744E-4028-926D-5D261EFA1DCC}" presName="Accent" presStyleLbl="node1" presStyleIdx="2" presStyleCnt="4"/>
      <dgm:spPr>
        <a:xfrm>
          <a:off x="4122959" y="2243672"/>
          <a:ext cx="1948417" cy="1948615"/>
        </a:xfrm>
        <a:prstGeom prst="circularArrow">
          <a:avLst>
            <a:gd name="adj1" fmla="val 10980"/>
            <a:gd name="adj2" fmla="val 1142322"/>
            <a:gd name="adj3" fmla="val 4500000"/>
            <a:gd name="adj4" fmla="val 13500000"/>
            <a:gd name="adj5" fmla="val 12500"/>
          </a:avLst>
        </a:prstGeom>
        <a:solidFill>
          <a:srgbClr val="7F8FA9">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7911E01-4AD2-48ED-ACDB-885A77D66937}" type="pres">
      <dgm:prSet presAssocID="{66B6FC00-744E-4028-926D-5D261EFA1DCC}" presName="Parent3" presStyleLbl="revTx" presStyleIdx="2" presStyleCnt="4">
        <dgm:presLayoutVars>
          <dgm:chMax val="1"/>
          <dgm:chPref val="1"/>
          <dgm:bulletEnabled val="1"/>
        </dgm:presLayoutVars>
      </dgm:prSet>
      <dgm:spPr/>
    </dgm:pt>
    <dgm:pt modelId="{FA68B931-7666-4C39-BEFB-93F2D298E479}" type="pres">
      <dgm:prSet presAssocID="{D31A6CC4-8E9B-4F07-89D7-C2414D286BE6}" presName="Accent4" presStyleCnt="0"/>
      <dgm:spPr/>
    </dgm:pt>
    <dgm:pt modelId="{8ED2FBA8-C4E6-44F0-9E7C-D03C93CAD104}" type="pres">
      <dgm:prSet presAssocID="{D31A6CC4-8E9B-4F07-89D7-C2414D286BE6}" presName="Accent" presStyleLbl="node1" presStyleIdx="3" presStyleCnt="4"/>
      <dgm:spPr>
        <a:xfrm>
          <a:off x="3720556" y="3492626"/>
          <a:ext cx="1673936" cy="1674745"/>
        </a:xfrm>
        <a:prstGeom prst="blockArc">
          <a:avLst>
            <a:gd name="adj1" fmla="val 0"/>
            <a:gd name="adj2" fmla="val 18900000"/>
            <a:gd name="adj3" fmla="val 12740"/>
          </a:avLst>
        </a:prstGeom>
        <a:solidFill>
          <a:srgbClr val="5AA2A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DE62365-BDBE-44AE-8EDC-2DFB7CECC7AD}" type="pres">
      <dgm:prSet presAssocID="{D31A6CC4-8E9B-4F07-89D7-C2414D286BE6}" presName="Parent4" presStyleLbl="revTx" presStyleIdx="3" presStyleCnt="4">
        <dgm:presLayoutVars>
          <dgm:chMax val="1"/>
          <dgm:chPref val="1"/>
          <dgm:bulletEnabled val="1"/>
        </dgm:presLayoutVars>
      </dgm:prSet>
      <dgm:spPr/>
    </dgm:pt>
  </dgm:ptLst>
  <dgm:cxnLst>
    <dgm:cxn modelId="{7ECDE11E-CBA9-40AF-9A16-5DEE3323A918}" type="presOf" srcId="{D31A6CC4-8E9B-4F07-89D7-C2414D286BE6}" destId="{5DE62365-BDBE-44AE-8EDC-2DFB7CECC7AD}" srcOrd="0" destOrd="0" presId="urn:microsoft.com/office/officeart/2009/layout/CircleArrowProcess"/>
    <dgm:cxn modelId="{1EBB1E27-A75A-4A44-BEB0-2555E0022D3D}" type="presOf" srcId="{615897E3-635D-4E40-8288-7640DEAF148B}" destId="{085AF921-FA53-4BCB-AB0E-85355DFE755D}" srcOrd="0" destOrd="0" presId="urn:microsoft.com/office/officeart/2009/layout/CircleArrowProcess"/>
    <dgm:cxn modelId="{2EEE7D3A-DA02-4EE5-A1D4-257FF9C1B5CB}" type="presOf" srcId="{3176BFC5-3F35-42B9-8071-604EAF224F67}" destId="{A5A9D5B7-9577-440B-A06A-FA5A4F2A19BC}" srcOrd="0" destOrd="0" presId="urn:microsoft.com/office/officeart/2009/layout/CircleArrowProcess"/>
    <dgm:cxn modelId="{6C71C65F-341F-41B4-BE58-F57F2C77720D}" type="presOf" srcId="{66B6FC00-744E-4028-926D-5D261EFA1DCC}" destId="{37911E01-4AD2-48ED-ACDB-885A77D66937}" srcOrd="0" destOrd="0" presId="urn:microsoft.com/office/officeart/2009/layout/CircleArrowProcess"/>
    <dgm:cxn modelId="{BC910568-D472-43C0-8D5E-6CFEB81FFA47}" srcId="{CFA7FBE1-4EA0-499A-80E0-769EACCAE6A5}" destId="{615897E3-635D-4E40-8288-7640DEAF148B}" srcOrd="1" destOrd="0" parTransId="{E1C7A578-1D9A-41C7-AB9A-6119033A745B}" sibTransId="{261CDF21-B20D-43F2-B51C-B2B318F52761}"/>
    <dgm:cxn modelId="{AC10B86A-5193-44E3-B98F-AE4BE054E203}" type="presOf" srcId="{CFA7FBE1-4EA0-499A-80E0-769EACCAE6A5}" destId="{45F6E21E-D8D2-47F5-8CBE-6BB6D5EAFE43}" srcOrd="0" destOrd="0" presId="urn:microsoft.com/office/officeart/2009/layout/CircleArrowProcess"/>
    <dgm:cxn modelId="{D470824C-74D1-40FD-8FA4-13C4E732770A}" srcId="{CFA7FBE1-4EA0-499A-80E0-769EACCAE6A5}" destId="{3176BFC5-3F35-42B9-8071-604EAF224F67}" srcOrd="0" destOrd="0" parTransId="{D7463154-501E-43B5-B128-853E3827719B}" sibTransId="{2524F81A-25B3-4AC9-8E11-75496B60B4D4}"/>
    <dgm:cxn modelId="{E7C76557-ABFD-4B38-9CB6-1F5866574538}" srcId="{CFA7FBE1-4EA0-499A-80E0-769EACCAE6A5}" destId="{66B6FC00-744E-4028-926D-5D261EFA1DCC}" srcOrd="2" destOrd="0" parTransId="{FD1C88DB-887E-49F0-B82A-0BEF13B4BC53}" sibTransId="{BCC00D86-BFD0-4AC6-84A3-6A0C87D700F1}"/>
    <dgm:cxn modelId="{65D05FDF-ECB7-4334-908C-41E5BDEBE2F3}" srcId="{CFA7FBE1-4EA0-499A-80E0-769EACCAE6A5}" destId="{D31A6CC4-8E9B-4F07-89D7-C2414D286BE6}" srcOrd="3" destOrd="0" parTransId="{CA61C3FD-319F-4D56-AC7B-5F6259F91C69}" sibTransId="{819C9153-40B1-43E9-B8A2-E6A471AF6777}"/>
    <dgm:cxn modelId="{74B4FDA4-3CC9-496D-BE15-A7A7DD23905C}" type="presParOf" srcId="{45F6E21E-D8D2-47F5-8CBE-6BB6D5EAFE43}" destId="{78D0B66C-1C87-4E96-A953-B61BBAF96BE4}" srcOrd="0" destOrd="0" presId="urn:microsoft.com/office/officeart/2009/layout/CircleArrowProcess"/>
    <dgm:cxn modelId="{CBE7575C-06EE-4C3A-9581-BC8725B9F7EC}" type="presParOf" srcId="{78D0B66C-1C87-4E96-A953-B61BBAF96BE4}" destId="{EEC6B9B5-72D5-4382-87E5-1755A6139614}" srcOrd="0" destOrd="0" presId="urn:microsoft.com/office/officeart/2009/layout/CircleArrowProcess"/>
    <dgm:cxn modelId="{0363630A-DAAC-4B7F-A76D-6157E15C5B25}" type="presParOf" srcId="{45F6E21E-D8D2-47F5-8CBE-6BB6D5EAFE43}" destId="{A5A9D5B7-9577-440B-A06A-FA5A4F2A19BC}" srcOrd="1" destOrd="0" presId="urn:microsoft.com/office/officeart/2009/layout/CircleArrowProcess"/>
    <dgm:cxn modelId="{1EAC7F9B-361E-4AFA-B561-42D0E91E2B11}" type="presParOf" srcId="{45F6E21E-D8D2-47F5-8CBE-6BB6D5EAFE43}" destId="{46950F62-9BE2-443F-9297-F1C5F2CC3812}" srcOrd="2" destOrd="0" presId="urn:microsoft.com/office/officeart/2009/layout/CircleArrowProcess"/>
    <dgm:cxn modelId="{500E77B0-67E1-4290-9E7F-238ED69CD232}" type="presParOf" srcId="{46950F62-9BE2-443F-9297-F1C5F2CC3812}" destId="{321E9EFB-C440-487A-AFC5-2B7E6888B4C1}" srcOrd="0" destOrd="0" presId="urn:microsoft.com/office/officeart/2009/layout/CircleArrowProcess"/>
    <dgm:cxn modelId="{514DACA7-6905-4FBE-BC43-F49E0CB70D14}" type="presParOf" srcId="{45F6E21E-D8D2-47F5-8CBE-6BB6D5EAFE43}" destId="{085AF921-FA53-4BCB-AB0E-85355DFE755D}" srcOrd="3" destOrd="0" presId="urn:microsoft.com/office/officeart/2009/layout/CircleArrowProcess"/>
    <dgm:cxn modelId="{3685EA0C-D2B6-4495-809B-00FEF01024CC}" type="presParOf" srcId="{45F6E21E-D8D2-47F5-8CBE-6BB6D5EAFE43}" destId="{E94BDE4D-E4B4-443B-A2E5-4C22608EE5BD}" srcOrd="4" destOrd="0" presId="urn:microsoft.com/office/officeart/2009/layout/CircleArrowProcess"/>
    <dgm:cxn modelId="{70D45027-5491-4D8D-AD43-D2F51854FB14}" type="presParOf" srcId="{E94BDE4D-E4B4-443B-A2E5-4C22608EE5BD}" destId="{F944CAC1-D28C-4F2F-8F2C-DF58CC5F4385}" srcOrd="0" destOrd="0" presId="urn:microsoft.com/office/officeart/2009/layout/CircleArrowProcess"/>
    <dgm:cxn modelId="{136B0B57-31B2-4BFA-A638-D00E0C5A46CC}" type="presParOf" srcId="{45F6E21E-D8D2-47F5-8CBE-6BB6D5EAFE43}" destId="{37911E01-4AD2-48ED-ACDB-885A77D66937}" srcOrd="5" destOrd="0" presId="urn:microsoft.com/office/officeart/2009/layout/CircleArrowProcess"/>
    <dgm:cxn modelId="{124AB06C-99D2-4928-B78F-4F9B4F47C127}" type="presParOf" srcId="{45F6E21E-D8D2-47F5-8CBE-6BB6D5EAFE43}" destId="{FA68B931-7666-4C39-BEFB-93F2D298E479}" srcOrd="6" destOrd="0" presId="urn:microsoft.com/office/officeart/2009/layout/CircleArrowProcess"/>
    <dgm:cxn modelId="{CC68F702-7A38-491F-9646-B6349F2B42F2}" type="presParOf" srcId="{FA68B931-7666-4C39-BEFB-93F2D298E479}" destId="{8ED2FBA8-C4E6-44F0-9E7C-D03C93CAD104}" srcOrd="0" destOrd="0" presId="urn:microsoft.com/office/officeart/2009/layout/CircleArrowProcess"/>
    <dgm:cxn modelId="{4A023521-4A5C-47FA-9B90-BB765B7E4CDF}" type="presParOf" srcId="{45F6E21E-D8D2-47F5-8CBE-6BB6D5EAFE43}" destId="{5DE62365-BDBE-44AE-8EDC-2DFB7CECC7AD}"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FF339EBA-3931-4060-8C44-01B296BD6C7B}"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CO"/>
        </a:p>
      </dgm:t>
    </dgm:pt>
    <dgm:pt modelId="{897EBC59-2248-4766-ADD8-BA3487FBBD35}">
      <dgm:prSet phldrT="[Texto]" custT="1"/>
      <dgm:spPr>
        <a:xfrm>
          <a:off x="3480567" y="220126"/>
          <a:ext cx="1172385" cy="1824809"/>
        </a:xfrm>
        <a:prstGeom prst="rect">
          <a:avLst/>
        </a:prstGeom>
        <a:noFill/>
        <a:ln>
          <a:noFill/>
        </a:ln>
        <a:effectLst/>
      </dgm:spPr>
      <dgm:t>
        <a:bodyPr/>
        <a:lstStyle/>
        <a:p>
          <a:pPr>
            <a:buNone/>
          </a:pPr>
          <a:r>
            <a:rPr lang="es-MX" sz="1400" dirty="0">
              <a:solidFill>
                <a:sysClr val="windowText" lastClr="000000">
                  <a:hueOff val="0"/>
                  <a:satOff val="0"/>
                  <a:lumOff val="0"/>
                  <a:alphaOff val="0"/>
                </a:sysClr>
              </a:solidFill>
              <a:latin typeface="Arial Narrow" panose="020B0606020202030204" pitchFamily="34" charset="0"/>
              <a:ea typeface="+mn-ea"/>
              <a:cs typeface="+mn-cs"/>
            </a:rPr>
            <a:t>Auditoria previa al Reporte</a:t>
          </a:r>
        </a:p>
        <a:p>
          <a:pPr>
            <a:buNone/>
          </a:pPr>
          <a:r>
            <a:rPr lang="es-MX" sz="1400" dirty="0">
              <a:solidFill>
                <a:sysClr val="windowText" lastClr="000000">
                  <a:hueOff val="0"/>
                  <a:satOff val="0"/>
                  <a:lumOff val="0"/>
                  <a:alphaOff val="0"/>
                </a:sysClr>
              </a:solidFill>
              <a:latin typeface="Arial Narrow" panose="020B0606020202030204" pitchFamily="34" charset="0"/>
              <a:ea typeface="+mn-ea"/>
              <a:cs typeface="+mn-cs"/>
            </a:rPr>
            <a:t>Seguimiento a Cohortes ERC- VIH- ARTRITIS- CANCER - HEMOFILIA</a:t>
          </a:r>
        </a:p>
        <a:p>
          <a:pPr>
            <a:buNone/>
          </a:pP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99A49381-5B44-44E1-BF00-19CA3BBA9E53}" type="parTrans" cxnId="{37D2EE2F-084B-4AB8-A995-889EC055658F}">
      <dgm:prSet/>
      <dgm:spPr/>
      <dgm:t>
        <a:bodyPr/>
        <a:lstStyle/>
        <a:p>
          <a:endParaRPr lang="es-CO" sz="1400">
            <a:latin typeface="Arial Narrow" panose="020B0606020202030204" pitchFamily="34" charset="0"/>
          </a:endParaRPr>
        </a:p>
      </dgm:t>
    </dgm:pt>
    <dgm:pt modelId="{957542EB-ABF7-49CE-B308-38D9F838C9A6}" type="sibTrans" cxnId="{37D2EE2F-084B-4AB8-A995-889EC055658F}">
      <dgm:prSet/>
      <dgm:spPr/>
      <dgm:t>
        <a:bodyPr/>
        <a:lstStyle/>
        <a:p>
          <a:endParaRPr lang="es-CO" sz="1400">
            <a:latin typeface="Arial Narrow" panose="020B0606020202030204" pitchFamily="34" charset="0"/>
          </a:endParaRPr>
        </a:p>
      </dgm:t>
    </dgm:pt>
    <dgm:pt modelId="{C4FA6DF4-717E-425B-9622-63FCA2B6D6E1}">
      <dgm:prSet phldrT="[Texto]" custT="1"/>
      <dgm:spPr>
        <a:xfrm>
          <a:off x="3530683" y="2506018"/>
          <a:ext cx="1172385" cy="1824809"/>
        </a:xfrm>
        <a:prstGeom prst="rect">
          <a:avLst/>
        </a:prstGeom>
        <a:noFill/>
        <a:ln>
          <a:noFill/>
        </a:ln>
        <a:effectLst/>
      </dgm:spPr>
      <dgm:t>
        <a:bodyPr/>
        <a:lstStyle/>
        <a:p>
          <a:pPr>
            <a:buNone/>
          </a:pPr>
          <a:r>
            <a:rPr lang="es-MX" sz="1400" dirty="0">
              <a:solidFill>
                <a:sysClr val="windowText" lastClr="000000">
                  <a:hueOff val="0"/>
                  <a:satOff val="0"/>
                  <a:lumOff val="0"/>
                  <a:alphaOff val="0"/>
                </a:sysClr>
              </a:solidFill>
              <a:latin typeface="Arial Narrow" panose="020B0606020202030204" pitchFamily="34" charset="0"/>
              <a:ea typeface="+mn-ea"/>
              <a:cs typeface="+mn-cs"/>
            </a:rPr>
            <a:t>Seguimiento a Reportes  de red de Servicios y cohortes archivos PT y Covid</a:t>
          </a: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2157146D-6011-41E0-94D3-D30FD32425D7}" type="parTrans" cxnId="{A39EC6D6-E748-4680-B7AE-CAFFC8971B57}">
      <dgm:prSet/>
      <dgm:spPr/>
      <dgm:t>
        <a:bodyPr/>
        <a:lstStyle/>
        <a:p>
          <a:endParaRPr lang="es-CO" sz="1400">
            <a:latin typeface="Arial Narrow" panose="020B0606020202030204" pitchFamily="34" charset="0"/>
          </a:endParaRPr>
        </a:p>
      </dgm:t>
    </dgm:pt>
    <dgm:pt modelId="{3472C5A7-5EF5-4E6D-ADE3-CF9AF041EF42}" type="sibTrans" cxnId="{A39EC6D6-E748-4680-B7AE-CAFFC8971B57}">
      <dgm:prSet/>
      <dgm:spPr/>
      <dgm:t>
        <a:bodyPr/>
        <a:lstStyle/>
        <a:p>
          <a:endParaRPr lang="es-CO" sz="1400">
            <a:latin typeface="Arial Narrow" panose="020B0606020202030204" pitchFamily="34" charset="0"/>
          </a:endParaRPr>
        </a:p>
      </dgm:t>
    </dgm:pt>
    <dgm:pt modelId="{DE2390F3-9205-4F97-9032-E33C3C5C4E38}">
      <dgm:prSet phldrT="[Texto]" custT="1"/>
      <dgm:spPr>
        <a:xfrm>
          <a:off x="3530683" y="2506018"/>
          <a:ext cx="1172385" cy="1824809"/>
        </a:xfrm>
        <a:prstGeom prst="rect">
          <a:avLst/>
        </a:prstGeom>
        <a:noFill/>
        <a:ln>
          <a:noFill/>
        </a:ln>
        <a:effectLst/>
      </dgm:spPr>
      <dgm:t>
        <a:bodyPr/>
        <a:lstStyle/>
        <a:p>
          <a:pPr>
            <a:buNone/>
          </a:pPr>
          <a:r>
            <a:rPr lang="es-CO" sz="1400" dirty="0">
              <a:solidFill>
                <a:sysClr val="windowText" lastClr="000000">
                  <a:hueOff val="0"/>
                  <a:satOff val="0"/>
                  <a:lumOff val="0"/>
                  <a:alphaOff val="0"/>
                </a:sysClr>
              </a:solidFill>
              <a:latin typeface="Arial Narrow" panose="020B0606020202030204" pitchFamily="34" charset="0"/>
              <a:ea typeface="+mn-ea"/>
              <a:cs typeface="+mn-cs"/>
            </a:rPr>
            <a:t> Evaluación en REPS Sobre servicios de las IPS</a:t>
          </a:r>
        </a:p>
        <a:p>
          <a:pPr>
            <a:buNone/>
          </a:pP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885273E4-A3C1-4E70-96F5-EECCC36E5D06}" type="parTrans" cxnId="{2003968C-3EA0-4D0B-A889-51A9626DC04C}">
      <dgm:prSet/>
      <dgm:spPr/>
      <dgm:t>
        <a:bodyPr/>
        <a:lstStyle/>
        <a:p>
          <a:endParaRPr lang="es-CO" sz="1400">
            <a:latin typeface="Arial Narrow" panose="020B0606020202030204" pitchFamily="34" charset="0"/>
          </a:endParaRPr>
        </a:p>
      </dgm:t>
    </dgm:pt>
    <dgm:pt modelId="{41A891F2-6C03-4094-B446-B4604B6C121C}" type="sibTrans" cxnId="{2003968C-3EA0-4D0B-A889-51A9626DC04C}">
      <dgm:prSet/>
      <dgm:spPr/>
      <dgm:t>
        <a:bodyPr/>
        <a:lstStyle/>
        <a:p>
          <a:endParaRPr lang="es-CO" sz="1400">
            <a:latin typeface="Arial Narrow" panose="020B0606020202030204" pitchFamily="34" charset="0"/>
          </a:endParaRPr>
        </a:p>
      </dgm:t>
    </dgm:pt>
    <dgm:pt modelId="{7DB1EE56-C86C-4992-9F04-2D302E6C5DFB}">
      <dgm:prSet phldrT="[Texto]" custT="1"/>
      <dgm:spPr>
        <a:xfrm>
          <a:off x="5309257" y="1728199"/>
          <a:ext cx="2365485" cy="216606"/>
        </a:xfrm>
        <a:prstGeom prst="rect">
          <a:avLst/>
        </a:prstGeom>
        <a:noFill/>
        <a:ln>
          <a:noFill/>
        </a:ln>
        <a:effectLst/>
      </dgm:spPr>
      <dgm:t>
        <a:bodyPr/>
        <a:lstStyle/>
        <a:p>
          <a:pPr>
            <a:buNone/>
          </a:pP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5F3113B2-8892-4AFA-BC3C-FEB25E84EB68}" type="parTrans" cxnId="{F887E614-2A80-48C5-9630-CCC450EC9536}">
      <dgm:prSet/>
      <dgm:spPr/>
      <dgm:t>
        <a:bodyPr/>
        <a:lstStyle/>
        <a:p>
          <a:endParaRPr lang="es-CO" sz="1400">
            <a:latin typeface="Arial Narrow" panose="020B0606020202030204" pitchFamily="34" charset="0"/>
          </a:endParaRPr>
        </a:p>
      </dgm:t>
    </dgm:pt>
    <dgm:pt modelId="{1CFFF50A-EB3F-442D-9C50-210B42F703A8}" type="sibTrans" cxnId="{F887E614-2A80-48C5-9630-CCC450EC9536}">
      <dgm:prSet/>
      <dgm:spPr/>
      <dgm:t>
        <a:bodyPr/>
        <a:lstStyle/>
        <a:p>
          <a:endParaRPr lang="es-CO" sz="1400">
            <a:latin typeface="Arial Narrow" panose="020B0606020202030204" pitchFamily="34" charset="0"/>
          </a:endParaRPr>
        </a:p>
      </dgm:t>
    </dgm:pt>
    <dgm:pt modelId="{E4EA47EC-976A-4754-8C6B-016C461119A2}">
      <dgm:prSet phldrT="[Texto]" custT="1"/>
      <dgm:spPr>
        <a:xfrm>
          <a:off x="7877735" y="220126"/>
          <a:ext cx="1172385" cy="1824809"/>
        </a:xfrm>
        <a:prstGeom prst="rect">
          <a:avLst/>
        </a:prstGeom>
        <a:noFill/>
        <a:ln>
          <a:noFill/>
        </a:ln>
        <a:effectLst/>
      </dgm:spPr>
      <dgm:t>
        <a:bodyPr/>
        <a:lstStyle/>
        <a:p>
          <a:pPr>
            <a:buNone/>
          </a:pPr>
          <a:r>
            <a:rPr lang="es-MX" sz="1400" dirty="0">
              <a:solidFill>
                <a:sysClr val="windowText" lastClr="000000">
                  <a:hueOff val="0"/>
                  <a:satOff val="0"/>
                  <a:lumOff val="0"/>
                  <a:alphaOff val="0"/>
                </a:sysClr>
              </a:solidFill>
              <a:latin typeface="Arial Narrow" panose="020B0606020202030204" pitchFamily="34" charset="0"/>
              <a:ea typeface="+mn-ea"/>
              <a:cs typeface="+mn-cs"/>
            </a:rPr>
            <a:t>Validación previa de RIPS, 4505-202 Suficiencia UPC </a:t>
          </a: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92740DAE-3F4D-4349-8975-899C140D4DF5}" type="parTrans" cxnId="{CED9CE24-9EF7-492F-937A-EB4035E7FF79}">
      <dgm:prSet/>
      <dgm:spPr/>
      <dgm:t>
        <a:bodyPr/>
        <a:lstStyle/>
        <a:p>
          <a:endParaRPr lang="es-CO" sz="1400">
            <a:latin typeface="Arial Narrow" panose="020B0606020202030204" pitchFamily="34" charset="0"/>
          </a:endParaRPr>
        </a:p>
      </dgm:t>
    </dgm:pt>
    <dgm:pt modelId="{6AE1B2B0-7B0B-4407-874D-6B18B0510612}" type="sibTrans" cxnId="{CED9CE24-9EF7-492F-937A-EB4035E7FF79}">
      <dgm:prSet/>
      <dgm:spPr/>
      <dgm:t>
        <a:bodyPr/>
        <a:lstStyle/>
        <a:p>
          <a:endParaRPr lang="es-CO" sz="1400">
            <a:latin typeface="Arial Narrow" panose="020B0606020202030204" pitchFamily="34" charset="0"/>
          </a:endParaRPr>
        </a:p>
      </dgm:t>
    </dgm:pt>
    <dgm:pt modelId="{BDFBC620-B946-4CB6-BCB2-ED398ECA9BF4}">
      <dgm:prSet phldrT="[Texto]" custT="1"/>
      <dgm:spPr>
        <a:xfrm>
          <a:off x="7877735" y="220126"/>
          <a:ext cx="1172385" cy="1824809"/>
        </a:xfrm>
        <a:prstGeom prst="rect">
          <a:avLst/>
        </a:prstGeom>
        <a:noFill/>
        <a:ln>
          <a:noFill/>
        </a:ln>
        <a:effectLst/>
      </dgm:spPr>
      <dgm:t>
        <a:bodyPr/>
        <a:lstStyle/>
        <a:p>
          <a:pPr>
            <a:buNone/>
          </a:pP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756E5974-B9C2-4F66-8E3F-B9F5293E846F}" type="parTrans" cxnId="{72F09C6E-B418-46CB-A8D8-7EEDC97B754C}">
      <dgm:prSet/>
      <dgm:spPr/>
      <dgm:t>
        <a:bodyPr/>
        <a:lstStyle/>
        <a:p>
          <a:endParaRPr lang="es-CO" sz="1400">
            <a:latin typeface="Arial Narrow" panose="020B0606020202030204" pitchFamily="34" charset="0"/>
          </a:endParaRPr>
        </a:p>
      </dgm:t>
    </dgm:pt>
    <dgm:pt modelId="{24FA002C-DFB5-4DBF-85D6-51E9CA6C69D8}" type="sibTrans" cxnId="{72F09C6E-B418-46CB-A8D8-7EEDC97B754C}">
      <dgm:prSet/>
      <dgm:spPr/>
      <dgm:t>
        <a:bodyPr/>
        <a:lstStyle/>
        <a:p>
          <a:endParaRPr lang="es-CO" sz="1400">
            <a:latin typeface="Arial Narrow" panose="020B0606020202030204" pitchFamily="34" charset="0"/>
          </a:endParaRPr>
        </a:p>
      </dgm:t>
    </dgm:pt>
    <dgm:pt modelId="{5511A944-DB57-4FB4-98E4-45AF2FDC7C30}">
      <dgm:prSet phldrT="[Texto]" custT="1"/>
      <dgm:spPr>
        <a:xfrm flipV="1">
          <a:off x="1710917" y="4002294"/>
          <a:ext cx="868062" cy="240201"/>
        </a:xfrm>
        <a:prstGeom prst="rect">
          <a:avLst/>
        </a:prstGeom>
        <a:noFill/>
        <a:ln>
          <a:noFill/>
        </a:ln>
        <a:effectLst/>
      </dgm:spPr>
      <dgm:t>
        <a:bodyPr/>
        <a:lstStyle/>
        <a:p>
          <a:pPr>
            <a:buNone/>
          </a:pP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5AEF9978-E043-4358-87F8-AC98E384796E}" type="sibTrans" cxnId="{C166F9EB-64DE-4A1A-9BC4-86369923F465}">
      <dgm:prSet/>
      <dgm:spPr/>
      <dgm:t>
        <a:bodyPr/>
        <a:lstStyle/>
        <a:p>
          <a:endParaRPr lang="es-CO" sz="1400">
            <a:latin typeface="Arial Narrow" panose="020B0606020202030204" pitchFamily="34" charset="0"/>
          </a:endParaRPr>
        </a:p>
      </dgm:t>
    </dgm:pt>
    <dgm:pt modelId="{54916917-E0FD-4E5E-8A2D-FB171718E7DF}" type="parTrans" cxnId="{C166F9EB-64DE-4A1A-9BC4-86369923F465}">
      <dgm:prSet/>
      <dgm:spPr/>
      <dgm:t>
        <a:bodyPr/>
        <a:lstStyle/>
        <a:p>
          <a:endParaRPr lang="es-CO" sz="1400">
            <a:latin typeface="Arial Narrow" panose="020B0606020202030204" pitchFamily="34" charset="0"/>
          </a:endParaRPr>
        </a:p>
      </dgm:t>
    </dgm:pt>
    <dgm:pt modelId="{7315C854-7029-42E5-9FC8-5EE5CCD46590}">
      <dgm:prSet phldrT="[Texto]" custT="1"/>
      <dgm:spPr>
        <a:xfrm>
          <a:off x="846092" y="2133550"/>
          <a:ext cx="2365485" cy="216606"/>
        </a:xfrm>
        <a:prstGeom prst="rect">
          <a:avLst/>
        </a:prstGeom>
        <a:noFill/>
        <a:ln>
          <a:noFill/>
        </a:ln>
        <a:effectLst/>
      </dgm:spPr>
      <dgm:t>
        <a:bodyPr/>
        <a:lstStyle/>
        <a:p>
          <a:pPr>
            <a:buNone/>
          </a:pPr>
          <a:endParaRPr lang="es-CO" sz="1400" dirty="0">
            <a:solidFill>
              <a:sysClr val="windowText" lastClr="000000">
                <a:hueOff val="0"/>
                <a:satOff val="0"/>
                <a:lumOff val="0"/>
                <a:alphaOff val="0"/>
              </a:sysClr>
            </a:solidFill>
            <a:latin typeface="Arial Narrow" panose="020B0606020202030204" pitchFamily="34" charset="0"/>
            <a:ea typeface="+mn-ea"/>
            <a:cs typeface="+mn-cs"/>
          </a:endParaRPr>
        </a:p>
      </dgm:t>
    </dgm:pt>
    <dgm:pt modelId="{89B20558-E779-41BB-8FEC-53F49027EC87}" type="sibTrans" cxnId="{CF727D2D-417D-4798-9A48-156B8D5A5E97}">
      <dgm:prSet/>
      <dgm:spPr/>
      <dgm:t>
        <a:bodyPr/>
        <a:lstStyle/>
        <a:p>
          <a:endParaRPr lang="es-CO" sz="1400">
            <a:latin typeface="Arial Narrow" panose="020B0606020202030204" pitchFamily="34" charset="0"/>
          </a:endParaRPr>
        </a:p>
      </dgm:t>
    </dgm:pt>
    <dgm:pt modelId="{2704929F-3664-4932-BFE0-BE2410FC8E94}" type="parTrans" cxnId="{CF727D2D-417D-4798-9A48-156B8D5A5E97}">
      <dgm:prSet/>
      <dgm:spPr/>
      <dgm:t>
        <a:bodyPr/>
        <a:lstStyle/>
        <a:p>
          <a:endParaRPr lang="es-CO" sz="1400">
            <a:latin typeface="Arial Narrow" panose="020B0606020202030204" pitchFamily="34" charset="0"/>
          </a:endParaRPr>
        </a:p>
      </dgm:t>
    </dgm:pt>
    <dgm:pt modelId="{57CDACBE-5B72-401E-A398-709A48CBAF83}" type="pres">
      <dgm:prSet presAssocID="{FF339EBA-3931-4060-8C44-01B296BD6C7B}" presName="Name0" presStyleCnt="0">
        <dgm:presLayoutVars>
          <dgm:chMax/>
          <dgm:chPref/>
          <dgm:dir/>
          <dgm:animLvl val="lvl"/>
        </dgm:presLayoutVars>
      </dgm:prSet>
      <dgm:spPr/>
    </dgm:pt>
    <dgm:pt modelId="{1437CEBB-8D48-420C-898D-F3B2FBD6DFBD}" type="pres">
      <dgm:prSet presAssocID="{7315C854-7029-42E5-9FC8-5EE5CCD46590}" presName="composite" presStyleCnt="0"/>
      <dgm:spPr/>
    </dgm:pt>
    <dgm:pt modelId="{B0C7FAB1-46BD-44E0-A955-16605A57D51D}" type="pres">
      <dgm:prSet presAssocID="{7315C854-7029-42E5-9FC8-5EE5CCD46590}" presName="ParentAccentShape" presStyleLbl="trBgShp" presStyleIdx="0" presStyleCnt="6"/>
      <dgm:spPr>
        <a:xfrm>
          <a:off x="811835" y="220126"/>
          <a:ext cx="2564335" cy="1824809"/>
        </a:xfrm>
        <a:prstGeom prst="frame">
          <a:avLst>
            <a:gd name="adj1" fmla="val 5450"/>
          </a:avLst>
        </a:prstGeom>
        <a:solidFill>
          <a:srgbClr val="4A66AC">
            <a:tint val="50000"/>
            <a:alpha val="40000"/>
            <a:hueOff val="0"/>
            <a:satOff val="0"/>
            <a:lumOff val="0"/>
            <a:alphaOff val="0"/>
          </a:srgbClr>
        </a:solidFill>
        <a:ln>
          <a:noFill/>
        </a:ln>
        <a:effectLst/>
      </dgm:spPr>
    </dgm:pt>
    <dgm:pt modelId="{499C8826-35A0-457D-9D23-ACE21883AE71}" type="pres">
      <dgm:prSet presAssocID="{7315C854-7029-42E5-9FC8-5EE5CCD46590}" presName="ParentText" presStyleLbl="revTx" presStyleIdx="0" presStyleCnt="6" custLinFactY="87137" custLinFactNeighborX="-2790" custLinFactNeighborY="100000">
        <dgm:presLayoutVars>
          <dgm:chMax val="1"/>
          <dgm:chPref val="1"/>
          <dgm:bulletEnabled val="1"/>
        </dgm:presLayoutVars>
      </dgm:prSet>
      <dgm:spPr/>
    </dgm:pt>
    <dgm:pt modelId="{0EA5BEE7-0532-40B1-9008-3642366EF099}" type="pres">
      <dgm:prSet presAssocID="{7315C854-7029-42E5-9FC8-5EE5CCD46590}" presName="ChildText" presStyleLbl="revTx" presStyleIdx="1" presStyleCnt="6">
        <dgm:presLayoutVars>
          <dgm:chMax val="0"/>
          <dgm:chPref val="0"/>
        </dgm:presLayoutVars>
      </dgm:prSet>
      <dgm:spPr/>
    </dgm:pt>
    <dgm:pt modelId="{75444AD2-DBFF-4D00-A0DB-5B644A8F7007}" type="pres">
      <dgm:prSet presAssocID="{7315C854-7029-42E5-9FC8-5EE5CCD46590}" presName="ChildAccentShape" presStyleLbl="trBgShp" presStyleIdx="1" presStyleCnt="6"/>
      <dgm:spPr>
        <a:xfrm>
          <a:off x="4757349" y="220126"/>
          <a:ext cx="98596" cy="1824809"/>
        </a:xfrm>
        <a:prstGeom prst="rect">
          <a:avLst/>
        </a:prstGeom>
        <a:solidFill>
          <a:srgbClr val="4A66AC">
            <a:tint val="50000"/>
            <a:alpha val="40000"/>
            <a:hueOff val="0"/>
            <a:satOff val="0"/>
            <a:lumOff val="0"/>
            <a:alphaOff val="0"/>
          </a:srgbClr>
        </a:solidFill>
        <a:ln>
          <a:noFill/>
        </a:ln>
        <a:effectLst/>
      </dgm:spPr>
    </dgm:pt>
    <dgm:pt modelId="{2BF07D9A-3255-4955-A3D6-13D27602BB47}" type="pres">
      <dgm:prSet presAssocID="{7315C854-7029-42E5-9FC8-5EE5CCD46590}" presName="Image" presStyleLbl="alignImgPlace1" presStyleIdx="0" presStyleCnt="3" custLinFactNeighborX="6251" custLinFactNeighborY="16075"/>
      <dgm:spPr>
        <a:xfrm>
          <a:off x="867372" y="278948"/>
          <a:ext cx="2465738" cy="17261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ctr">
          <a:solidFill>
            <a:sysClr val="window" lastClr="FFFFFF">
              <a:hueOff val="0"/>
              <a:satOff val="0"/>
              <a:lumOff val="0"/>
              <a:alphaOff val="0"/>
            </a:sysClr>
          </a:solidFill>
          <a:prstDash val="solid"/>
          <a:miter lim="800000"/>
        </a:ln>
        <a:effectLst/>
      </dgm:spPr>
    </dgm:pt>
    <dgm:pt modelId="{3845DABC-3AB0-4350-A8F4-B8FD0BFF73C9}" type="pres">
      <dgm:prSet presAssocID="{89B20558-E779-41BB-8FEC-53F49027EC87}" presName="sibTrans" presStyleCnt="0"/>
      <dgm:spPr/>
    </dgm:pt>
    <dgm:pt modelId="{94EB0ED7-C040-4A57-9166-C468CCF4C976}" type="pres">
      <dgm:prSet presAssocID="{5511A944-DB57-4FB4-98E4-45AF2FDC7C30}" presName="composite" presStyleCnt="0"/>
      <dgm:spPr/>
    </dgm:pt>
    <dgm:pt modelId="{5E5C67C2-5457-41E0-8D61-73F369D378B3}" type="pres">
      <dgm:prSet presAssocID="{5511A944-DB57-4FB4-98E4-45AF2FDC7C30}" presName="ParentAccentShape" presStyleLbl="trBgShp" presStyleIdx="2" presStyleCnt="6"/>
      <dgm:spPr>
        <a:xfrm>
          <a:off x="861952" y="2506018"/>
          <a:ext cx="2564335" cy="1824809"/>
        </a:xfrm>
        <a:prstGeom prst="frame">
          <a:avLst>
            <a:gd name="adj1" fmla="val 5450"/>
          </a:avLst>
        </a:prstGeom>
        <a:solidFill>
          <a:srgbClr val="4A66AC">
            <a:tint val="50000"/>
            <a:alpha val="40000"/>
            <a:hueOff val="0"/>
            <a:satOff val="0"/>
            <a:lumOff val="0"/>
            <a:alphaOff val="0"/>
          </a:srgbClr>
        </a:solidFill>
        <a:ln>
          <a:noFill/>
        </a:ln>
        <a:effectLst/>
      </dgm:spPr>
    </dgm:pt>
    <dgm:pt modelId="{6BE1C973-D9B0-4011-81F5-221E1A402BED}" type="pres">
      <dgm:prSet presAssocID="{5511A944-DB57-4FB4-98E4-45AF2FDC7C30}" presName="ParentText" presStyleLbl="revTx" presStyleIdx="2" presStyleCnt="6" custFlipVert="1" custFlipHor="0" custScaleX="36697" custScaleY="110893">
        <dgm:presLayoutVars>
          <dgm:chMax val="1"/>
          <dgm:chPref val="1"/>
          <dgm:bulletEnabled val="1"/>
        </dgm:presLayoutVars>
      </dgm:prSet>
      <dgm:spPr/>
    </dgm:pt>
    <dgm:pt modelId="{D9D1F480-FB7E-4C42-A84B-8AF4E19F0EF1}" type="pres">
      <dgm:prSet presAssocID="{5511A944-DB57-4FB4-98E4-45AF2FDC7C30}" presName="ChildText" presStyleLbl="revTx" presStyleIdx="3" presStyleCnt="6">
        <dgm:presLayoutVars>
          <dgm:chMax val="0"/>
          <dgm:chPref val="0"/>
        </dgm:presLayoutVars>
      </dgm:prSet>
      <dgm:spPr/>
    </dgm:pt>
    <dgm:pt modelId="{9FDB9492-1228-4EC7-9D91-683A960A036D}" type="pres">
      <dgm:prSet presAssocID="{5511A944-DB57-4FB4-98E4-45AF2FDC7C30}" presName="ChildAccentShape" presStyleLbl="trBgShp" presStyleIdx="3" presStyleCnt="6"/>
      <dgm:spPr>
        <a:xfrm>
          <a:off x="4807465" y="2506018"/>
          <a:ext cx="98596" cy="1824809"/>
        </a:xfrm>
        <a:prstGeom prst="rect">
          <a:avLst/>
        </a:prstGeom>
        <a:solidFill>
          <a:srgbClr val="4A66AC">
            <a:tint val="50000"/>
            <a:alpha val="40000"/>
            <a:hueOff val="0"/>
            <a:satOff val="0"/>
            <a:lumOff val="0"/>
            <a:alphaOff val="0"/>
          </a:srgbClr>
        </a:solidFill>
        <a:ln>
          <a:noFill/>
        </a:ln>
        <a:effectLst/>
      </dgm:spPr>
    </dgm:pt>
    <dgm:pt modelId="{9A8AD467-B4BE-407E-B045-397208EF85F1}" type="pres">
      <dgm:prSet presAssocID="{5511A944-DB57-4FB4-98E4-45AF2FDC7C30}" presName="Image" presStyleLbl="alignImgPlace1" presStyleIdx="1" presStyleCnt="3" custScaleX="108130" custScaleY="104413" custLinFactNeighborX="1272" custLinFactNeighborY="12189"/>
      <dgm:spPr>
        <a:xfrm>
          <a:off x="877371" y="2530020"/>
          <a:ext cx="2666203" cy="18022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ysClr val="window" lastClr="FFFFFF">
              <a:hueOff val="0"/>
              <a:satOff val="0"/>
              <a:lumOff val="0"/>
              <a:alphaOff val="0"/>
            </a:sysClr>
          </a:solidFill>
          <a:prstDash val="solid"/>
          <a:miter lim="800000"/>
        </a:ln>
        <a:effectLst/>
      </dgm:spPr>
    </dgm:pt>
    <dgm:pt modelId="{8AC15216-8A78-4059-A5E2-8A2F7B00AC4E}" type="pres">
      <dgm:prSet presAssocID="{5AEF9978-E043-4358-87F8-AC98E384796E}" presName="sibTrans" presStyleCnt="0"/>
      <dgm:spPr/>
    </dgm:pt>
    <dgm:pt modelId="{6E4F4C96-A353-4DC4-B664-665DDC5A3195}" type="pres">
      <dgm:prSet presAssocID="{7DB1EE56-C86C-4992-9F04-2D302E6C5DFB}" presName="composite" presStyleCnt="0"/>
      <dgm:spPr/>
    </dgm:pt>
    <dgm:pt modelId="{F2E99C75-E02F-48CC-B7B6-19434111F959}" type="pres">
      <dgm:prSet presAssocID="{7DB1EE56-C86C-4992-9F04-2D302E6C5DFB}" presName="ParentAccentShape" presStyleLbl="trBgShp" presStyleIdx="4" presStyleCnt="6"/>
      <dgm:spPr>
        <a:xfrm>
          <a:off x="5209004" y="220126"/>
          <a:ext cx="2564335" cy="1824809"/>
        </a:xfrm>
        <a:prstGeom prst="frame">
          <a:avLst>
            <a:gd name="adj1" fmla="val 5450"/>
          </a:avLst>
        </a:prstGeom>
        <a:solidFill>
          <a:srgbClr val="4A66AC">
            <a:tint val="50000"/>
            <a:alpha val="40000"/>
            <a:hueOff val="0"/>
            <a:satOff val="0"/>
            <a:lumOff val="0"/>
            <a:alphaOff val="0"/>
          </a:srgbClr>
        </a:solidFill>
        <a:ln>
          <a:noFill/>
        </a:ln>
        <a:effectLst/>
      </dgm:spPr>
    </dgm:pt>
    <dgm:pt modelId="{8DEB5674-2581-4B65-A10A-F272364C6C18}" type="pres">
      <dgm:prSet presAssocID="{7DB1EE56-C86C-4992-9F04-2D302E6C5DFB}" presName="ParentText" presStyleLbl="revTx" presStyleIdx="4" presStyleCnt="6">
        <dgm:presLayoutVars>
          <dgm:chMax val="1"/>
          <dgm:chPref val="1"/>
          <dgm:bulletEnabled val="1"/>
        </dgm:presLayoutVars>
      </dgm:prSet>
      <dgm:spPr/>
    </dgm:pt>
    <dgm:pt modelId="{3A6ADEC1-AD72-4B10-A102-9E26D6709950}" type="pres">
      <dgm:prSet presAssocID="{7DB1EE56-C86C-4992-9F04-2D302E6C5DFB}" presName="ChildText" presStyleLbl="revTx" presStyleIdx="5" presStyleCnt="6">
        <dgm:presLayoutVars>
          <dgm:chMax val="0"/>
          <dgm:chPref val="0"/>
        </dgm:presLayoutVars>
      </dgm:prSet>
      <dgm:spPr/>
    </dgm:pt>
    <dgm:pt modelId="{B400D06E-3C85-4C41-8CF5-642B2DAA7C85}" type="pres">
      <dgm:prSet presAssocID="{7DB1EE56-C86C-4992-9F04-2D302E6C5DFB}" presName="ChildAccentShape" presStyleLbl="trBgShp" presStyleIdx="5" presStyleCnt="6"/>
      <dgm:spPr>
        <a:xfrm>
          <a:off x="9154517" y="220126"/>
          <a:ext cx="98596" cy="1824809"/>
        </a:xfrm>
        <a:prstGeom prst="rect">
          <a:avLst/>
        </a:prstGeom>
        <a:solidFill>
          <a:srgbClr val="4A66AC">
            <a:tint val="50000"/>
            <a:alpha val="40000"/>
            <a:hueOff val="0"/>
            <a:satOff val="0"/>
            <a:lumOff val="0"/>
            <a:alphaOff val="0"/>
          </a:srgbClr>
        </a:solidFill>
        <a:ln>
          <a:noFill/>
        </a:ln>
        <a:effectLst/>
      </dgm:spPr>
    </dgm:pt>
    <dgm:pt modelId="{62676103-97BB-47E7-855D-4C4B2D2A27D4}" type="pres">
      <dgm:prSet presAssocID="{7DB1EE56-C86C-4992-9F04-2D302E6C5DFB}" presName="Image" presStyleLbl="alignImgPlace1" presStyleIdx="2" presStyleCnt="3" custLinFactNeighborX="4640" custLinFactNeighborY="14756"/>
      <dgm:spPr>
        <a:xfrm>
          <a:off x="5172075" y="145347"/>
          <a:ext cx="2465738" cy="17261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dgm:spPr>
    </dgm:pt>
  </dgm:ptLst>
  <dgm:cxnLst>
    <dgm:cxn modelId="{F887E614-2A80-48C5-9630-CCC450EC9536}" srcId="{FF339EBA-3931-4060-8C44-01B296BD6C7B}" destId="{7DB1EE56-C86C-4992-9F04-2D302E6C5DFB}" srcOrd="2" destOrd="0" parTransId="{5F3113B2-8892-4AFA-BC3C-FEB25E84EB68}" sibTransId="{1CFFF50A-EB3F-442D-9C50-210B42F703A8}"/>
    <dgm:cxn modelId="{CED9CE24-9EF7-492F-937A-EB4035E7FF79}" srcId="{7DB1EE56-C86C-4992-9F04-2D302E6C5DFB}" destId="{E4EA47EC-976A-4754-8C6B-016C461119A2}" srcOrd="0" destOrd="0" parTransId="{92740DAE-3F4D-4349-8975-899C140D4DF5}" sibTransId="{6AE1B2B0-7B0B-4407-874D-6B18B0510612}"/>
    <dgm:cxn modelId="{822E1E2D-566D-40BF-AFB4-1246C8E8B603}" type="presOf" srcId="{E4EA47EC-976A-4754-8C6B-016C461119A2}" destId="{3A6ADEC1-AD72-4B10-A102-9E26D6709950}" srcOrd="0" destOrd="0" presId="urn:microsoft.com/office/officeart/2009/3/layout/SnapshotPictureList"/>
    <dgm:cxn modelId="{CF727D2D-417D-4798-9A48-156B8D5A5E97}" srcId="{FF339EBA-3931-4060-8C44-01B296BD6C7B}" destId="{7315C854-7029-42E5-9FC8-5EE5CCD46590}" srcOrd="0" destOrd="0" parTransId="{2704929F-3664-4932-BFE0-BE2410FC8E94}" sibTransId="{89B20558-E779-41BB-8FEC-53F49027EC87}"/>
    <dgm:cxn modelId="{37D2EE2F-084B-4AB8-A995-889EC055658F}" srcId="{7315C854-7029-42E5-9FC8-5EE5CCD46590}" destId="{897EBC59-2248-4766-ADD8-BA3487FBBD35}" srcOrd="0" destOrd="0" parTransId="{99A49381-5B44-44E1-BF00-19CA3BBA9E53}" sibTransId="{957542EB-ABF7-49CE-B308-38D9F838C9A6}"/>
    <dgm:cxn modelId="{6DF38645-2554-4CCA-80EE-DB046F59C97C}" type="presOf" srcId="{7315C854-7029-42E5-9FC8-5EE5CCD46590}" destId="{499C8826-35A0-457D-9D23-ACE21883AE71}" srcOrd="0" destOrd="0" presId="urn:microsoft.com/office/officeart/2009/3/layout/SnapshotPictureList"/>
    <dgm:cxn modelId="{01B4836B-0987-415E-B667-AA452479775C}" type="presOf" srcId="{7DB1EE56-C86C-4992-9F04-2D302E6C5DFB}" destId="{8DEB5674-2581-4B65-A10A-F272364C6C18}" srcOrd="0" destOrd="0" presId="urn:microsoft.com/office/officeart/2009/3/layout/SnapshotPictureList"/>
    <dgm:cxn modelId="{72F09C6E-B418-46CB-A8D8-7EEDC97B754C}" srcId="{7DB1EE56-C86C-4992-9F04-2D302E6C5DFB}" destId="{BDFBC620-B946-4CB6-BCB2-ED398ECA9BF4}" srcOrd="1" destOrd="0" parTransId="{756E5974-B9C2-4F66-8E3F-B9F5293E846F}" sibTransId="{24FA002C-DFB5-4DBF-85D6-51E9CA6C69D8}"/>
    <dgm:cxn modelId="{18870C55-2B80-4C23-8927-1BBC6BAF6488}" type="presOf" srcId="{C4FA6DF4-717E-425B-9622-63FCA2B6D6E1}" destId="{D9D1F480-FB7E-4C42-A84B-8AF4E19F0EF1}" srcOrd="0" destOrd="0" presId="urn:microsoft.com/office/officeart/2009/3/layout/SnapshotPictureList"/>
    <dgm:cxn modelId="{0367257F-2224-4F8D-BAF7-C2C544CE9E8C}" type="presOf" srcId="{897EBC59-2248-4766-ADD8-BA3487FBBD35}" destId="{0EA5BEE7-0532-40B1-9008-3642366EF099}" srcOrd="0" destOrd="0" presId="urn:microsoft.com/office/officeart/2009/3/layout/SnapshotPictureList"/>
    <dgm:cxn modelId="{60ACBB84-F9D1-443B-BBAD-D3E550EF910F}" type="presOf" srcId="{BDFBC620-B946-4CB6-BCB2-ED398ECA9BF4}" destId="{3A6ADEC1-AD72-4B10-A102-9E26D6709950}" srcOrd="0" destOrd="1" presId="urn:microsoft.com/office/officeart/2009/3/layout/SnapshotPictureList"/>
    <dgm:cxn modelId="{2003968C-3EA0-4D0B-A889-51A9626DC04C}" srcId="{5511A944-DB57-4FB4-98E4-45AF2FDC7C30}" destId="{DE2390F3-9205-4F97-9032-E33C3C5C4E38}" srcOrd="1" destOrd="0" parTransId="{885273E4-A3C1-4E70-96F5-EECCC36E5D06}" sibTransId="{41A891F2-6C03-4094-B446-B4604B6C121C}"/>
    <dgm:cxn modelId="{8CCBDAA2-A4C9-4033-8071-2970DA68C32B}" type="presOf" srcId="{FF339EBA-3931-4060-8C44-01B296BD6C7B}" destId="{57CDACBE-5B72-401E-A398-709A48CBAF83}" srcOrd="0" destOrd="0" presId="urn:microsoft.com/office/officeart/2009/3/layout/SnapshotPictureList"/>
    <dgm:cxn modelId="{D1C783A5-44D9-42C6-845E-A2D56631F0AC}" type="presOf" srcId="{DE2390F3-9205-4F97-9032-E33C3C5C4E38}" destId="{D9D1F480-FB7E-4C42-A84B-8AF4E19F0EF1}" srcOrd="0" destOrd="1" presId="urn:microsoft.com/office/officeart/2009/3/layout/SnapshotPictureList"/>
    <dgm:cxn modelId="{A32C16AC-8F1C-4AFB-AF5E-51DEB091C23F}" type="presOf" srcId="{5511A944-DB57-4FB4-98E4-45AF2FDC7C30}" destId="{6BE1C973-D9B0-4011-81F5-221E1A402BED}" srcOrd="0" destOrd="0" presId="urn:microsoft.com/office/officeart/2009/3/layout/SnapshotPictureList"/>
    <dgm:cxn modelId="{A39EC6D6-E748-4680-B7AE-CAFFC8971B57}" srcId="{5511A944-DB57-4FB4-98E4-45AF2FDC7C30}" destId="{C4FA6DF4-717E-425B-9622-63FCA2B6D6E1}" srcOrd="0" destOrd="0" parTransId="{2157146D-6011-41E0-94D3-D30FD32425D7}" sibTransId="{3472C5A7-5EF5-4E6D-ADE3-CF9AF041EF42}"/>
    <dgm:cxn modelId="{C166F9EB-64DE-4A1A-9BC4-86369923F465}" srcId="{FF339EBA-3931-4060-8C44-01B296BD6C7B}" destId="{5511A944-DB57-4FB4-98E4-45AF2FDC7C30}" srcOrd="1" destOrd="0" parTransId="{54916917-E0FD-4E5E-8A2D-FB171718E7DF}" sibTransId="{5AEF9978-E043-4358-87F8-AC98E384796E}"/>
    <dgm:cxn modelId="{B2F50693-40EC-434C-9DEE-26FEFD4E4BF5}" type="presParOf" srcId="{57CDACBE-5B72-401E-A398-709A48CBAF83}" destId="{1437CEBB-8D48-420C-898D-F3B2FBD6DFBD}" srcOrd="0" destOrd="0" presId="urn:microsoft.com/office/officeart/2009/3/layout/SnapshotPictureList"/>
    <dgm:cxn modelId="{91540477-B67D-4BD1-AF46-42B5E98A39B2}" type="presParOf" srcId="{1437CEBB-8D48-420C-898D-F3B2FBD6DFBD}" destId="{B0C7FAB1-46BD-44E0-A955-16605A57D51D}" srcOrd="0" destOrd="0" presId="urn:microsoft.com/office/officeart/2009/3/layout/SnapshotPictureList"/>
    <dgm:cxn modelId="{36F0E0BE-2754-4886-A04D-136AE1D89A53}" type="presParOf" srcId="{1437CEBB-8D48-420C-898D-F3B2FBD6DFBD}" destId="{499C8826-35A0-457D-9D23-ACE21883AE71}" srcOrd="1" destOrd="0" presId="urn:microsoft.com/office/officeart/2009/3/layout/SnapshotPictureList"/>
    <dgm:cxn modelId="{CEC9FCA6-13FD-47B3-8B36-421DC21B36C0}" type="presParOf" srcId="{1437CEBB-8D48-420C-898D-F3B2FBD6DFBD}" destId="{0EA5BEE7-0532-40B1-9008-3642366EF099}" srcOrd="2" destOrd="0" presId="urn:microsoft.com/office/officeart/2009/3/layout/SnapshotPictureList"/>
    <dgm:cxn modelId="{1FE0B4D1-DE8C-4E47-968B-747181ABEFA4}" type="presParOf" srcId="{1437CEBB-8D48-420C-898D-F3B2FBD6DFBD}" destId="{75444AD2-DBFF-4D00-A0DB-5B644A8F7007}" srcOrd="3" destOrd="0" presId="urn:microsoft.com/office/officeart/2009/3/layout/SnapshotPictureList"/>
    <dgm:cxn modelId="{456CCA02-D404-4D98-A33D-ED7DFE4B78B4}" type="presParOf" srcId="{1437CEBB-8D48-420C-898D-F3B2FBD6DFBD}" destId="{2BF07D9A-3255-4955-A3D6-13D27602BB47}" srcOrd="4" destOrd="0" presId="urn:microsoft.com/office/officeart/2009/3/layout/SnapshotPictureList"/>
    <dgm:cxn modelId="{EF852640-374E-4502-9309-E86266CFC712}" type="presParOf" srcId="{57CDACBE-5B72-401E-A398-709A48CBAF83}" destId="{3845DABC-3AB0-4350-A8F4-B8FD0BFF73C9}" srcOrd="1" destOrd="0" presId="urn:microsoft.com/office/officeart/2009/3/layout/SnapshotPictureList"/>
    <dgm:cxn modelId="{E6E38AD5-21E3-4D85-8278-ADCF19140E2D}" type="presParOf" srcId="{57CDACBE-5B72-401E-A398-709A48CBAF83}" destId="{94EB0ED7-C040-4A57-9166-C468CCF4C976}" srcOrd="2" destOrd="0" presId="urn:microsoft.com/office/officeart/2009/3/layout/SnapshotPictureList"/>
    <dgm:cxn modelId="{394529DD-FC5C-46F3-8E1D-5285FF88E7CB}" type="presParOf" srcId="{94EB0ED7-C040-4A57-9166-C468CCF4C976}" destId="{5E5C67C2-5457-41E0-8D61-73F369D378B3}" srcOrd="0" destOrd="0" presId="urn:microsoft.com/office/officeart/2009/3/layout/SnapshotPictureList"/>
    <dgm:cxn modelId="{8C0807E7-244E-41A6-AC17-EC73CF4E2CE1}" type="presParOf" srcId="{94EB0ED7-C040-4A57-9166-C468CCF4C976}" destId="{6BE1C973-D9B0-4011-81F5-221E1A402BED}" srcOrd="1" destOrd="0" presId="urn:microsoft.com/office/officeart/2009/3/layout/SnapshotPictureList"/>
    <dgm:cxn modelId="{C53CDCF6-F0C5-47DF-B3A0-33CDFD63A89D}" type="presParOf" srcId="{94EB0ED7-C040-4A57-9166-C468CCF4C976}" destId="{D9D1F480-FB7E-4C42-A84B-8AF4E19F0EF1}" srcOrd="2" destOrd="0" presId="urn:microsoft.com/office/officeart/2009/3/layout/SnapshotPictureList"/>
    <dgm:cxn modelId="{50FFE797-152D-434B-824C-2C2BA4BD70C8}" type="presParOf" srcId="{94EB0ED7-C040-4A57-9166-C468CCF4C976}" destId="{9FDB9492-1228-4EC7-9D91-683A960A036D}" srcOrd="3" destOrd="0" presId="urn:microsoft.com/office/officeart/2009/3/layout/SnapshotPictureList"/>
    <dgm:cxn modelId="{B73C3958-3ED6-449A-8A20-1CDAFD23314D}" type="presParOf" srcId="{94EB0ED7-C040-4A57-9166-C468CCF4C976}" destId="{9A8AD467-B4BE-407E-B045-397208EF85F1}" srcOrd="4" destOrd="0" presId="urn:microsoft.com/office/officeart/2009/3/layout/SnapshotPictureList"/>
    <dgm:cxn modelId="{6C147871-395F-4061-A587-80BC03C8A04B}" type="presParOf" srcId="{57CDACBE-5B72-401E-A398-709A48CBAF83}" destId="{8AC15216-8A78-4059-A5E2-8A2F7B00AC4E}" srcOrd="3" destOrd="0" presId="urn:microsoft.com/office/officeart/2009/3/layout/SnapshotPictureList"/>
    <dgm:cxn modelId="{327D6FE3-2953-43F6-913D-A96B7EB7AB01}" type="presParOf" srcId="{57CDACBE-5B72-401E-A398-709A48CBAF83}" destId="{6E4F4C96-A353-4DC4-B664-665DDC5A3195}" srcOrd="4" destOrd="0" presId="urn:microsoft.com/office/officeart/2009/3/layout/SnapshotPictureList"/>
    <dgm:cxn modelId="{396FD76B-1CA9-4C4E-950C-B9F20EDB6E8B}" type="presParOf" srcId="{6E4F4C96-A353-4DC4-B664-665DDC5A3195}" destId="{F2E99C75-E02F-48CC-B7B6-19434111F959}" srcOrd="0" destOrd="0" presId="urn:microsoft.com/office/officeart/2009/3/layout/SnapshotPictureList"/>
    <dgm:cxn modelId="{8BD4AD01-B817-47AC-8680-9D6791ED12BB}" type="presParOf" srcId="{6E4F4C96-A353-4DC4-B664-665DDC5A3195}" destId="{8DEB5674-2581-4B65-A10A-F272364C6C18}" srcOrd="1" destOrd="0" presId="urn:microsoft.com/office/officeart/2009/3/layout/SnapshotPictureList"/>
    <dgm:cxn modelId="{3399D737-3E35-4EA6-826F-45B49A2125AE}" type="presParOf" srcId="{6E4F4C96-A353-4DC4-B664-665DDC5A3195}" destId="{3A6ADEC1-AD72-4B10-A102-9E26D6709950}" srcOrd="2" destOrd="0" presId="urn:microsoft.com/office/officeart/2009/3/layout/SnapshotPictureList"/>
    <dgm:cxn modelId="{5F4FC774-D1AF-4AE9-BF33-D3AEA11A96AD}" type="presParOf" srcId="{6E4F4C96-A353-4DC4-B664-665DDC5A3195}" destId="{B400D06E-3C85-4C41-8CF5-642B2DAA7C85}" srcOrd="3" destOrd="0" presId="urn:microsoft.com/office/officeart/2009/3/layout/SnapshotPictureList"/>
    <dgm:cxn modelId="{7E25FA3E-E44D-438E-BB68-649EE8BA2F9D}" type="presParOf" srcId="{6E4F4C96-A353-4DC4-B664-665DDC5A3195}" destId="{62676103-97BB-47E7-855D-4C4B2D2A27D4}"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1B31DA-FAF5-47A5-8338-FC3DED73F60C}" type="doc">
      <dgm:prSet loTypeId="urn:microsoft.com/office/officeart/2005/8/layout/hierarchy4" loCatId="list" qsTypeId="urn:microsoft.com/office/officeart/2005/8/quickstyle/simple3" qsCatId="simple" csTypeId="urn:microsoft.com/office/officeart/2005/8/colors/accent1_1" csCatId="accent1" phldr="1"/>
      <dgm:spPr/>
      <dgm:t>
        <a:bodyPr/>
        <a:lstStyle/>
        <a:p>
          <a:endParaRPr lang="es-CO"/>
        </a:p>
      </dgm:t>
    </dgm:pt>
    <dgm:pt modelId="{56E5FB41-3FE8-4A0A-B888-2DADC319C95F}">
      <dgm:prSet phldrT="[Texto]" custT="1"/>
      <dgm:spPr/>
      <dgm:t>
        <a:bodyPr/>
        <a:lstStyle/>
        <a:p>
          <a:pPr>
            <a:buFont typeface="Arial" panose="020B0604020202020204" pitchFamily="34" charset="0"/>
            <a:buChar char="•"/>
          </a:pPr>
          <a:r>
            <a:rPr lang="es-ES_tradnl" sz="1700" b="1" dirty="0">
              <a:solidFill>
                <a:srgbClr val="002060"/>
              </a:solidFill>
              <a:latin typeface="Arial Narrow" panose="020B0606020202030204" pitchFamily="34" charset="0"/>
            </a:rPr>
            <a:t>Política Institucional Sinapsis</a:t>
          </a:r>
        </a:p>
        <a:p>
          <a:pPr>
            <a:buFont typeface="Arial" panose="020B0604020202020204" pitchFamily="34" charset="0"/>
            <a:buChar char="•"/>
          </a:pPr>
          <a:r>
            <a:rPr lang="es-ES_tradnl" sz="1700" dirty="0">
              <a:solidFill>
                <a:srgbClr val="002060"/>
              </a:solidFill>
              <a:latin typeface="Arial Narrow" panose="020B0606020202030204" pitchFamily="34" charset="0"/>
            </a:rPr>
            <a:t>Documentación en el repositorio virtual para la formación permanente de los colaboradores. </a:t>
          </a:r>
        </a:p>
        <a:p>
          <a:pPr>
            <a:buFont typeface="Arial" panose="020B0604020202020204" pitchFamily="34" charset="0"/>
            <a:buChar char="•"/>
          </a:pPr>
          <a:endParaRPr lang="es-CO" sz="1700" dirty="0">
            <a:solidFill>
              <a:srgbClr val="002060"/>
            </a:solidFill>
            <a:latin typeface="Arial Narrow" panose="020B0606020202030204" pitchFamily="34" charset="0"/>
          </a:endParaRPr>
        </a:p>
      </dgm:t>
    </dgm:pt>
    <dgm:pt modelId="{9C8640E3-FA76-4BD2-8C12-F86F632A902D}" type="parTrans" cxnId="{D2442C85-75C1-48D3-A7AE-12C41FEF7D19}">
      <dgm:prSet/>
      <dgm:spPr/>
      <dgm:t>
        <a:bodyPr/>
        <a:lstStyle/>
        <a:p>
          <a:endParaRPr lang="es-CO" sz="1700">
            <a:latin typeface="Arial Narrow" panose="020B0606020202030204" pitchFamily="34" charset="0"/>
          </a:endParaRPr>
        </a:p>
      </dgm:t>
    </dgm:pt>
    <dgm:pt modelId="{A33BD9EC-3941-4A3F-9DAF-8AE434EFD779}" type="sibTrans" cxnId="{D2442C85-75C1-48D3-A7AE-12C41FEF7D19}">
      <dgm:prSet custT="1"/>
      <dgm:spPr/>
      <dgm:t>
        <a:bodyPr/>
        <a:lstStyle/>
        <a:p>
          <a:endParaRPr lang="es-CO" sz="1700">
            <a:latin typeface="Arial Narrow" panose="020B0606020202030204" pitchFamily="34" charset="0"/>
          </a:endParaRPr>
        </a:p>
      </dgm:t>
    </dgm:pt>
    <dgm:pt modelId="{313F98DC-23BC-43A4-85F1-BEB3C5033556}">
      <dgm:prSet phldrT="[Texto]" custT="1"/>
      <dgm:spPr/>
      <dgm:t>
        <a:bodyPr/>
        <a:lstStyle/>
        <a:p>
          <a:pPr>
            <a:lnSpc>
              <a:spcPct val="100000"/>
            </a:lnSpc>
            <a:buFont typeface="Arial" panose="020B0604020202020204" pitchFamily="34" charset="0"/>
            <a:buChar char="•"/>
          </a:pPr>
          <a:r>
            <a:rPr lang="es-CO" sz="1700" b="1" dirty="0">
              <a:solidFill>
                <a:srgbClr val="002060"/>
              </a:solidFill>
              <a:latin typeface="Arial Narrow" panose="020B0606020202030204" pitchFamily="34" charset="0"/>
            </a:rPr>
            <a:t>Capacitaciones inclusivas</a:t>
          </a:r>
        </a:p>
        <a:p>
          <a:pPr>
            <a:lnSpc>
              <a:spcPct val="100000"/>
            </a:lnSpc>
            <a:buFont typeface="Arial" panose="020B0604020202020204" pitchFamily="34" charset="0"/>
            <a:buChar char="•"/>
          </a:pPr>
          <a:r>
            <a:rPr lang="es-CO" sz="1700" b="1" dirty="0">
              <a:solidFill>
                <a:srgbClr val="002060"/>
              </a:solidFill>
              <a:latin typeface="Arial Narrow" panose="020B0606020202030204" pitchFamily="34" charset="0"/>
            </a:rPr>
            <a:t> </a:t>
          </a:r>
          <a:r>
            <a:rPr lang="es-CO" sz="1700" dirty="0">
              <a:solidFill>
                <a:srgbClr val="002060"/>
              </a:solidFill>
              <a:latin typeface="Arial Narrow" panose="020B0606020202030204" pitchFamily="34" charset="0"/>
            </a:rPr>
            <a:t>Enmarcados en la inclusión, equidad y responsabilidad social.</a:t>
          </a:r>
        </a:p>
      </dgm:t>
    </dgm:pt>
    <dgm:pt modelId="{76CFB39D-F914-428E-A6E4-54C28619786B}" type="parTrans" cxnId="{016749D4-F551-4D15-BA7C-A6E7E044DD1D}">
      <dgm:prSet/>
      <dgm:spPr/>
      <dgm:t>
        <a:bodyPr/>
        <a:lstStyle/>
        <a:p>
          <a:endParaRPr lang="es-CO" sz="1700">
            <a:latin typeface="Arial Narrow" panose="020B0606020202030204" pitchFamily="34" charset="0"/>
          </a:endParaRPr>
        </a:p>
      </dgm:t>
    </dgm:pt>
    <dgm:pt modelId="{32A2A865-C8AB-44C7-A331-E348660FFC20}" type="sibTrans" cxnId="{016749D4-F551-4D15-BA7C-A6E7E044DD1D}">
      <dgm:prSet custT="1"/>
      <dgm:spPr/>
      <dgm:t>
        <a:bodyPr/>
        <a:lstStyle/>
        <a:p>
          <a:endParaRPr lang="es-CO" sz="1700">
            <a:latin typeface="Arial Narrow" panose="020B0606020202030204" pitchFamily="34" charset="0"/>
          </a:endParaRPr>
        </a:p>
      </dgm:t>
    </dgm:pt>
    <dgm:pt modelId="{8A2FBC32-ED32-4D96-B9EF-4904AE2CBB1D}">
      <dgm:prSet phldrT="[Texto]" custT="1"/>
      <dgm:spPr/>
      <dgm:t>
        <a:bodyPr/>
        <a:lstStyle/>
        <a:p>
          <a:pPr>
            <a:buFont typeface="Arial" panose="020B0604020202020204" pitchFamily="34" charset="0"/>
            <a:buChar char="•"/>
          </a:pPr>
          <a:r>
            <a:rPr lang="es-CO" sz="1700" b="1" dirty="0">
              <a:solidFill>
                <a:srgbClr val="002060"/>
              </a:solidFill>
              <a:latin typeface="Arial Narrow" panose="020B0606020202030204" pitchFamily="34" charset="0"/>
            </a:rPr>
            <a:t>Curso Modelo Integrado de Planeación y Gestión – MIPG y Lenguaje Claro</a:t>
          </a:r>
        </a:p>
        <a:p>
          <a:pPr>
            <a:buFont typeface="Arial" panose="020B0604020202020204" pitchFamily="34" charset="0"/>
            <a:buChar char="•"/>
          </a:pPr>
          <a:r>
            <a:rPr lang="es-CO" sz="1700" dirty="0">
              <a:solidFill>
                <a:srgbClr val="002060"/>
              </a:solidFill>
              <a:latin typeface="Arial Narrow" panose="020B0606020202030204" pitchFamily="34" charset="0"/>
            </a:rPr>
            <a:t> En conjunto con el </a:t>
          </a:r>
          <a:r>
            <a:rPr lang="es-ES_tradnl" sz="1700" dirty="0">
              <a:solidFill>
                <a:srgbClr val="002060"/>
              </a:solidFill>
              <a:latin typeface="Arial Narrow" panose="020B0606020202030204" pitchFamily="34" charset="0"/>
            </a:rPr>
            <a:t>Plan Nacional de Capacitación liderado por Función Pública. </a:t>
          </a:r>
          <a:endParaRPr lang="es-CO" sz="1700" dirty="0">
            <a:solidFill>
              <a:srgbClr val="002060"/>
            </a:solidFill>
            <a:latin typeface="Arial Narrow" panose="020B0606020202030204" pitchFamily="34" charset="0"/>
          </a:endParaRPr>
        </a:p>
      </dgm:t>
    </dgm:pt>
    <dgm:pt modelId="{12E10FCD-9C1B-4517-8085-316A67EADDF3}" type="parTrans" cxnId="{7F2CFE30-3DDC-4751-BFDA-7972B55AEBD6}">
      <dgm:prSet/>
      <dgm:spPr/>
      <dgm:t>
        <a:bodyPr/>
        <a:lstStyle/>
        <a:p>
          <a:endParaRPr lang="es-CO" sz="1700">
            <a:latin typeface="Arial Narrow" panose="020B0606020202030204" pitchFamily="34" charset="0"/>
          </a:endParaRPr>
        </a:p>
      </dgm:t>
    </dgm:pt>
    <dgm:pt modelId="{C6B05C99-63AD-4A15-A875-96461B1E7DBE}" type="sibTrans" cxnId="{7F2CFE30-3DDC-4751-BFDA-7972B55AEBD6}">
      <dgm:prSet/>
      <dgm:spPr/>
      <dgm:t>
        <a:bodyPr/>
        <a:lstStyle/>
        <a:p>
          <a:endParaRPr lang="es-CO" sz="1700">
            <a:latin typeface="Arial Narrow" panose="020B0606020202030204" pitchFamily="34" charset="0"/>
          </a:endParaRPr>
        </a:p>
      </dgm:t>
    </dgm:pt>
    <dgm:pt modelId="{0888ADF5-4662-4653-BED7-42EAAB8E520E}">
      <dgm:prSet phldrT="[Texto]" custT="1"/>
      <dgm:spPr/>
      <dgm:t>
        <a:bodyPr/>
        <a:lstStyle/>
        <a:p>
          <a:r>
            <a:rPr lang="es-ES_tradnl" sz="1700" b="1" dirty="0">
              <a:solidFill>
                <a:srgbClr val="002060"/>
              </a:solidFill>
              <a:latin typeface="Arial Narrow" panose="020B0606020202030204" pitchFamily="34" charset="0"/>
            </a:rPr>
            <a:t>Programa de reinducción de personal</a:t>
          </a:r>
        </a:p>
        <a:p>
          <a:r>
            <a:rPr lang="es-ES_tradnl" sz="1700" b="0" dirty="0">
              <a:solidFill>
                <a:srgbClr val="002060"/>
              </a:solidFill>
              <a:latin typeface="Arial Narrow" panose="020B0606020202030204" pitchFamily="34" charset="0"/>
            </a:rPr>
            <a:t>Socialización de</a:t>
          </a:r>
          <a:r>
            <a:rPr lang="es-ES_tradnl" sz="1700" dirty="0">
              <a:solidFill>
                <a:srgbClr val="002060"/>
              </a:solidFill>
              <a:latin typeface="Arial Narrow" panose="020B0606020202030204" pitchFamily="34" charset="0"/>
            </a:rPr>
            <a:t> actualizaciones sobre políticas, planes y programas y avances normativos, que inciden en el funcionamiento de la Entidad.</a:t>
          </a:r>
          <a:endParaRPr lang="es-CO" sz="1700" dirty="0">
            <a:solidFill>
              <a:srgbClr val="002060"/>
            </a:solidFill>
            <a:latin typeface="Arial Narrow" panose="020B0606020202030204" pitchFamily="34" charset="0"/>
          </a:endParaRPr>
        </a:p>
      </dgm:t>
    </dgm:pt>
    <dgm:pt modelId="{6DCF5C2F-322F-4CD9-ACE6-74CF5AC38EFD}" type="parTrans" cxnId="{A0D846F2-0AFE-40B4-A70F-112527436FC1}">
      <dgm:prSet/>
      <dgm:spPr/>
      <dgm:t>
        <a:bodyPr/>
        <a:lstStyle/>
        <a:p>
          <a:endParaRPr lang="es-CO" sz="1700">
            <a:latin typeface="Arial Narrow" panose="020B0606020202030204" pitchFamily="34" charset="0"/>
          </a:endParaRPr>
        </a:p>
      </dgm:t>
    </dgm:pt>
    <dgm:pt modelId="{30928687-2D23-46DD-810B-3F8E64C0F66E}" type="sibTrans" cxnId="{A0D846F2-0AFE-40B4-A70F-112527436FC1}">
      <dgm:prSet custT="1"/>
      <dgm:spPr/>
      <dgm:t>
        <a:bodyPr/>
        <a:lstStyle/>
        <a:p>
          <a:endParaRPr lang="es-CO" sz="1700">
            <a:latin typeface="Arial Narrow" panose="020B0606020202030204" pitchFamily="34" charset="0"/>
          </a:endParaRPr>
        </a:p>
      </dgm:t>
    </dgm:pt>
    <dgm:pt modelId="{B98AA69C-9EE0-4196-BCA4-2A1CF7B07494}">
      <dgm:prSet phldrT="[Texto]" custT="1"/>
      <dgm:spPr/>
      <dgm:t>
        <a:bodyPr/>
        <a:lstStyle/>
        <a:p>
          <a:pPr>
            <a:buFont typeface="Arial" panose="020B0604020202020204" pitchFamily="34" charset="0"/>
            <a:buChar char="•"/>
          </a:pPr>
          <a:r>
            <a:rPr lang="es-ES_tradnl" sz="1700" b="1" dirty="0">
              <a:solidFill>
                <a:srgbClr val="002060"/>
              </a:solidFill>
              <a:latin typeface="Arial Narrow" panose="020B0606020202030204" pitchFamily="34" charset="0"/>
            </a:rPr>
            <a:t>Inducción General de Personal</a:t>
          </a:r>
        </a:p>
        <a:p>
          <a:pPr>
            <a:buFont typeface="Arial" panose="020B0604020202020204" pitchFamily="34" charset="0"/>
            <a:buChar char="•"/>
          </a:pPr>
          <a:r>
            <a:rPr lang="es-ES_tradnl" sz="1700" dirty="0">
              <a:solidFill>
                <a:srgbClr val="002060"/>
              </a:solidFill>
              <a:latin typeface="Arial Narrow" panose="020B0606020202030204" pitchFamily="34" charset="0"/>
            </a:rPr>
            <a:t>Comunicación de información general de la Entidad, su estructura, direccionamientos estratégicos, entre otros.</a:t>
          </a:r>
          <a:endParaRPr lang="es-CO" sz="1700" dirty="0">
            <a:solidFill>
              <a:srgbClr val="002060"/>
            </a:solidFill>
            <a:latin typeface="Arial Narrow" panose="020B0606020202030204" pitchFamily="34" charset="0"/>
          </a:endParaRPr>
        </a:p>
      </dgm:t>
    </dgm:pt>
    <dgm:pt modelId="{FC7C92E5-9E2D-4EE7-8015-4CAA0FE8F012}" type="parTrans" cxnId="{B06A4387-400E-4B46-A94C-7B88E4B99285}">
      <dgm:prSet/>
      <dgm:spPr/>
      <dgm:t>
        <a:bodyPr/>
        <a:lstStyle/>
        <a:p>
          <a:endParaRPr lang="es-CO" sz="1700">
            <a:latin typeface="Arial Narrow" panose="020B0606020202030204" pitchFamily="34" charset="0"/>
          </a:endParaRPr>
        </a:p>
      </dgm:t>
    </dgm:pt>
    <dgm:pt modelId="{5A56D804-0492-4CE5-880D-2DCD1581A30A}" type="sibTrans" cxnId="{B06A4387-400E-4B46-A94C-7B88E4B99285}">
      <dgm:prSet custT="1"/>
      <dgm:spPr/>
      <dgm:t>
        <a:bodyPr/>
        <a:lstStyle/>
        <a:p>
          <a:endParaRPr lang="es-CO" sz="1700">
            <a:latin typeface="Arial Narrow" panose="020B0606020202030204" pitchFamily="34" charset="0"/>
          </a:endParaRPr>
        </a:p>
      </dgm:t>
    </dgm:pt>
    <dgm:pt modelId="{5AAE2472-AFEC-4994-BECB-53655C389EC6}" type="pres">
      <dgm:prSet presAssocID="{371B31DA-FAF5-47A5-8338-FC3DED73F60C}" presName="Name0" presStyleCnt="0">
        <dgm:presLayoutVars>
          <dgm:chPref val="1"/>
          <dgm:dir/>
          <dgm:animOne val="branch"/>
          <dgm:animLvl val="lvl"/>
          <dgm:resizeHandles/>
        </dgm:presLayoutVars>
      </dgm:prSet>
      <dgm:spPr/>
    </dgm:pt>
    <dgm:pt modelId="{2BF2576A-203F-412C-B890-40265DAD4F8E}" type="pres">
      <dgm:prSet presAssocID="{56E5FB41-3FE8-4A0A-B888-2DADC319C95F}" presName="vertOne" presStyleCnt="0"/>
      <dgm:spPr/>
    </dgm:pt>
    <dgm:pt modelId="{75479985-3D99-465A-A377-995C939A68CB}" type="pres">
      <dgm:prSet presAssocID="{56E5FB41-3FE8-4A0A-B888-2DADC319C95F}" presName="txOne" presStyleLbl="node0" presStyleIdx="0" presStyleCnt="5">
        <dgm:presLayoutVars>
          <dgm:chPref val="3"/>
        </dgm:presLayoutVars>
      </dgm:prSet>
      <dgm:spPr/>
    </dgm:pt>
    <dgm:pt modelId="{7F5FC2B1-CCC0-475E-94FE-9C17BC521986}" type="pres">
      <dgm:prSet presAssocID="{56E5FB41-3FE8-4A0A-B888-2DADC319C95F}" presName="horzOne" presStyleCnt="0"/>
      <dgm:spPr/>
    </dgm:pt>
    <dgm:pt modelId="{68192D24-68B4-4377-A8D8-87A5444B04CA}" type="pres">
      <dgm:prSet presAssocID="{A33BD9EC-3941-4A3F-9DAF-8AE434EFD779}" presName="sibSpaceOne" presStyleCnt="0"/>
      <dgm:spPr/>
    </dgm:pt>
    <dgm:pt modelId="{A33A5977-D78F-4C4A-A18A-052E02C90F89}" type="pres">
      <dgm:prSet presAssocID="{313F98DC-23BC-43A4-85F1-BEB3C5033556}" presName="vertOne" presStyleCnt="0"/>
      <dgm:spPr/>
    </dgm:pt>
    <dgm:pt modelId="{0FF16EA2-3CFE-4F50-B4EA-40DA403983C2}" type="pres">
      <dgm:prSet presAssocID="{313F98DC-23BC-43A4-85F1-BEB3C5033556}" presName="txOne" presStyleLbl="node0" presStyleIdx="1" presStyleCnt="5">
        <dgm:presLayoutVars>
          <dgm:chPref val="3"/>
        </dgm:presLayoutVars>
      </dgm:prSet>
      <dgm:spPr/>
    </dgm:pt>
    <dgm:pt modelId="{74150EF6-259E-495E-A16F-8F53DBBC313D}" type="pres">
      <dgm:prSet presAssocID="{313F98DC-23BC-43A4-85F1-BEB3C5033556}" presName="horzOne" presStyleCnt="0"/>
      <dgm:spPr/>
    </dgm:pt>
    <dgm:pt modelId="{85CDBC7B-D64B-45FF-8A70-CA97A90EB10E}" type="pres">
      <dgm:prSet presAssocID="{32A2A865-C8AB-44C7-A331-E348660FFC20}" presName="sibSpaceOne" presStyleCnt="0"/>
      <dgm:spPr/>
    </dgm:pt>
    <dgm:pt modelId="{AFB5CA7A-AF50-4E5F-BC9D-AE950A2D2118}" type="pres">
      <dgm:prSet presAssocID="{0888ADF5-4662-4653-BED7-42EAAB8E520E}" presName="vertOne" presStyleCnt="0"/>
      <dgm:spPr/>
    </dgm:pt>
    <dgm:pt modelId="{9FBF7CB5-F691-4BDD-B602-004AFB5C05DF}" type="pres">
      <dgm:prSet presAssocID="{0888ADF5-4662-4653-BED7-42EAAB8E520E}" presName="txOne" presStyleLbl="node0" presStyleIdx="2" presStyleCnt="5">
        <dgm:presLayoutVars>
          <dgm:chPref val="3"/>
        </dgm:presLayoutVars>
      </dgm:prSet>
      <dgm:spPr/>
    </dgm:pt>
    <dgm:pt modelId="{B5ABCC52-8E76-4CA6-8C04-E887685F2E61}" type="pres">
      <dgm:prSet presAssocID="{0888ADF5-4662-4653-BED7-42EAAB8E520E}" presName="horzOne" presStyleCnt="0"/>
      <dgm:spPr/>
    </dgm:pt>
    <dgm:pt modelId="{9D14D18B-17B7-44D5-B427-44A4B0DB97A3}" type="pres">
      <dgm:prSet presAssocID="{30928687-2D23-46DD-810B-3F8E64C0F66E}" presName="sibSpaceOne" presStyleCnt="0"/>
      <dgm:spPr/>
    </dgm:pt>
    <dgm:pt modelId="{124909CD-8D20-4137-BFFB-DB93B26874D5}" type="pres">
      <dgm:prSet presAssocID="{B98AA69C-9EE0-4196-BCA4-2A1CF7B07494}" presName="vertOne" presStyleCnt="0"/>
      <dgm:spPr/>
    </dgm:pt>
    <dgm:pt modelId="{B07C8F5D-DF8F-4843-9526-16365409EC73}" type="pres">
      <dgm:prSet presAssocID="{B98AA69C-9EE0-4196-BCA4-2A1CF7B07494}" presName="txOne" presStyleLbl="node0" presStyleIdx="3" presStyleCnt="5">
        <dgm:presLayoutVars>
          <dgm:chPref val="3"/>
        </dgm:presLayoutVars>
      </dgm:prSet>
      <dgm:spPr/>
    </dgm:pt>
    <dgm:pt modelId="{F91C9ECC-C88A-41DB-9112-2E8CE02746F1}" type="pres">
      <dgm:prSet presAssocID="{B98AA69C-9EE0-4196-BCA4-2A1CF7B07494}" presName="horzOne" presStyleCnt="0"/>
      <dgm:spPr/>
    </dgm:pt>
    <dgm:pt modelId="{A7353999-7658-4669-B448-26C9377FAE04}" type="pres">
      <dgm:prSet presAssocID="{5A56D804-0492-4CE5-880D-2DCD1581A30A}" presName="sibSpaceOne" presStyleCnt="0"/>
      <dgm:spPr/>
    </dgm:pt>
    <dgm:pt modelId="{2CF91F84-1BC6-4F60-AFC4-1320E830A8AF}" type="pres">
      <dgm:prSet presAssocID="{8A2FBC32-ED32-4D96-B9EF-4904AE2CBB1D}" presName="vertOne" presStyleCnt="0"/>
      <dgm:spPr/>
    </dgm:pt>
    <dgm:pt modelId="{089FB810-E626-4BB5-9055-20D4D4607075}" type="pres">
      <dgm:prSet presAssocID="{8A2FBC32-ED32-4D96-B9EF-4904AE2CBB1D}" presName="txOne" presStyleLbl="node0" presStyleIdx="4" presStyleCnt="5">
        <dgm:presLayoutVars>
          <dgm:chPref val="3"/>
        </dgm:presLayoutVars>
      </dgm:prSet>
      <dgm:spPr/>
    </dgm:pt>
    <dgm:pt modelId="{57F0A86E-84F7-4447-AA9E-170B2B4509D6}" type="pres">
      <dgm:prSet presAssocID="{8A2FBC32-ED32-4D96-B9EF-4904AE2CBB1D}" presName="horzOne" presStyleCnt="0"/>
      <dgm:spPr/>
    </dgm:pt>
  </dgm:ptLst>
  <dgm:cxnLst>
    <dgm:cxn modelId="{74BA111B-A750-4525-BB0F-98CA240BF794}" type="presOf" srcId="{371B31DA-FAF5-47A5-8338-FC3DED73F60C}" destId="{5AAE2472-AFEC-4994-BECB-53655C389EC6}" srcOrd="0" destOrd="0" presId="urn:microsoft.com/office/officeart/2005/8/layout/hierarchy4"/>
    <dgm:cxn modelId="{6D985020-1E33-4D86-B0AE-2B95F7DEFE5E}" type="presOf" srcId="{56E5FB41-3FE8-4A0A-B888-2DADC319C95F}" destId="{75479985-3D99-465A-A377-995C939A68CB}" srcOrd="0" destOrd="0" presId="urn:microsoft.com/office/officeart/2005/8/layout/hierarchy4"/>
    <dgm:cxn modelId="{D555A726-C216-4574-BD97-C25BEFE2DDB9}" type="presOf" srcId="{313F98DC-23BC-43A4-85F1-BEB3C5033556}" destId="{0FF16EA2-3CFE-4F50-B4EA-40DA403983C2}" srcOrd="0" destOrd="0" presId="urn:microsoft.com/office/officeart/2005/8/layout/hierarchy4"/>
    <dgm:cxn modelId="{8D5AA52A-A81F-4584-BEE1-2C3CC9A35911}" type="presOf" srcId="{0888ADF5-4662-4653-BED7-42EAAB8E520E}" destId="{9FBF7CB5-F691-4BDD-B602-004AFB5C05DF}" srcOrd="0" destOrd="0" presId="urn:microsoft.com/office/officeart/2005/8/layout/hierarchy4"/>
    <dgm:cxn modelId="{7F2CFE30-3DDC-4751-BFDA-7972B55AEBD6}" srcId="{371B31DA-FAF5-47A5-8338-FC3DED73F60C}" destId="{8A2FBC32-ED32-4D96-B9EF-4904AE2CBB1D}" srcOrd="4" destOrd="0" parTransId="{12E10FCD-9C1B-4517-8085-316A67EADDF3}" sibTransId="{C6B05C99-63AD-4A15-A875-96461B1E7DBE}"/>
    <dgm:cxn modelId="{AF2FC93D-5C93-45CD-BB1C-ADE84AE3589F}" type="presOf" srcId="{8A2FBC32-ED32-4D96-B9EF-4904AE2CBB1D}" destId="{089FB810-E626-4BB5-9055-20D4D4607075}" srcOrd="0" destOrd="0" presId="urn:microsoft.com/office/officeart/2005/8/layout/hierarchy4"/>
    <dgm:cxn modelId="{D2442C85-75C1-48D3-A7AE-12C41FEF7D19}" srcId="{371B31DA-FAF5-47A5-8338-FC3DED73F60C}" destId="{56E5FB41-3FE8-4A0A-B888-2DADC319C95F}" srcOrd="0" destOrd="0" parTransId="{9C8640E3-FA76-4BD2-8C12-F86F632A902D}" sibTransId="{A33BD9EC-3941-4A3F-9DAF-8AE434EFD779}"/>
    <dgm:cxn modelId="{B06A4387-400E-4B46-A94C-7B88E4B99285}" srcId="{371B31DA-FAF5-47A5-8338-FC3DED73F60C}" destId="{B98AA69C-9EE0-4196-BCA4-2A1CF7B07494}" srcOrd="3" destOrd="0" parTransId="{FC7C92E5-9E2D-4EE7-8015-4CAA0FE8F012}" sibTransId="{5A56D804-0492-4CE5-880D-2DCD1581A30A}"/>
    <dgm:cxn modelId="{66F2A69A-29EE-4274-A36C-170CADB89737}" type="presOf" srcId="{B98AA69C-9EE0-4196-BCA4-2A1CF7B07494}" destId="{B07C8F5D-DF8F-4843-9526-16365409EC73}" srcOrd="0" destOrd="0" presId="urn:microsoft.com/office/officeart/2005/8/layout/hierarchy4"/>
    <dgm:cxn modelId="{016749D4-F551-4D15-BA7C-A6E7E044DD1D}" srcId="{371B31DA-FAF5-47A5-8338-FC3DED73F60C}" destId="{313F98DC-23BC-43A4-85F1-BEB3C5033556}" srcOrd="1" destOrd="0" parTransId="{76CFB39D-F914-428E-A6E4-54C28619786B}" sibTransId="{32A2A865-C8AB-44C7-A331-E348660FFC20}"/>
    <dgm:cxn modelId="{A0D846F2-0AFE-40B4-A70F-112527436FC1}" srcId="{371B31DA-FAF5-47A5-8338-FC3DED73F60C}" destId="{0888ADF5-4662-4653-BED7-42EAAB8E520E}" srcOrd="2" destOrd="0" parTransId="{6DCF5C2F-322F-4CD9-ACE6-74CF5AC38EFD}" sibTransId="{30928687-2D23-46DD-810B-3F8E64C0F66E}"/>
    <dgm:cxn modelId="{A6BE1A3E-5275-40BA-A27A-98435E35CD8F}" type="presParOf" srcId="{5AAE2472-AFEC-4994-BECB-53655C389EC6}" destId="{2BF2576A-203F-412C-B890-40265DAD4F8E}" srcOrd="0" destOrd="0" presId="urn:microsoft.com/office/officeart/2005/8/layout/hierarchy4"/>
    <dgm:cxn modelId="{63285175-0819-4026-81E9-EE93C373F875}" type="presParOf" srcId="{2BF2576A-203F-412C-B890-40265DAD4F8E}" destId="{75479985-3D99-465A-A377-995C939A68CB}" srcOrd="0" destOrd="0" presId="urn:microsoft.com/office/officeart/2005/8/layout/hierarchy4"/>
    <dgm:cxn modelId="{6E0A5F5E-A423-4DFD-B35B-282E571DEC1B}" type="presParOf" srcId="{2BF2576A-203F-412C-B890-40265DAD4F8E}" destId="{7F5FC2B1-CCC0-475E-94FE-9C17BC521986}" srcOrd="1" destOrd="0" presId="urn:microsoft.com/office/officeart/2005/8/layout/hierarchy4"/>
    <dgm:cxn modelId="{0B43F8BC-22EE-4E5D-8216-810258929F91}" type="presParOf" srcId="{5AAE2472-AFEC-4994-BECB-53655C389EC6}" destId="{68192D24-68B4-4377-A8D8-87A5444B04CA}" srcOrd="1" destOrd="0" presId="urn:microsoft.com/office/officeart/2005/8/layout/hierarchy4"/>
    <dgm:cxn modelId="{93DAD768-8DF6-44EF-A655-25076B32DE45}" type="presParOf" srcId="{5AAE2472-AFEC-4994-BECB-53655C389EC6}" destId="{A33A5977-D78F-4C4A-A18A-052E02C90F89}" srcOrd="2" destOrd="0" presId="urn:microsoft.com/office/officeart/2005/8/layout/hierarchy4"/>
    <dgm:cxn modelId="{A97936C8-A18A-48EF-9F31-EF5EAB39E365}" type="presParOf" srcId="{A33A5977-D78F-4C4A-A18A-052E02C90F89}" destId="{0FF16EA2-3CFE-4F50-B4EA-40DA403983C2}" srcOrd="0" destOrd="0" presId="urn:microsoft.com/office/officeart/2005/8/layout/hierarchy4"/>
    <dgm:cxn modelId="{D29E778B-FAF6-410B-B293-FC09F25B8B05}" type="presParOf" srcId="{A33A5977-D78F-4C4A-A18A-052E02C90F89}" destId="{74150EF6-259E-495E-A16F-8F53DBBC313D}" srcOrd="1" destOrd="0" presId="urn:microsoft.com/office/officeart/2005/8/layout/hierarchy4"/>
    <dgm:cxn modelId="{5A8ED688-4FC0-4EA6-9F95-137955B68AED}" type="presParOf" srcId="{5AAE2472-AFEC-4994-BECB-53655C389EC6}" destId="{85CDBC7B-D64B-45FF-8A70-CA97A90EB10E}" srcOrd="3" destOrd="0" presId="urn:microsoft.com/office/officeart/2005/8/layout/hierarchy4"/>
    <dgm:cxn modelId="{D0D584B0-A87A-4058-89FE-CF62866E6D0B}" type="presParOf" srcId="{5AAE2472-AFEC-4994-BECB-53655C389EC6}" destId="{AFB5CA7A-AF50-4E5F-BC9D-AE950A2D2118}" srcOrd="4" destOrd="0" presId="urn:microsoft.com/office/officeart/2005/8/layout/hierarchy4"/>
    <dgm:cxn modelId="{6F2F3DF0-887B-4365-A3FB-B0F5D5890371}" type="presParOf" srcId="{AFB5CA7A-AF50-4E5F-BC9D-AE950A2D2118}" destId="{9FBF7CB5-F691-4BDD-B602-004AFB5C05DF}" srcOrd="0" destOrd="0" presId="urn:microsoft.com/office/officeart/2005/8/layout/hierarchy4"/>
    <dgm:cxn modelId="{AF52440C-60E7-4016-87F7-644355D78A3C}" type="presParOf" srcId="{AFB5CA7A-AF50-4E5F-BC9D-AE950A2D2118}" destId="{B5ABCC52-8E76-4CA6-8C04-E887685F2E61}" srcOrd="1" destOrd="0" presId="urn:microsoft.com/office/officeart/2005/8/layout/hierarchy4"/>
    <dgm:cxn modelId="{20F0824F-3C15-4DDB-9B20-99FF3706BB79}" type="presParOf" srcId="{5AAE2472-AFEC-4994-BECB-53655C389EC6}" destId="{9D14D18B-17B7-44D5-B427-44A4B0DB97A3}" srcOrd="5" destOrd="0" presId="urn:microsoft.com/office/officeart/2005/8/layout/hierarchy4"/>
    <dgm:cxn modelId="{28E93245-114F-4C0C-8AF6-141CA090CC3E}" type="presParOf" srcId="{5AAE2472-AFEC-4994-BECB-53655C389EC6}" destId="{124909CD-8D20-4137-BFFB-DB93B26874D5}" srcOrd="6" destOrd="0" presId="urn:microsoft.com/office/officeart/2005/8/layout/hierarchy4"/>
    <dgm:cxn modelId="{CAABD698-FB2D-4E93-AD84-CA2757FE9126}" type="presParOf" srcId="{124909CD-8D20-4137-BFFB-DB93B26874D5}" destId="{B07C8F5D-DF8F-4843-9526-16365409EC73}" srcOrd="0" destOrd="0" presId="urn:microsoft.com/office/officeart/2005/8/layout/hierarchy4"/>
    <dgm:cxn modelId="{227BCD95-6D50-47D6-9F3C-2F3E1979F4B6}" type="presParOf" srcId="{124909CD-8D20-4137-BFFB-DB93B26874D5}" destId="{F91C9ECC-C88A-41DB-9112-2E8CE02746F1}" srcOrd="1" destOrd="0" presId="urn:microsoft.com/office/officeart/2005/8/layout/hierarchy4"/>
    <dgm:cxn modelId="{E945D6EA-B0D8-4955-8969-D8BB6268E236}" type="presParOf" srcId="{5AAE2472-AFEC-4994-BECB-53655C389EC6}" destId="{A7353999-7658-4669-B448-26C9377FAE04}" srcOrd="7" destOrd="0" presId="urn:microsoft.com/office/officeart/2005/8/layout/hierarchy4"/>
    <dgm:cxn modelId="{03AE76B6-7D9C-436C-8256-68E8BD46B907}" type="presParOf" srcId="{5AAE2472-AFEC-4994-BECB-53655C389EC6}" destId="{2CF91F84-1BC6-4F60-AFC4-1320E830A8AF}" srcOrd="8" destOrd="0" presId="urn:microsoft.com/office/officeart/2005/8/layout/hierarchy4"/>
    <dgm:cxn modelId="{D2D22EDE-C5CD-46AC-B0ED-069AA922E0A8}" type="presParOf" srcId="{2CF91F84-1BC6-4F60-AFC4-1320E830A8AF}" destId="{089FB810-E626-4BB5-9055-20D4D4607075}" srcOrd="0" destOrd="0" presId="urn:microsoft.com/office/officeart/2005/8/layout/hierarchy4"/>
    <dgm:cxn modelId="{E86FF06D-3F9D-48E5-A4AC-14C8D71C2E10}" type="presParOf" srcId="{2CF91F84-1BC6-4F60-AFC4-1320E830A8AF}" destId="{57F0A86E-84F7-4447-AA9E-170B2B4509D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BE45D-0A5C-4256-AB5B-8A3ED2B2E62B}">
      <dsp:nvSpPr>
        <dsp:cNvPr id="0" name=""/>
        <dsp:cNvSpPr/>
      </dsp:nvSpPr>
      <dsp:spPr>
        <a:xfrm>
          <a:off x="1640137" y="1121"/>
          <a:ext cx="1324251" cy="1324251"/>
        </a:xfrm>
        <a:prstGeom prst="ellipse">
          <a:avLst/>
        </a:prstGeom>
        <a:solidFill>
          <a:srgbClr val="629DD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s-CO" sz="5600" kern="1200" dirty="0">
              <a:solidFill>
                <a:sysClr val="window" lastClr="FFFFFF"/>
              </a:solidFill>
              <a:latin typeface="Calibri" panose="020F0502020204030204"/>
              <a:ea typeface="+mn-ea"/>
              <a:cs typeface="+mn-cs"/>
            </a:rPr>
            <a:t>P</a:t>
          </a:r>
        </a:p>
      </dsp:txBody>
      <dsp:txXfrm>
        <a:off x="1834069" y="195053"/>
        <a:ext cx="936387" cy="936387"/>
      </dsp:txXfrm>
    </dsp:sp>
    <dsp:sp modelId="{AA3D394A-6582-4C20-BB84-05D2591662BD}">
      <dsp:nvSpPr>
        <dsp:cNvPr id="0" name=""/>
        <dsp:cNvSpPr/>
      </dsp:nvSpPr>
      <dsp:spPr>
        <a:xfrm rot="2700000">
          <a:off x="2822445" y="1136708"/>
          <a:ext cx="353495" cy="446934"/>
        </a:xfrm>
        <a:prstGeom prst="rightArrow">
          <a:avLst>
            <a:gd name="adj1" fmla="val 60000"/>
            <a:gd name="adj2" fmla="val 50000"/>
          </a:avLst>
        </a:prstGeom>
        <a:solidFill>
          <a:srgbClr val="629DD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CO" sz="1900" kern="1200" dirty="0">
            <a:solidFill>
              <a:sysClr val="window" lastClr="FFFFFF"/>
            </a:solidFill>
            <a:latin typeface="Calibri" panose="020F0502020204030204"/>
            <a:ea typeface="+mn-ea"/>
            <a:cs typeface="+mn-cs"/>
          </a:endParaRPr>
        </a:p>
      </dsp:txBody>
      <dsp:txXfrm>
        <a:off x="2837975" y="1188601"/>
        <a:ext cx="247447" cy="268160"/>
      </dsp:txXfrm>
    </dsp:sp>
    <dsp:sp modelId="{E0F25EAC-FBCF-49E1-A35F-018E13416F77}">
      <dsp:nvSpPr>
        <dsp:cNvPr id="0" name=""/>
        <dsp:cNvSpPr/>
      </dsp:nvSpPr>
      <dsp:spPr>
        <a:xfrm>
          <a:off x="3048145" y="1409128"/>
          <a:ext cx="1324251" cy="1324251"/>
        </a:xfrm>
        <a:prstGeom prst="ellipse">
          <a:avLst/>
        </a:prstGeom>
        <a:solidFill>
          <a:srgbClr val="297F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s-CO" sz="5600" kern="1200" dirty="0">
              <a:solidFill>
                <a:sysClr val="window" lastClr="FFFFFF"/>
              </a:solidFill>
              <a:latin typeface="Calibri" panose="020F0502020204030204"/>
              <a:ea typeface="+mn-ea"/>
              <a:cs typeface="+mn-cs"/>
            </a:rPr>
            <a:t>H</a:t>
          </a:r>
        </a:p>
      </dsp:txBody>
      <dsp:txXfrm>
        <a:off x="3242077" y="1603060"/>
        <a:ext cx="936387" cy="936387"/>
      </dsp:txXfrm>
    </dsp:sp>
    <dsp:sp modelId="{0E36C4E5-C7FA-4CE4-A5A0-2FA11901D15C}">
      <dsp:nvSpPr>
        <dsp:cNvPr id="0" name=""/>
        <dsp:cNvSpPr/>
      </dsp:nvSpPr>
      <dsp:spPr>
        <a:xfrm rot="8100000">
          <a:off x="2836593" y="2544716"/>
          <a:ext cx="353495" cy="446934"/>
        </a:xfrm>
        <a:prstGeom prst="rightArrow">
          <a:avLst>
            <a:gd name="adj1" fmla="val 60000"/>
            <a:gd name="adj2" fmla="val 50000"/>
          </a:avLst>
        </a:prstGeom>
        <a:solidFill>
          <a:srgbClr val="297F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CO" sz="1900" kern="1200" dirty="0">
            <a:solidFill>
              <a:sysClr val="window" lastClr="FFFFFF"/>
            </a:solidFill>
            <a:latin typeface="Calibri" panose="020F0502020204030204"/>
            <a:ea typeface="+mn-ea"/>
            <a:cs typeface="+mn-cs"/>
          </a:endParaRPr>
        </a:p>
      </dsp:txBody>
      <dsp:txXfrm rot="10800000">
        <a:off x="2927111" y="2596609"/>
        <a:ext cx="247447" cy="268160"/>
      </dsp:txXfrm>
    </dsp:sp>
    <dsp:sp modelId="{5B7917A4-AF7A-4DCB-927B-0A90DA4E2E74}">
      <dsp:nvSpPr>
        <dsp:cNvPr id="0" name=""/>
        <dsp:cNvSpPr/>
      </dsp:nvSpPr>
      <dsp:spPr>
        <a:xfrm>
          <a:off x="1640137" y="2817136"/>
          <a:ext cx="1324251" cy="1324251"/>
        </a:xfrm>
        <a:prstGeom prst="ellipse">
          <a:avLst/>
        </a:prstGeom>
        <a:solidFill>
          <a:srgbClr val="7F8FA9">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s-CO" sz="5600" kern="1200" dirty="0">
              <a:solidFill>
                <a:sysClr val="window" lastClr="FFFFFF"/>
              </a:solidFill>
              <a:latin typeface="Calibri" panose="020F0502020204030204"/>
              <a:ea typeface="+mn-ea"/>
              <a:cs typeface="+mn-cs"/>
            </a:rPr>
            <a:t>V</a:t>
          </a:r>
        </a:p>
      </dsp:txBody>
      <dsp:txXfrm>
        <a:off x="1834069" y="3011068"/>
        <a:ext cx="936387" cy="936387"/>
      </dsp:txXfrm>
    </dsp:sp>
    <dsp:sp modelId="{7F4F754F-3411-4484-96B0-2EAF7EE6CF82}">
      <dsp:nvSpPr>
        <dsp:cNvPr id="0" name=""/>
        <dsp:cNvSpPr/>
      </dsp:nvSpPr>
      <dsp:spPr>
        <a:xfrm rot="13500000">
          <a:off x="1428586" y="2558865"/>
          <a:ext cx="353495" cy="446934"/>
        </a:xfrm>
        <a:prstGeom prst="rightArrow">
          <a:avLst>
            <a:gd name="adj1" fmla="val 60000"/>
            <a:gd name="adj2" fmla="val 50000"/>
          </a:avLst>
        </a:prstGeom>
        <a:solidFill>
          <a:srgbClr val="7F8FA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CO" sz="1900" kern="1200" dirty="0">
            <a:solidFill>
              <a:sysClr val="window" lastClr="FFFFFF"/>
            </a:solidFill>
            <a:latin typeface="Calibri" panose="020F0502020204030204"/>
            <a:ea typeface="+mn-ea"/>
            <a:cs typeface="+mn-cs"/>
          </a:endParaRPr>
        </a:p>
      </dsp:txBody>
      <dsp:txXfrm rot="10800000">
        <a:off x="1519104" y="2685746"/>
        <a:ext cx="247447" cy="268160"/>
      </dsp:txXfrm>
    </dsp:sp>
    <dsp:sp modelId="{38FD0CEA-CBE0-4CC8-83CE-E88521BB0A2F}">
      <dsp:nvSpPr>
        <dsp:cNvPr id="0" name=""/>
        <dsp:cNvSpPr/>
      </dsp:nvSpPr>
      <dsp:spPr>
        <a:xfrm>
          <a:off x="232130" y="1409128"/>
          <a:ext cx="1324251" cy="1324251"/>
        </a:xfrm>
        <a:prstGeom prst="ellipse">
          <a:avLst/>
        </a:prstGeom>
        <a:solidFill>
          <a:srgbClr val="5AA2A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s-CO" sz="5600" kern="1200" dirty="0">
              <a:solidFill>
                <a:sysClr val="window" lastClr="FFFFFF"/>
              </a:solidFill>
              <a:latin typeface="Calibri" panose="020F0502020204030204"/>
              <a:ea typeface="+mn-ea"/>
              <a:cs typeface="+mn-cs"/>
            </a:rPr>
            <a:t>A</a:t>
          </a:r>
        </a:p>
      </dsp:txBody>
      <dsp:txXfrm>
        <a:off x="426062" y="1603060"/>
        <a:ext cx="936387" cy="936387"/>
      </dsp:txXfrm>
    </dsp:sp>
    <dsp:sp modelId="{9667462B-FD9A-4782-8F3E-9B13F814E85F}">
      <dsp:nvSpPr>
        <dsp:cNvPr id="0" name=""/>
        <dsp:cNvSpPr/>
      </dsp:nvSpPr>
      <dsp:spPr>
        <a:xfrm rot="18900000">
          <a:off x="1414437" y="1150857"/>
          <a:ext cx="353495" cy="446934"/>
        </a:xfrm>
        <a:prstGeom prst="rightArrow">
          <a:avLst>
            <a:gd name="adj1" fmla="val 60000"/>
            <a:gd name="adj2" fmla="val 50000"/>
          </a:avLst>
        </a:prstGeom>
        <a:solidFill>
          <a:srgbClr val="5AA2AE">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CO" sz="1900" kern="1200" dirty="0">
            <a:solidFill>
              <a:sysClr val="window" lastClr="FFFFFF"/>
            </a:solidFill>
            <a:latin typeface="Calibri" panose="020F0502020204030204"/>
            <a:ea typeface="+mn-ea"/>
            <a:cs typeface="+mn-cs"/>
          </a:endParaRPr>
        </a:p>
      </dsp:txBody>
      <dsp:txXfrm>
        <a:off x="1429967" y="1277738"/>
        <a:ext cx="247447" cy="2681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29DC5-7D1D-46C0-B51C-46534E216652}">
      <dsp:nvSpPr>
        <dsp:cNvPr id="0" name=""/>
        <dsp:cNvSpPr/>
      </dsp:nvSpPr>
      <dsp:spPr>
        <a:xfrm>
          <a:off x="184761" y="1154851"/>
          <a:ext cx="4334651" cy="13545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917501"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s-ES_tradnl" sz="1400" b="1" kern="1200" dirty="0">
              <a:latin typeface="Arial Narrow" panose="020B0606020202030204" pitchFamily="34" charset="0"/>
            </a:rPr>
            <a:t>Aplicación del Manual de Estímulos e Incentivos que está orientado a la búsqueda del equilibrio entre la vida personal, familiar y laboral, enfocados a la consecución de un trabajo eficiente y eficaz de los funcionarios</a:t>
          </a:r>
          <a:r>
            <a:rPr lang="es-ES_tradnl" sz="1300" b="1" kern="1200" dirty="0"/>
            <a:t>.</a:t>
          </a:r>
          <a:endParaRPr lang="es-CO" sz="1300" b="1" kern="1200" dirty="0"/>
        </a:p>
      </dsp:txBody>
      <dsp:txXfrm>
        <a:off x="184761" y="1154851"/>
        <a:ext cx="4334651" cy="1354578"/>
      </dsp:txXfrm>
    </dsp:sp>
    <dsp:sp modelId="{812EED93-7FD1-4CC8-A065-6F74F552255A}">
      <dsp:nvSpPr>
        <dsp:cNvPr id="0" name=""/>
        <dsp:cNvSpPr/>
      </dsp:nvSpPr>
      <dsp:spPr>
        <a:xfrm>
          <a:off x="4151" y="959189"/>
          <a:ext cx="948205" cy="1422307"/>
        </a:xfrm>
        <a:prstGeom prst="rect">
          <a:avLst/>
        </a:prstGeom>
        <a:blipFill>
          <a:blip xmlns:r="http://schemas.openxmlformats.org/officeDocument/2006/relationships" r:embed="rId1"/>
          <a:srcRect/>
          <a:stretch>
            <a:fillRect l="-100000" r="-100000"/>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333E7F8-EC01-41F6-A8CC-FB8734A0AAA6}">
      <dsp:nvSpPr>
        <dsp:cNvPr id="0" name=""/>
        <dsp:cNvSpPr/>
      </dsp:nvSpPr>
      <dsp:spPr>
        <a:xfrm>
          <a:off x="4954922" y="1154851"/>
          <a:ext cx="4334651" cy="13545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917501"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s-ES_tradnl" sz="1400" b="1" kern="1200" dirty="0">
              <a:latin typeface="Arial Narrow" panose="020B0606020202030204" pitchFamily="34" charset="0"/>
            </a:rPr>
            <a:t>Aplicación del sistema para dirimir empates para la selección de los dos mejores funcionarios de carrera administrativa y libre nombramiento y remoción distintos a la gerencia publica. </a:t>
          </a:r>
          <a:endParaRPr lang="es-CO" sz="1400" b="1" kern="1200" dirty="0">
            <a:latin typeface="Arial Narrow" panose="020B0606020202030204" pitchFamily="34" charset="0"/>
          </a:endParaRPr>
        </a:p>
      </dsp:txBody>
      <dsp:txXfrm>
        <a:off x="4954922" y="1154851"/>
        <a:ext cx="4334651" cy="1354578"/>
      </dsp:txXfrm>
    </dsp:sp>
    <dsp:sp modelId="{6375E31C-BE0E-459F-B052-FAF35A00C029}">
      <dsp:nvSpPr>
        <dsp:cNvPr id="0" name=""/>
        <dsp:cNvSpPr/>
      </dsp:nvSpPr>
      <dsp:spPr>
        <a:xfrm>
          <a:off x="4774312" y="959189"/>
          <a:ext cx="948205" cy="142230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F73FFB9-0EB6-4695-8836-A648C49B4C00}">
      <dsp:nvSpPr>
        <dsp:cNvPr id="0" name=""/>
        <dsp:cNvSpPr/>
      </dsp:nvSpPr>
      <dsp:spPr>
        <a:xfrm>
          <a:off x="246205" y="2787442"/>
          <a:ext cx="4252726" cy="14999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917501"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s-ES_tradnl" sz="1400" b="1" kern="1200" dirty="0">
              <a:latin typeface="Arial Narrow" panose="020B0606020202030204" pitchFamily="34" charset="0"/>
            </a:rPr>
            <a:t>Establecimiento del sistema de incentivos no pecuniarios para los Gerentes Públicos</a:t>
          </a:r>
          <a:r>
            <a:rPr lang="es-ES_tradnl" sz="1300" b="1" kern="1200" dirty="0">
              <a:latin typeface="Arial Narrow" panose="020B0606020202030204" pitchFamily="34" charset="0"/>
            </a:rPr>
            <a:t>. </a:t>
          </a:r>
          <a:endParaRPr lang="es-CO" sz="1300" b="1" kern="1200" dirty="0">
            <a:latin typeface="Arial Narrow" panose="020B0606020202030204" pitchFamily="34" charset="0"/>
          </a:endParaRPr>
        </a:p>
      </dsp:txBody>
      <dsp:txXfrm>
        <a:off x="246205" y="2787442"/>
        <a:ext cx="4252726" cy="1499925"/>
      </dsp:txXfrm>
    </dsp:sp>
    <dsp:sp modelId="{89C0834A-74EA-40A0-9D04-0C04D3D49B96}">
      <dsp:nvSpPr>
        <dsp:cNvPr id="0" name=""/>
        <dsp:cNvSpPr/>
      </dsp:nvSpPr>
      <dsp:spPr>
        <a:xfrm>
          <a:off x="24632" y="2664453"/>
          <a:ext cx="948205" cy="142230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40A877E-82E8-4DA9-A5D5-EC7A629BA7A7}">
      <dsp:nvSpPr>
        <dsp:cNvPr id="0" name=""/>
        <dsp:cNvSpPr/>
      </dsp:nvSpPr>
      <dsp:spPr>
        <a:xfrm>
          <a:off x="4934441" y="2896451"/>
          <a:ext cx="4334651" cy="13545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917501"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s-ES_tradnl" sz="1400" b="1" kern="1200" dirty="0">
              <a:latin typeface="Arial Narrow" panose="020B0606020202030204" pitchFamily="34" charset="0"/>
            </a:rPr>
            <a:t>Aplicación de metodologías para otorgar los incentivos pecuniarios y no pecuniarios para el primer, segundo y tercer lugar a través de los Proyectos de Aprendizaje en Equipo.</a:t>
          </a:r>
          <a:endParaRPr lang="es-CO" sz="1400" b="1" kern="1200" dirty="0">
            <a:latin typeface="Arial Narrow" panose="020B0606020202030204" pitchFamily="34" charset="0"/>
          </a:endParaRPr>
        </a:p>
      </dsp:txBody>
      <dsp:txXfrm>
        <a:off x="4934441" y="2896451"/>
        <a:ext cx="4334651" cy="1354578"/>
      </dsp:txXfrm>
    </dsp:sp>
    <dsp:sp modelId="{A0B47A99-D628-42ED-B20F-474885592E43}">
      <dsp:nvSpPr>
        <dsp:cNvPr id="0" name=""/>
        <dsp:cNvSpPr/>
      </dsp:nvSpPr>
      <dsp:spPr>
        <a:xfrm>
          <a:off x="4753831" y="2700790"/>
          <a:ext cx="948205" cy="142230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5CACA-A68B-4203-8A70-6DC935EC1EB6}">
      <dsp:nvSpPr>
        <dsp:cNvPr id="0" name=""/>
        <dsp:cNvSpPr/>
      </dsp:nvSpPr>
      <dsp:spPr>
        <a:xfrm>
          <a:off x="3842635" y="-86598"/>
          <a:ext cx="1036598" cy="561336"/>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Autoevaluación </a:t>
          </a:r>
        </a:p>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2019</a:t>
          </a:r>
        </a:p>
      </dsp:txBody>
      <dsp:txXfrm>
        <a:off x="3870037" y="-59196"/>
        <a:ext cx="981794" cy="506532"/>
      </dsp:txXfrm>
    </dsp:sp>
    <dsp:sp modelId="{C5664ABE-0BEF-4261-8C11-1010C6E4B424}">
      <dsp:nvSpPr>
        <dsp:cNvPr id="0" name=""/>
        <dsp:cNvSpPr/>
      </dsp:nvSpPr>
      <dsp:spPr>
        <a:xfrm>
          <a:off x="2204452" y="194069"/>
          <a:ext cx="4312963" cy="4312963"/>
        </a:xfrm>
        <a:custGeom>
          <a:avLst/>
          <a:gdLst/>
          <a:ahLst/>
          <a:cxnLst/>
          <a:rect l="0" t="0" r="0" b="0"/>
          <a:pathLst>
            <a:path>
              <a:moveTo>
                <a:pt x="2990142" y="94874"/>
              </a:moveTo>
              <a:arcTo wR="2331771" hR="2331771" stAng="17184023" swAng="446384"/>
            </a:path>
          </a:pathLst>
        </a:custGeom>
        <a:noFill/>
        <a:ln w="6350" cap="flat" cmpd="sng" algn="ctr">
          <a:solidFill>
            <a:srgbClr val="629DD1">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4D8C9332-A809-4B4C-B0F5-151F0223756D}">
      <dsp:nvSpPr>
        <dsp:cNvPr id="0" name=""/>
        <dsp:cNvSpPr/>
      </dsp:nvSpPr>
      <dsp:spPr>
        <a:xfrm>
          <a:off x="5315297" y="417922"/>
          <a:ext cx="863594" cy="561336"/>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Selección de procesos a mejorar</a:t>
          </a:r>
        </a:p>
      </dsp:txBody>
      <dsp:txXfrm>
        <a:off x="5342699" y="445324"/>
        <a:ext cx="808790" cy="506532"/>
      </dsp:txXfrm>
    </dsp:sp>
    <dsp:sp modelId="{072A6C72-31CF-4C8E-8CA1-567D66EE0F9C}">
      <dsp:nvSpPr>
        <dsp:cNvPr id="0" name=""/>
        <dsp:cNvSpPr/>
      </dsp:nvSpPr>
      <dsp:spPr>
        <a:xfrm>
          <a:off x="2204452" y="194069"/>
          <a:ext cx="4312963" cy="4312963"/>
        </a:xfrm>
        <a:custGeom>
          <a:avLst/>
          <a:gdLst/>
          <a:ahLst/>
          <a:cxnLst/>
          <a:rect l="0" t="0" r="0" b="0"/>
          <a:pathLst>
            <a:path>
              <a:moveTo>
                <a:pt x="4238503" y="989560"/>
              </a:moveTo>
              <a:arcTo wR="2331771" hR="2331771" stAng="19491421" swAng="786992"/>
            </a:path>
          </a:pathLst>
        </a:custGeom>
        <a:noFill/>
        <a:ln w="6350" cap="flat" cmpd="sng" algn="ctr">
          <a:solidFill>
            <a:srgbClr val="297FD5">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890B8056-9978-4B43-8F5E-65057FDAEA96}">
      <dsp:nvSpPr>
        <dsp:cNvPr id="0" name=""/>
        <dsp:cNvSpPr/>
      </dsp:nvSpPr>
      <dsp:spPr>
        <a:xfrm>
          <a:off x="6052857" y="1695414"/>
          <a:ext cx="863594" cy="561336"/>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Priorización de procesos </a:t>
          </a:r>
        </a:p>
      </dsp:txBody>
      <dsp:txXfrm>
        <a:off x="6080259" y="1722816"/>
        <a:ext cx="808790" cy="506532"/>
      </dsp:txXfrm>
    </dsp:sp>
    <dsp:sp modelId="{E8033540-0C9B-4F4A-9746-FE244A1803E9}">
      <dsp:nvSpPr>
        <dsp:cNvPr id="0" name=""/>
        <dsp:cNvSpPr/>
      </dsp:nvSpPr>
      <dsp:spPr>
        <a:xfrm>
          <a:off x="2204452" y="194069"/>
          <a:ext cx="4312963" cy="4312963"/>
        </a:xfrm>
        <a:custGeom>
          <a:avLst/>
          <a:gdLst/>
          <a:ahLst/>
          <a:cxnLst/>
          <a:rect l="0" t="0" r="0" b="0"/>
          <a:pathLst>
            <a:path>
              <a:moveTo>
                <a:pt x="4661635" y="2426070"/>
              </a:moveTo>
              <a:arcTo wR="2331771" hR="2331771" stAng="21739064" swAng="874620"/>
            </a:path>
          </a:pathLst>
        </a:custGeom>
        <a:noFill/>
        <a:ln w="6350" cap="flat" cmpd="sng" algn="ctr">
          <a:solidFill>
            <a:srgbClr val="7F8FA9">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3B393F37-FDC5-4BDE-B9E6-97585F1F0BDC}">
      <dsp:nvSpPr>
        <dsp:cNvPr id="0" name=""/>
        <dsp:cNvSpPr/>
      </dsp:nvSpPr>
      <dsp:spPr>
        <a:xfrm>
          <a:off x="5796705" y="3148124"/>
          <a:ext cx="863594" cy="561336"/>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Definición de la calidad esperada </a:t>
          </a:r>
        </a:p>
      </dsp:txBody>
      <dsp:txXfrm>
        <a:off x="5824107" y="3175526"/>
        <a:ext cx="808790" cy="506532"/>
      </dsp:txXfrm>
    </dsp:sp>
    <dsp:sp modelId="{9D2E369E-5D4A-4414-8864-8D9C89CE8777}">
      <dsp:nvSpPr>
        <dsp:cNvPr id="0" name=""/>
        <dsp:cNvSpPr/>
      </dsp:nvSpPr>
      <dsp:spPr>
        <a:xfrm>
          <a:off x="2204452" y="194069"/>
          <a:ext cx="4312963" cy="4312963"/>
        </a:xfrm>
        <a:custGeom>
          <a:avLst/>
          <a:gdLst/>
          <a:ahLst/>
          <a:cxnLst/>
          <a:rect l="0" t="0" r="0" b="0"/>
          <a:pathLst>
            <a:path>
              <a:moveTo>
                <a:pt x="4046137" y="3912312"/>
              </a:moveTo>
              <a:arcTo wR="2331771" hR="2331771" stAng="2560451" swAng="652177"/>
            </a:path>
          </a:pathLst>
        </a:custGeom>
        <a:noFill/>
        <a:ln w="6350" cap="flat" cmpd="sng" algn="ctr">
          <a:solidFill>
            <a:srgbClr val="5AA2AE">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311F3439-0816-441D-B997-779CBAD230A4}">
      <dsp:nvSpPr>
        <dsp:cNvPr id="0" name=""/>
        <dsp:cNvSpPr/>
      </dsp:nvSpPr>
      <dsp:spPr>
        <a:xfrm>
          <a:off x="4666697" y="3921272"/>
          <a:ext cx="863594" cy="911419"/>
        </a:xfrm>
        <a:prstGeom prst="round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Medición inicial de desempeño </a:t>
          </a:r>
        </a:p>
        <a:p>
          <a:pPr marL="0" lvl="0" indent="0" algn="ctr" defTabSz="533400">
            <a:lnSpc>
              <a:spcPct val="90000"/>
            </a:lnSpc>
            <a:spcBef>
              <a:spcPct val="0"/>
            </a:spcBef>
            <a:spcAft>
              <a:spcPct val="35000"/>
            </a:spcAft>
            <a:buNone/>
          </a:pPr>
          <a:r>
            <a:rPr lang="es-CO" sz="1200" b="1" kern="1200" dirty="0">
              <a:solidFill>
                <a:sysClr val="windowText" lastClr="000000"/>
              </a:solidFill>
              <a:latin typeface="Arial Narrow" panose="020B0606020202030204" pitchFamily="34" charset="0"/>
              <a:ea typeface="+mn-ea"/>
              <a:cs typeface="Arial" panose="020B0604020202020204" pitchFamily="34" charset="0"/>
            </a:rPr>
            <a:t>2021</a:t>
          </a:r>
        </a:p>
      </dsp:txBody>
      <dsp:txXfrm>
        <a:off x="4708854" y="3963429"/>
        <a:ext cx="779280" cy="827105"/>
      </dsp:txXfrm>
    </dsp:sp>
    <dsp:sp modelId="{5E74EDD3-FA41-429D-AA20-0536A4F1A68A}">
      <dsp:nvSpPr>
        <dsp:cNvPr id="0" name=""/>
        <dsp:cNvSpPr/>
      </dsp:nvSpPr>
      <dsp:spPr>
        <a:xfrm>
          <a:off x="2204452" y="194069"/>
          <a:ext cx="4312963" cy="4312963"/>
        </a:xfrm>
        <a:custGeom>
          <a:avLst/>
          <a:gdLst/>
          <a:ahLst/>
          <a:cxnLst/>
          <a:rect l="0" t="0" r="0" b="0"/>
          <a:pathLst>
            <a:path>
              <a:moveTo>
                <a:pt x="2568823" y="4651462"/>
              </a:moveTo>
              <a:arcTo wR="2331771" hR="2331771" stAng="5049908" swAng="414944"/>
            </a:path>
          </a:pathLst>
        </a:custGeom>
        <a:noFill/>
        <a:ln w="6350" cap="flat" cmpd="sng" algn="ctr">
          <a:solidFill>
            <a:srgbClr val="9D90A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4F069BA9-9F6A-4FA2-A7D1-454CF556D9DE}">
      <dsp:nvSpPr>
        <dsp:cNvPr id="0" name=""/>
        <dsp:cNvSpPr/>
      </dsp:nvSpPr>
      <dsp:spPr>
        <a:xfrm>
          <a:off x="3013871" y="4096313"/>
          <a:ext cx="1219006" cy="561336"/>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 lastClr="FFFFFF"/>
              </a:solidFill>
              <a:latin typeface="Arial Narrow" panose="020B0606020202030204" pitchFamily="34" charset="0"/>
              <a:ea typeface="+mn-ea"/>
              <a:cs typeface="Arial" panose="020B0604020202020204" pitchFamily="34" charset="0"/>
            </a:rPr>
            <a:t>Plan de acción para los procesos seleccionados </a:t>
          </a:r>
        </a:p>
      </dsp:txBody>
      <dsp:txXfrm>
        <a:off x="3041273" y="4123715"/>
        <a:ext cx="1164202" cy="506532"/>
      </dsp:txXfrm>
    </dsp:sp>
    <dsp:sp modelId="{8E5E7E34-22D9-4AF6-9E6B-20A8254607B0}">
      <dsp:nvSpPr>
        <dsp:cNvPr id="0" name=""/>
        <dsp:cNvSpPr/>
      </dsp:nvSpPr>
      <dsp:spPr>
        <a:xfrm>
          <a:off x="2204452" y="194069"/>
          <a:ext cx="4312963" cy="4312963"/>
        </a:xfrm>
        <a:custGeom>
          <a:avLst/>
          <a:gdLst/>
          <a:ahLst/>
          <a:cxnLst/>
          <a:rect l="0" t="0" r="0" b="0"/>
          <a:pathLst>
            <a:path>
              <a:moveTo>
                <a:pt x="865894" y="4145156"/>
              </a:moveTo>
              <a:arcTo wR="2331771" hR="2331771" stAng="7737053" swAng="539432"/>
            </a:path>
          </a:pathLst>
        </a:custGeom>
        <a:noFill/>
        <a:ln w="6350" cap="flat" cmpd="sng" algn="ctr">
          <a:solidFill>
            <a:srgbClr val="629DD1">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633E9159-AED1-42B0-9882-8FAAFF6A32EA}">
      <dsp:nvSpPr>
        <dsp:cNvPr id="0" name=""/>
        <dsp:cNvSpPr/>
      </dsp:nvSpPr>
      <dsp:spPr>
        <a:xfrm>
          <a:off x="2061569" y="3148124"/>
          <a:ext cx="863594" cy="561336"/>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 lastClr="FFFFFF"/>
              </a:solidFill>
              <a:latin typeface="Arial Narrow" panose="020B0606020202030204" pitchFamily="34" charset="0"/>
              <a:ea typeface="+mn-ea"/>
              <a:cs typeface="Arial" panose="020B0604020202020204" pitchFamily="34" charset="0"/>
            </a:rPr>
            <a:t>Ejecución de planes de acción </a:t>
          </a:r>
        </a:p>
      </dsp:txBody>
      <dsp:txXfrm>
        <a:off x="2088971" y="3175526"/>
        <a:ext cx="808790" cy="506532"/>
      </dsp:txXfrm>
    </dsp:sp>
    <dsp:sp modelId="{D1B8EA8A-C686-46AB-8CBE-9E1F1AAC9470}">
      <dsp:nvSpPr>
        <dsp:cNvPr id="0" name=""/>
        <dsp:cNvSpPr/>
      </dsp:nvSpPr>
      <dsp:spPr>
        <a:xfrm>
          <a:off x="2204452" y="194069"/>
          <a:ext cx="4312963" cy="4312963"/>
        </a:xfrm>
        <a:custGeom>
          <a:avLst/>
          <a:gdLst/>
          <a:ahLst/>
          <a:cxnLst/>
          <a:rect l="0" t="0" r="0" b="0"/>
          <a:pathLst>
            <a:path>
              <a:moveTo>
                <a:pt x="100638" y="3009417"/>
              </a:moveTo>
              <a:arcTo wR="2331771" hR="2331771" stAng="9786316" swAng="874620"/>
            </a:path>
          </a:pathLst>
        </a:custGeom>
        <a:noFill/>
        <a:ln w="6350" cap="flat" cmpd="sng" algn="ctr">
          <a:solidFill>
            <a:srgbClr val="297FD5">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4BBCEE9B-3DF1-499D-A4E1-9C9CA17530F9}">
      <dsp:nvSpPr>
        <dsp:cNvPr id="0" name=""/>
        <dsp:cNvSpPr/>
      </dsp:nvSpPr>
      <dsp:spPr>
        <a:xfrm>
          <a:off x="1586630" y="1695414"/>
          <a:ext cx="1301168" cy="561336"/>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 lastClr="FFFFFF"/>
              </a:solidFill>
              <a:latin typeface="Arial Narrow" panose="020B0606020202030204" pitchFamily="34" charset="0"/>
              <a:ea typeface="+mn-ea"/>
              <a:cs typeface="Arial" panose="020B0604020202020204" pitchFamily="34" charset="0"/>
            </a:rPr>
            <a:t>Evaluación de mejoramiento</a:t>
          </a:r>
        </a:p>
      </dsp:txBody>
      <dsp:txXfrm>
        <a:off x="1614032" y="1722816"/>
        <a:ext cx="1246364" cy="506532"/>
      </dsp:txXfrm>
    </dsp:sp>
    <dsp:sp modelId="{288AC160-5C9D-4D17-AB28-62459A26C49A}">
      <dsp:nvSpPr>
        <dsp:cNvPr id="0" name=""/>
        <dsp:cNvSpPr/>
      </dsp:nvSpPr>
      <dsp:spPr>
        <a:xfrm>
          <a:off x="2204452" y="194069"/>
          <a:ext cx="4312963" cy="4312963"/>
        </a:xfrm>
        <a:custGeom>
          <a:avLst/>
          <a:gdLst/>
          <a:ahLst/>
          <a:cxnLst/>
          <a:rect l="0" t="0" r="0" b="0"/>
          <a:pathLst>
            <a:path>
              <a:moveTo>
                <a:pt x="170193" y="1457276"/>
              </a:moveTo>
              <a:arcTo wR="2331771" hR="2331771" stAng="12121587" swAng="786992"/>
            </a:path>
          </a:pathLst>
        </a:custGeom>
        <a:noFill/>
        <a:ln w="6350" cap="flat" cmpd="sng" algn="ctr">
          <a:solidFill>
            <a:srgbClr val="7F8FA9">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D6C3133D-D5D4-4E7A-AA24-054F9B337498}">
      <dsp:nvSpPr>
        <dsp:cNvPr id="0" name=""/>
        <dsp:cNvSpPr/>
      </dsp:nvSpPr>
      <dsp:spPr>
        <a:xfrm>
          <a:off x="2431720" y="417922"/>
          <a:ext cx="1086107" cy="561336"/>
        </a:xfrm>
        <a:prstGeom prst="roundRect">
          <a:avLst/>
        </a:prstGeom>
        <a:solidFill>
          <a:srgbClr val="C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ysClr val="window" lastClr="FFFFFF"/>
              </a:solidFill>
              <a:latin typeface="Arial Narrow" panose="020B0606020202030204" pitchFamily="34" charset="0"/>
              <a:ea typeface="+mn-ea"/>
              <a:cs typeface="Arial" panose="020B0604020202020204" pitchFamily="34" charset="0"/>
            </a:rPr>
            <a:t>Aprendizaje organizacional </a:t>
          </a:r>
        </a:p>
      </dsp:txBody>
      <dsp:txXfrm>
        <a:off x="2459122" y="445324"/>
        <a:ext cx="1031303" cy="506532"/>
      </dsp:txXfrm>
    </dsp:sp>
    <dsp:sp modelId="{B50CD27D-C66B-4051-91B0-B6D07B7EDFBF}">
      <dsp:nvSpPr>
        <dsp:cNvPr id="0" name=""/>
        <dsp:cNvSpPr/>
      </dsp:nvSpPr>
      <dsp:spPr>
        <a:xfrm>
          <a:off x="2204452" y="194069"/>
          <a:ext cx="4312963" cy="4312963"/>
        </a:xfrm>
        <a:custGeom>
          <a:avLst/>
          <a:gdLst/>
          <a:ahLst/>
          <a:cxnLst/>
          <a:rect l="0" t="0" r="0" b="0"/>
          <a:pathLst>
            <a:path>
              <a:moveTo>
                <a:pt x="1389302" y="198953"/>
              </a:moveTo>
              <a:arcTo wR="2331771" hR="2331771" stAng="14769593" swAng="446384"/>
            </a:path>
          </a:pathLst>
        </a:custGeom>
        <a:noFill/>
        <a:ln w="6350" cap="flat" cmpd="sng" algn="ctr">
          <a:solidFill>
            <a:srgbClr val="5AA2AE">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2B91A-FDD4-44BB-BD00-B8E5CFAE3304}">
      <dsp:nvSpPr>
        <dsp:cNvPr id="0" name=""/>
        <dsp:cNvSpPr/>
      </dsp:nvSpPr>
      <dsp:spPr>
        <a:xfrm>
          <a:off x="782795" y="2040"/>
          <a:ext cx="2186977" cy="1312186"/>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dirty="0">
              <a:solidFill>
                <a:sysClr val="windowText" lastClr="000000"/>
              </a:solidFill>
              <a:latin typeface="Arial Narrow" panose="020B0606020202030204" pitchFamily="34" charset="0"/>
              <a:ea typeface="+mn-ea"/>
              <a:cs typeface="Arial" panose="020B0604020202020204" pitchFamily="34" charset="0"/>
            </a:rPr>
            <a:t>Caracterización poblacional </a:t>
          </a:r>
        </a:p>
      </dsp:txBody>
      <dsp:txXfrm>
        <a:off x="782795" y="2040"/>
        <a:ext cx="2186977" cy="1312186"/>
      </dsp:txXfrm>
    </dsp:sp>
    <dsp:sp modelId="{03BAF8C1-3AAD-46BD-BA8C-EE1CD611D118}">
      <dsp:nvSpPr>
        <dsp:cNvPr id="0" name=""/>
        <dsp:cNvSpPr/>
      </dsp:nvSpPr>
      <dsp:spPr>
        <a:xfrm>
          <a:off x="3188470" y="2040"/>
          <a:ext cx="2186977" cy="1312186"/>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dirty="0">
              <a:solidFill>
                <a:sysClr val="windowText" lastClr="000000"/>
              </a:solidFill>
              <a:latin typeface="Arial Narrow" panose="020B0606020202030204" pitchFamily="34" charset="0"/>
              <a:ea typeface="+mn-ea"/>
              <a:cs typeface="Arial" panose="020B0604020202020204" pitchFamily="34" charset="0"/>
            </a:rPr>
            <a:t>Rutas integrales de atención en salud </a:t>
          </a:r>
        </a:p>
      </dsp:txBody>
      <dsp:txXfrm>
        <a:off x="3188470" y="2040"/>
        <a:ext cx="2186977" cy="1312186"/>
      </dsp:txXfrm>
    </dsp:sp>
    <dsp:sp modelId="{6E6B21AD-6F55-4057-AFF6-F9016D90824B}">
      <dsp:nvSpPr>
        <dsp:cNvPr id="0" name=""/>
        <dsp:cNvSpPr/>
      </dsp:nvSpPr>
      <dsp:spPr>
        <a:xfrm>
          <a:off x="5594145" y="2040"/>
          <a:ext cx="2186977" cy="1312186"/>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dirty="0">
              <a:solidFill>
                <a:sysClr val="windowText" lastClr="000000"/>
              </a:solidFill>
              <a:latin typeface="Arial Narrow" panose="020B0606020202030204" pitchFamily="34" charset="0"/>
              <a:ea typeface="+mn-ea"/>
              <a:cs typeface="Arial" panose="020B0604020202020204" pitchFamily="34" charset="0"/>
            </a:rPr>
            <a:t>Gestión integral del riesgo en salud </a:t>
          </a:r>
        </a:p>
      </dsp:txBody>
      <dsp:txXfrm>
        <a:off x="5594145" y="2040"/>
        <a:ext cx="2186977" cy="1312186"/>
      </dsp:txXfrm>
    </dsp:sp>
    <dsp:sp modelId="{E39722A6-D1BA-4428-96FE-FC85C2BB8DF2}">
      <dsp:nvSpPr>
        <dsp:cNvPr id="0" name=""/>
        <dsp:cNvSpPr/>
      </dsp:nvSpPr>
      <dsp:spPr>
        <a:xfrm>
          <a:off x="782795" y="1532924"/>
          <a:ext cx="2186977" cy="1312186"/>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solidFill>
              <a:effectLst/>
              <a:latin typeface="Arial Narrow" panose="020B0606020202030204" pitchFamily="34" charset="0"/>
              <a:ea typeface="+mn-ea"/>
              <a:cs typeface="Arial" panose="020B0604020202020204" pitchFamily="34" charset="0"/>
            </a:rPr>
            <a:t>Delimitación del modelo del MIAS</a:t>
          </a:r>
          <a:endParaRPr lang="es-CO" sz="2400" kern="12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sp:txBody>
      <dsp:txXfrm>
        <a:off x="782795" y="1532924"/>
        <a:ext cx="2186977" cy="1312186"/>
      </dsp:txXfrm>
    </dsp:sp>
    <dsp:sp modelId="{F5F7171C-73B6-4BBE-B5EC-6E9A795E44D2}">
      <dsp:nvSpPr>
        <dsp:cNvPr id="0" name=""/>
        <dsp:cNvSpPr/>
      </dsp:nvSpPr>
      <dsp:spPr>
        <a:xfrm>
          <a:off x="3188470" y="1532924"/>
          <a:ext cx="2186977" cy="1312186"/>
        </a:xfrm>
        <a:prstGeom prst="rect">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solidFill>
              <a:effectLst/>
              <a:latin typeface="Arial Narrow" panose="020B0606020202030204" pitchFamily="34" charset="0"/>
              <a:ea typeface="+mn-ea"/>
              <a:cs typeface="Arial" panose="020B0604020202020204" pitchFamily="34" charset="0"/>
            </a:rPr>
            <a:t>Redes integrales de prestación de servicios de salud</a:t>
          </a:r>
          <a:endParaRPr lang="es-CO" sz="2400" kern="12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sp:txBody>
      <dsp:txXfrm>
        <a:off x="3188470" y="1532924"/>
        <a:ext cx="2186977" cy="1312186"/>
      </dsp:txXfrm>
    </dsp:sp>
    <dsp:sp modelId="{175669A4-E8BE-4A18-BE1E-F18857A0E034}">
      <dsp:nvSpPr>
        <dsp:cNvPr id="0" name=""/>
        <dsp:cNvSpPr/>
      </dsp:nvSpPr>
      <dsp:spPr>
        <a:xfrm>
          <a:off x="5594145" y="1532924"/>
          <a:ext cx="2186977" cy="1312186"/>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solidFill>
              <a:effectLst/>
              <a:latin typeface="Arial Narrow" panose="020B0606020202030204" pitchFamily="34" charset="0"/>
              <a:ea typeface="+mn-ea"/>
              <a:cs typeface="Arial" panose="020B0604020202020204" pitchFamily="34" charset="0"/>
            </a:rPr>
            <a:t>Redefinición esquema de incentivos</a:t>
          </a:r>
          <a:endParaRPr lang="es-CO" sz="2400" kern="12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sp:txBody>
      <dsp:txXfrm>
        <a:off x="5594145" y="1532924"/>
        <a:ext cx="2186977" cy="1312186"/>
      </dsp:txXfrm>
    </dsp:sp>
    <dsp:sp modelId="{52110C1D-FFDF-4B15-97F3-BAA3FF6BD214}">
      <dsp:nvSpPr>
        <dsp:cNvPr id="0" name=""/>
        <dsp:cNvSpPr/>
      </dsp:nvSpPr>
      <dsp:spPr>
        <a:xfrm>
          <a:off x="1985633" y="3063808"/>
          <a:ext cx="2186977" cy="1312186"/>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solidFill>
              <a:effectLst/>
              <a:latin typeface="Arial Narrow" panose="020B0606020202030204" pitchFamily="34" charset="0"/>
              <a:ea typeface="+mn-ea"/>
              <a:cs typeface="Arial" panose="020B0604020202020204" pitchFamily="34" charset="0"/>
            </a:rPr>
            <a:t>Requerimientos de los sistemas de información</a:t>
          </a:r>
          <a:endParaRPr lang="es-CO" sz="2400" kern="12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sp:txBody>
      <dsp:txXfrm>
        <a:off x="1985633" y="3063808"/>
        <a:ext cx="2186977" cy="1312186"/>
      </dsp:txXfrm>
    </dsp:sp>
    <dsp:sp modelId="{9A95CF0A-B8CA-48F0-B3F8-1350FEC46E44}">
      <dsp:nvSpPr>
        <dsp:cNvPr id="0" name=""/>
        <dsp:cNvSpPr/>
      </dsp:nvSpPr>
      <dsp:spPr>
        <a:xfrm>
          <a:off x="4391307" y="3063808"/>
          <a:ext cx="2186977" cy="1312186"/>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solidFill>
              <a:effectLst/>
              <a:latin typeface="Arial Narrow" panose="020B0606020202030204" pitchFamily="34" charset="0"/>
              <a:ea typeface="+mn-ea"/>
              <a:cs typeface="Arial" panose="020B0604020202020204" pitchFamily="34" charset="0"/>
            </a:rPr>
            <a:t>Fortalecimiento del talento humano</a:t>
          </a:r>
          <a:endParaRPr lang="es-CO" sz="2400" kern="1200" dirty="0">
            <a:solidFill>
              <a:sysClr val="windowText" lastClr="000000"/>
            </a:solidFill>
            <a:effectLst/>
            <a:latin typeface="Arial Narrow" panose="020B0606020202030204" pitchFamily="34" charset="0"/>
            <a:ea typeface="Verdana" panose="020B0604030504040204" pitchFamily="34" charset="0"/>
            <a:cs typeface="Arial" panose="020B0604020202020204" pitchFamily="34" charset="0"/>
          </a:endParaRPr>
        </a:p>
      </dsp:txBody>
      <dsp:txXfrm>
        <a:off x="4391307" y="3063808"/>
        <a:ext cx="2186977" cy="13121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94EE8-00E4-48F8-AA48-A04C7EF33417}">
      <dsp:nvSpPr>
        <dsp:cNvPr id="0" name=""/>
        <dsp:cNvSpPr/>
      </dsp:nvSpPr>
      <dsp:spPr>
        <a:xfrm>
          <a:off x="0" y="466598"/>
          <a:ext cx="7204363" cy="3930745"/>
        </a:xfrm>
        <a:prstGeom prst="swooshArrow">
          <a:avLst>
            <a:gd name="adj1" fmla="val 25000"/>
            <a:gd name="adj2" fmla="val 25000"/>
          </a:avLst>
        </a:prstGeom>
        <a:solidFill>
          <a:srgbClr val="4A66AC">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51A2B1E-09C8-4E52-8A34-CADD33F96347}">
      <dsp:nvSpPr>
        <dsp:cNvPr id="0" name=""/>
        <dsp:cNvSpPr/>
      </dsp:nvSpPr>
      <dsp:spPr>
        <a:xfrm>
          <a:off x="807601" y="3351252"/>
          <a:ext cx="165700" cy="165700"/>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E7B4B-1DE8-42A5-B14B-E3546E30F85B}">
      <dsp:nvSpPr>
        <dsp:cNvPr id="0" name=""/>
        <dsp:cNvSpPr/>
      </dsp:nvSpPr>
      <dsp:spPr>
        <a:xfrm>
          <a:off x="472876" y="3611685"/>
          <a:ext cx="1871153" cy="1071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01" tIns="0" rIns="0" bIns="0" numCol="1" spcCol="1270" anchor="t"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DOCUMENTACIÓN</a:t>
          </a:r>
          <a:endParaRPr lang="es-CO" sz="12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endParaRPr>
        </a:p>
        <a:p>
          <a:pPr marL="0" lvl="0" indent="0" algn="ctr" defTabSz="622300">
            <a:lnSpc>
              <a:spcPct val="90000"/>
            </a:lnSpc>
            <a:spcBef>
              <a:spcPct val="0"/>
            </a:spcBef>
            <a:spcAft>
              <a:spcPct val="35000"/>
            </a:spcAft>
            <a:buNone/>
          </a:pPr>
          <a:r>
            <a:rPr lang="es-CO" sz="12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(AÑO 2020)</a:t>
          </a:r>
        </a:p>
      </dsp:txBody>
      <dsp:txXfrm>
        <a:off x="472876" y="3611685"/>
        <a:ext cx="1871153" cy="1071648"/>
      </dsp:txXfrm>
    </dsp:sp>
    <dsp:sp modelId="{BE987BF9-C3A5-41C0-8E23-270E8B774C9C}">
      <dsp:nvSpPr>
        <dsp:cNvPr id="0" name=""/>
        <dsp:cNvSpPr/>
      </dsp:nvSpPr>
      <dsp:spPr>
        <a:xfrm>
          <a:off x="1880338" y="2481501"/>
          <a:ext cx="288174" cy="288174"/>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5E081-E5FB-4C84-8460-4961AD27C15B}">
      <dsp:nvSpPr>
        <dsp:cNvPr id="0" name=""/>
        <dsp:cNvSpPr/>
      </dsp:nvSpPr>
      <dsp:spPr>
        <a:xfrm>
          <a:off x="1631930" y="2625588"/>
          <a:ext cx="2297907" cy="205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98" tIns="0" rIns="0" bIns="0" numCol="1" spcCol="1270" anchor="t"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SOCIALIZACIÓN</a:t>
          </a:r>
          <a:r>
            <a:rPr lang="es-CO" sz="12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t>
          </a:r>
        </a:p>
        <a:p>
          <a:pPr marL="0" lvl="0" indent="0" algn="ctr" defTabSz="622300">
            <a:lnSpc>
              <a:spcPct val="90000"/>
            </a:lnSpc>
            <a:spcBef>
              <a:spcPct val="0"/>
            </a:spcBef>
            <a:spcAft>
              <a:spcPct val="35000"/>
            </a:spcAft>
            <a:buNone/>
          </a:pPr>
          <a:r>
            <a:rPr lang="es-CO" sz="12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(OCTUBRE 2020)</a:t>
          </a:r>
        </a:p>
      </dsp:txBody>
      <dsp:txXfrm>
        <a:off x="1631930" y="2625588"/>
        <a:ext cx="2297907" cy="2057746"/>
      </dsp:txXfrm>
    </dsp:sp>
    <dsp:sp modelId="{4BB60B69-8727-462A-A1A8-A039EB2EE3E5}">
      <dsp:nvSpPr>
        <dsp:cNvPr id="0" name=""/>
        <dsp:cNvSpPr/>
      </dsp:nvSpPr>
      <dsp:spPr>
        <a:xfrm>
          <a:off x="3375244" y="1546428"/>
          <a:ext cx="381831" cy="38183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08491-0538-4C09-A762-7517385C5807}">
      <dsp:nvSpPr>
        <dsp:cNvPr id="0" name=""/>
        <dsp:cNvSpPr/>
      </dsp:nvSpPr>
      <dsp:spPr>
        <a:xfrm>
          <a:off x="2938133" y="1928253"/>
          <a:ext cx="2297907" cy="278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324" tIns="0" rIns="0" bIns="0" numCol="1" spcCol="1270" anchor="t"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IMPLEMENTACIÓN</a:t>
          </a:r>
          <a:r>
            <a:rPr lang="es-CO" sz="12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t>
          </a:r>
        </a:p>
        <a:p>
          <a:pPr marL="0" lvl="0" indent="0" algn="ctr" defTabSz="622300">
            <a:lnSpc>
              <a:spcPct val="90000"/>
            </a:lnSpc>
            <a:spcBef>
              <a:spcPct val="0"/>
            </a:spcBef>
            <a:spcAft>
              <a:spcPct val="35000"/>
            </a:spcAft>
            <a:buNone/>
          </a:pPr>
          <a:r>
            <a:rPr lang="es-CO" sz="12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(AÑO 2021)</a:t>
          </a:r>
        </a:p>
      </dsp:txBody>
      <dsp:txXfrm>
        <a:off x="2938133" y="1928253"/>
        <a:ext cx="2297907" cy="2782685"/>
      </dsp:txXfrm>
    </dsp:sp>
    <dsp:sp modelId="{0A8F8BC2-EEBA-49AF-B0F6-EE5FF3A80201}">
      <dsp:nvSpPr>
        <dsp:cNvPr id="0" name=""/>
        <dsp:cNvSpPr/>
      </dsp:nvSpPr>
      <dsp:spPr>
        <a:xfrm>
          <a:off x="5003430" y="1199124"/>
          <a:ext cx="511509" cy="511509"/>
        </a:xfrm>
        <a:prstGeom prst="ellipse">
          <a:avLst/>
        </a:prstGeom>
        <a:solidFill>
          <a:srgbClr val="FFFF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78B4D-194D-4C43-892F-06D9D22D6010}">
      <dsp:nvSpPr>
        <dsp:cNvPr id="0" name=""/>
        <dsp:cNvSpPr/>
      </dsp:nvSpPr>
      <dsp:spPr>
        <a:xfrm>
          <a:off x="4906455" y="1568101"/>
          <a:ext cx="2297907" cy="3228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38" tIns="0" rIns="0" bIns="0" numCol="1" spcCol="1270" anchor="t"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MONITOREO Y SEGUIMIENTO</a:t>
          </a:r>
        </a:p>
        <a:p>
          <a:pPr marL="0" lvl="0" indent="0" algn="ctr" defTabSz="622300">
            <a:lnSpc>
              <a:spcPct val="90000"/>
            </a:lnSpc>
            <a:spcBef>
              <a:spcPct val="0"/>
            </a:spcBef>
            <a:spcAft>
              <a:spcPct val="35000"/>
            </a:spcAft>
            <a:buNone/>
          </a:pPr>
          <a:r>
            <a:rPr lang="es-CO" sz="12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(AÑO 2020 Y 2021) </a:t>
          </a:r>
        </a:p>
        <a:p>
          <a:pPr marL="0" lvl="0" indent="0" algn="ctr" defTabSz="622300">
            <a:lnSpc>
              <a:spcPct val="90000"/>
            </a:lnSpc>
            <a:spcBef>
              <a:spcPct val="0"/>
            </a:spcBef>
            <a:spcAft>
              <a:spcPct val="35000"/>
            </a:spcAft>
            <a:buNone/>
          </a:pPr>
          <a:r>
            <a:rPr lang="es-CO" sz="12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Indicadores de resultado</a:t>
          </a:r>
        </a:p>
      </dsp:txBody>
      <dsp:txXfrm>
        <a:off x="4906455" y="1568101"/>
        <a:ext cx="2297907" cy="32284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94EE8-00E4-48F8-AA48-A04C7EF33417}">
      <dsp:nvSpPr>
        <dsp:cNvPr id="0" name=""/>
        <dsp:cNvSpPr/>
      </dsp:nvSpPr>
      <dsp:spPr>
        <a:xfrm>
          <a:off x="0" y="192843"/>
          <a:ext cx="6761018" cy="4225636"/>
        </a:xfrm>
        <a:prstGeom prst="swooshArrow">
          <a:avLst>
            <a:gd name="adj1" fmla="val 25000"/>
            <a:gd name="adj2" fmla="val 25000"/>
          </a:avLst>
        </a:prstGeom>
        <a:solidFill>
          <a:srgbClr val="36A9E1"/>
        </a:solidFill>
        <a:ln>
          <a:noFill/>
        </a:ln>
        <a:effectLst/>
      </dsp:spPr>
      <dsp:style>
        <a:lnRef idx="0">
          <a:scrgbClr r="0" g="0" b="0"/>
        </a:lnRef>
        <a:fillRef idx="1">
          <a:scrgbClr r="0" g="0" b="0"/>
        </a:fillRef>
        <a:effectRef idx="0">
          <a:scrgbClr r="0" g="0" b="0"/>
        </a:effectRef>
        <a:fontRef idx="minor"/>
      </dsp:style>
    </dsp:sp>
    <dsp:sp modelId="{051A2B1E-09C8-4E52-8A34-CADD33F96347}">
      <dsp:nvSpPr>
        <dsp:cNvPr id="0" name=""/>
        <dsp:cNvSpPr/>
      </dsp:nvSpPr>
      <dsp:spPr>
        <a:xfrm>
          <a:off x="775339" y="3165051"/>
          <a:ext cx="155503" cy="155503"/>
        </a:xfrm>
        <a:prstGeom prst="ellipse">
          <a:avLst/>
        </a:prstGeom>
        <a:solidFill>
          <a:srgbClr val="FFFFF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E7B4B-1DE8-42A5-B14B-E3546E30F85B}">
      <dsp:nvSpPr>
        <dsp:cNvPr id="0" name=""/>
        <dsp:cNvSpPr/>
      </dsp:nvSpPr>
      <dsp:spPr>
        <a:xfrm>
          <a:off x="834769" y="3274191"/>
          <a:ext cx="1600112" cy="1005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98" tIns="0" rIns="0" bIns="0" numCol="1" spcCol="1270" anchor="t" anchorCtr="0">
          <a:noAutofit/>
        </a:bodyPr>
        <a:lstStyle/>
        <a:p>
          <a:pPr marL="0" lvl="0" indent="0" algn="ctr" defTabSz="711200">
            <a:lnSpc>
              <a:spcPct val="90000"/>
            </a:lnSpc>
            <a:spcBef>
              <a:spcPct val="0"/>
            </a:spcBef>
            <a:spcAft>
              <a:spcPct val="35000"/>
            </a:spcAft>
            <a:buNone/>
          </a:pPr>
          <a:r>
            <a:rPr lang="es-CO" sz="16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DOCUMENTACIÓN</a:t>
          </a:r>
        </a:p>
        <a:p>
          <a:pPr marL="0" lvl="0" indent="0" algn="ctr" defTabSz="711200">
            <a:lnSpc>
              <a:spcPct val="90000"/>
            </a:lnSpc>
            <a:spcBef>
              <a:spcPct val="0"/>
            </a:spcBef>
            <a:spcAft>
              <a:spcPct val="35000"/>
            </a:spcAft>
            <a:buNone/>
          </a:pP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(AÑO 2021)</a:t>
          </a:r>
        </a:p>
      </dsp:txBody>
      <dsp:txXfrm>
        <a:off x="834769" y="3274191"/>
        <a:ext cx="1600112" cy="1005701"/>
      </dsp:txXfrm>
    </dsp:sp>
    <dsp:sp modelId="{BE987BF9-C3A5-41C0-8E23-270E8B774C9C}">
      <dsp:nvSpPr>
        <dsp:cNvPr id="0" name=""/>
        <dsp:cNvSpPr/>
      </dsp:nvSpPr>
      <dsp:spPr>
        <a:xfrm>
          <a:off x="1817683" y="2264238"/>
          <a:ext cx="270440" cy="270440"/>
        </a:xfrm>
        <a:prstGeom prst="ellipse">
          <a:avLst/>
        </a:prstGeom>
        <a:solidFill>
          <a:srgbClr val="FFFFF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5E081-E5FB-4C84-8460-4961AD27C15B}">
      <dsp:nvSpPr>
        <dsp:cNvPr id="0" name=""/>
        <dsp:cNvSpPr/>
      </dsp:nvSpPr>
      <dsp:spPr>
        <a:xfrm>
          <a:off x="1788745" y="2396948"/>
          <a:ext cx="1955055" cy="1931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01" tIns="0" rIns="0" bIns="0" numCol="1" spcCol="1270" anchor="t" anchorCtr="0">
          <a:noAutofit/>
        </a:bodyPr>
        <a:lstStyle/>
        <a:p>
          <a:pPr marL="0" lvl="0" indent="0" algn="ctr" defTabSz="711200">
            <a:lnSpc>
              <a:spcPct val="90000"/>
            </a:lnSpc>
            <a:spcBef>
              <a:spcPct val="0"/>
            </a:spcBef>
            <a:spcAft>
              <a:spcPct val="35000"/>
            </a:spcAft>
            <a:buNone/>
          </a:pPr>
          <a:r>
            <a:rPr lang="es-CO" sz="16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SOCIALIZACIÓN</a:t>
          </a: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t>
          </a:r>
        </a:p>
        <a:p>
          <a:pPr marL="0" lvl="0" indent="0" algn="ctr" defTabSz="711200">
            <a:lnSpc>
              <a:spcPct val="90000"/>
            </a:lnSpc>
            <a:spcBef>
              <a:spcPct val="0"/>
            </a:spcBef>
            <a:spcAft>
              <a:spcPct val="35000"/>
            </a:spcAft>
            <a:buNone/>
          </a:pP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(IV TRIMESTRE 2021)</a:t>
          </a:r>
        </a:p>
      </dsp:txBody>
      <dsp:txXfrm>
        <a:off x="1788745" y="2396948"/>
        <a:ext cx="1955055" cy="1931115"/>
      </dsp:txXfrm>
    </dsp:sp>
    <dsp:sp modelId="{4BB60B69-8727-462A-A1A8-A039EB2EE3E5}">
      <dsp:nvSpPr>
        <dsp:cNvPr id="0" name=""/>
        <dsp:cNvSpPr/>
      </dsp:nvSpPr>
      <dsp:spPr>
        <a:xfrm>
          <a:off x="3078311" y="1479154"/>
          <a:ext cx="358333" cy="358333"/>
        </a:xfrm>
        <a:prstGeom prst="ellipse">
          <a:avLst/>
        </a:prstGeom>
        <a:solidFill>
          <a:schemeClr val="accent1">
            <a:lumMod val="60000"/>
            <a:lumOff val="4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08491-0538-4C09-A762-7517385C5807}">
      <dsp:nvSpPr>
        <dsp:cNvPr id="0" name=""/>
        <dsp:cNvSpPr/>
      </dsp:nvSpPr>
      <dsp:spPr>
        <a:xfrm>
          <a:off x="3182616" y="1728651"/>
          <a:ext cx="1747989" cy="261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874" tIns="0" rIns="0" bIns="0" numCol="1" spcCol="1270" anchor="t" anchorCtr="0">
          <a:noAutofit/>
        </a:bodyPr>
        <a:lstStyle/>
        <a:p>
          <a:pPr marL="0" lvl="0" indent="0" algn="ctr" defTabSz="711200">
            <a:lnSpc>
              <a:spcPct val="90000"/>
            </a:lnSpc>
            <a:spcBef>
              <a:spcPct val="0"/>
            </a:spcBef>
            <a:spcAft>
              <a:spcPct val="35000"/>
            </a:spcAft>
            <a:buNone/>
          </a:pPr>
          <a:r>
            <a:rPr lang="es-CO" sz="16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IMPLEMENTACIÓN</a:t>
          </a: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 (AÑO 2022)</a:t>
          </a:r>
        </a:p>
      </dsp:txBody>
      <dsp:txXfrm>
        <a:off x="3182616" y="1728651"/>
        <a:ext cx="1747989" cy="2611443"/>
      </dsp:txXfrm>
    </dsp:sp>
    <dsp:sp modelId="{0A8F8BC2-EEBA-49AF-B0F6-EE5FF3A80201}">
      <dsp:nvSpPr>
        <dsp:cNvPr id="0" name=""/>
        <dsp:cNvSpPr/>
      </dsp:nvSpPr>
      <dsp:spPr>
        <a:xfrm>
          <a:off x="4695527" y="1070297"/>
          <a:ext cx="480032" cy="480032"/>
        </a:xfrm>
        <a:prstGeom prst="ellipse">
          <a:avLst/>
        </a:prstGeom>
        <a:solidFill>
          <a:srgbClr val="183C6E"/>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78B4D-194D-4C43-892F-06D9D22D6010}">
      <dsp:nvSpPr>
        <dsp:cNvPr id="0" name=""/>
        <dsp:cNvSpPr/>
      </dsp:nvSpPr>
      <dsp:spPr>
        <a:xfrm>
          <a:off x="4989041" y="1249263"/>
          <a:ext cx="1419813" cy="3029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359" tIns="0" rIns="0" bIns="0" numCol="1" spcCol="1270" anchor="t" anchorCtr="0">
          <a:noAutofit/>
        </a:bodyPr>
        <a:lstStyle/>
        <a:p>
          <a:pPr marL="0" lvl="0" indent="0" algn="ctr" defTabSz="711200">
            <a:lnSpc>
              <a:spcPct val="90000"/>
            </a:lnSpc>
            <a:spcBef>
              <a:spcPct val="0"/>
            </a:spcBef>
            <a:spcAft>
              <a:spcPct val="35000"/>
            </a:spcAft>
            <a:buNone/>
          </a:pPr>
          <a:r>
            <a:rPr lang="es-CO" sz="1600" b="1"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MONITOREO Y SEGUIMIENTO</a:t>
          </a:r>
        </a:p>
      </dsp:txBody>
      <dsp:txXfrm>
        <a:off x="4989041" y="1249263"/>
        <a:ext cx="1419813" cy="30297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CA758-0D0E-43E0-969B-8FDCD8538948}">
      <dsp:nvSpPr>
        <dsp:cNvPr id="0" name=""/>
        <dsp:cNvSpPr/>
      </dsp:nvSpPr>
      <dsp:spPr>
        <a:xfrm rot="5400000">
          <a:off x="369005" y="2034166"/>
          <a:ext cx="1100901" cy="1831874"/>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9666EE6-1F68-4B18-BD3B-3064AFF64644}">
      <dsp:nvSpPr>
        <dsp:cNvPr id="0" name=""/>
        <dsp:cNvSpPr/>
      </dsp:nvSpPr>
      <dsp:spPr>
        <a:xfrm>
          <a:off x="185237" y="2581502"/>
          <a:ext cx="1653826" cy="144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Se inicio articulación entre las rutas priorizadas y la cuenta de alto costo</a:t>
          </a:r>
        </a:p>
      </dsp:txBody>
      <dsp:txXfrm>
        <a:off x="185237" y="2581502"/>
        <a:ext cx="1653826" cy="1449676"/>
      </dsp:txXfrm>
    </dsp:sp>
    <dsp:sp modelId="{1BD36365-CDE3-422B-BA91-11DF0B16DD46}">
      <dsp:nvSpPr>
        <dsp:cNvPr id="0" name=""/>
        <dsp:cNvSpPr/>
      </dsp:nvSpPr>
      <dsp:spPr>
        <a:xfrm>
          <a:off x="1527021" y="1899302"/>
          <a:ext cx="312042" cy="312042"/>
        </a:xfrm>
        <a:prstGeom prst="triangle">
          <a:avLst>
            <a:gd name="adj" fmla="val 100000"/>
          </a:avLst>
        </a:prstGeom>
        <a:solidFill>
          <a:srgbClr val="36A9E1"/>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7289A5C-4EF6-4C97-A465-8B7BAD808276}">
      <dsp:nvSpPr>
        <dsp:cNvPr id="0" name=""/>
        <dsp:cNvSpPr/>
      </dsp:nvSpPr>
      <dsp:spPr>
        <a:xfrm rot="5400000">
          <a:off x="2393612" y="1533175"/>
          <a:ext cx="1100901" cy="1831874"/>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1D7A386-7293-41F1-8B94-82A135817D9A}">
      <dsp:nvSpPr>
        <dsp:cNvPr id="0" name=""/>
        <dsp:cNvSpPr/>
      </dsp:nvSpPr>
      <dsp:spPr>
        <a:xfrm>
          <a:off x="2209844" y="2080511"/>
          <a:ext cx="1653826" cy="144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Fortalecimiento de los instrumentos de recolección para recepción y gestión de la información </a:t>
          </a:r>
        </a:p>
      </dsp:txBody>
      <dsp:txXfrm>
        <a:off x="2209844" y="2080511"/>
        <a:ext cx="1653826" cy="1449676"/>
      </dsp:txXfrm>
    </dsp:sp>
    <dsp:sp modelId="{DCF3154D-2DA6-40C8-B29D-F83EE836175A}">
      <dsp:nvSpPr>
        <dsp:cNvPr id="0" name=""/>
        <dsp:cNvSpPr/>
      </dsp:nvSpPr>
      <dsp:spPr>
        <a:xfrm>
          <a:off x="3551628" y="1398311"/>
          <a:ext cx="312042" cy="312042"/>
        </a:xfrm>
        <a:prstGeom prst="triangle">
          <a:avLst>
            <a:gd name="adj" fmla="val 100000"/>
          </a:avLst>
        </a:prstGeom>
        <a:solidFill>
          <a:srgbClr val="36A9E1"/>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9CA768E-87DC-4179-A5C7-C78C5638143F}">
      <dsp:nvSpPr>
        <dsp:cNvPr id="0" name=""/>
        <dsp:cNvSpPr/>
      </dsp:nvSpPr>
      <dsp:spPr>
        <a:xfrm rot="5400000">
          <a:off x="4418218" y="1032184"/>
          <a:ext cx="1100901" cy="1831874"/>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54817C6-FE38-4E34-AF14-1EE9E9315B28}">
      <dsp:nvSpPr>
        <dsp:cNvPr id="0" name=""/>
        <dsp:cNvSpPr/>
      </dsp:nvSpPr>
      <dsp:spPr>
        <a:xfrm>
          <a:off x="4234451" y="1579520"/>
          <a:ext cx="1653826" cy="144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Seguimiento a los prestadores para fortalecimiento de SISCAC</a:t>
          </a:r>
        </a:p>
      </dsp:txBody>
      <dsp:txXfrm>
        <a:off x="4234451" y="1579520"/>
        <a:ext cx="1653826" cy="1449676"/>
      </dsp:txXfrm>
    </dsp:sp>
    <dsp:sp modelId="{2E33AAB3-A4F1-43D2-AA13-0BFBC5EA2BE4}">
      <dsp:nvSpPr>
        <dsp:cNvPr id="0" name=""/>
        <dsp:cNvSpPr/>
      </dsp:nvSpPr>
      <dsp:spPr>
        <a:xfrm>
          <a:off x="5576235" y="897320"/>
          <a:ext cx="312042" cy="312042"/>
        </a:xfrm>
        <a:prstGeom prst="triangle">
          <a:avLst>
            <a:gd name="adj" fmla="val 100000"/>
          </a:avLst>
        </a:prstGeom>
        <a:solidFill>
          <a:srgbClr val="36A9E1"/>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D6E945A-B2D0-431A-98E5-6923EFCA6BB1}">
      <dsp:nvSpPr>
        <dsp:cNvPr id="0" name=""/>
        <dsp:cNvSpPr/>
      </dsp:nvSpPr>
      <dsp:spPr>
        <a:xfrm rot="5400000">
          <a:off x="6442825" y="531193"/>
          <a:ext cx="1100901" cy="1831874"/>
        </a:xfrm>
        <a:prstGeom prst="corner">
          <a:avLst>
            <a:gd name="adj1" fmla="val 16120"/>
            <a:gd name="adj2" fmla="val 16110"/>
          </a:avLst>
        </a:prstGeom>
        <a:solidFill>
          <a:srgbClr val="183C6E"/>
        </a:solidFill>
        <a:ln w="6350" cap="flat" cmpd="sng" algn="ctr">
          <a:solidFill>
            <a:srgbClr val="4A66AC">
              <a:hueOff val="0"/>
              <a:satOff val="0"/>
              <a:lumOff val="0"/>
              <a:alphaOff val="0"/>
            </a:srgb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109A1D8-034C-46D2-921D-8D09497616AF}">
      <dsp:nvSpPr>
        <dsp:cNvPr id="0" name=""/>
        <dsp:cNvSpPr/>
      </dsp:nvSpPr>
      <dsp:spPr>
        <a:xfrm>
          <a:off x="6259057" y="1078529"/>
          <a:ext cx="1653826" cy="144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O" sz="1600" kern="1200" dirty="0">
              <a:solidFill>
                <a:sysClr val="windowText" lastClr="000000">
                  <a:hueOff val="0"/>
                  <a:satOff val="0"/>
                  <a:lumOff val="0"/>
                  <a:alphaOff val="0"/>
                </a:sysClr>
              </a:solidFill>
              <a:latin typeface="Arial Narrow" panose="020B0606020202030204" pitchFamily="34" charset="0"/>
              <a:ea typeface="+mn-ea"/>
              <a:cs typeface="Arial" panose="020B0604020202020204" pitchFamily="34" charset="0"/>
            </a:rPr>
            <a:t>Seguimiento continuo a indicadores de resultado </a:t>
          </a:r>
        </a:p>
      </dsp:txBody>
      <dsp:txXfrm>
        <a:off x="6259057" y="1078529"/>
        <a:ext cx="1653826" cy="14496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6B9B5-72D5-4382-87E5-1755A6139614}">
      <dsp:nvSpPr>
        <dsp:cNvPr id="0" name=""/>
        <dsp:cNvSpPr/>
      </dsp:nvSpPr>
      <dsp:spPr>
        <a:xfrm>
          <a:off x="4187604" y="0"/>
          <a:ext cx="1769391" cy="1769571"/>
        </a:xfrm>
        <a:prstGeom prst="circularArrow">
          <a:avLst>
            <a:gd name="adj1" fmla="val 10980"/>
            <a:gd name="adj2" fmla="val 1142322"/>
            <a:gd name="adj3" fmla="val 4500000"/>
            <a:gd name="adj4" fmla="val 10800000"/>
            <a:gd name="adj5" fmla="val 12500"/>
          </a:avLst>
        </a:prstGeom>
        <a:solidFill>
          <a:srgbClr val="629DD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9D5B7-9577-440B-A06A-FA5A4F2A19BC}">
      <dsp:nvSpPr>
        <dsp:cNvPr id="0" name=""/>
        <dsp:cNvSpPr/>
      </dsp:nvSpPr>
      <dsp:spPr>
        <a:xfrm>
          <a:off x="4578258" y="640536"/>
          <a:ext cx="987420" cy="493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prstClr val="black">
                  <a:hueOff val="0"/>
                  <a:satOff val="0"/>
                  <a:lumOff val="0"/>
                  <a:alphaOff val="0"/>
                </a:prstClr>
              </a:solidFill>
              <a:latin typeface="Arial Narrow" panose="020B0606020202030204" pitchFamily="34" charset="0"/>
              <a:ea typeface="+mn-ea"/>
              <a:cs typeface="+mn-cs"/>
            </a:rPr>
            <a:t>Evaluación de la metodología de recolección</a:t>
          </a:r>
        </a:p>
      </dsp:txBody>
      <dsp:txXfrm>
        <a:off x="4578258" y="640536"/>
        <a:ext cx="987420" cy="493659"/>
      </dsp:txXfrm>
    </dsp:sp>
    <dsp:sp modelId="{321E9EFB-C440-487A-AFC5-2B7E6888B4C1}">
      <dsp:nvSpPr>
        <dsp:cNvPr id="0" name=""/>
        <dsp:cNvSpPr/>
      </dsp:nvSpPr>
      <dsp:spPr>
        <a:xfrm>
          <a:off x="3696052" y="1016881"/>
          <a:ext cx="1769391" cy="1769571"/>
        </a:xfrm>
        <a:prstGeom prst="leftCircularArrow">
          <a:avLst>
            <a:gd name="adj1" fmla="val 10980"/>
            <a:gd name="adj2" fmla="val 1142322"/>
            <a:gd name="adj3" fmla="val 6300000"/>
            <a:gd name="adj4" fmla="val 18900000"/>
            <a:gd name="adj5" fmla="val 12500"/>
          </a:avLst>
        </a:prstGeom>
        <a:solidFill>
          <a:srgbClr val="297F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AF921-FA53-4BCB-AB0E-85355DFE755D}">
      <dsp:nvSpPr>
        <dsp:cNvPr id="0" name=""/>
        <dsp:cNvSpPr/>
      </dsp:nvSpPr>
      <dsp:spPr>
        <a:xfrm>
          <a:off x="4084713" y="1659295"/>
          <a:ext cx="987420" cy="493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622300">
            <a:lnSpc>
              <a:spcPct val="90000"/>
            </a:lnSpc>
            <a:spcBef>
              <a:spcPct val="0"/>
            </a:spcBef>
            <a:spcAft>
              <a:spcPct val="35000"/>
            </a:spcAft>
            <a:buNone/>
          </a:pPr>
          <a:r>
            <a:rPr lang="es-CO" sz="1200" kern="1200" dirty="0">
              <a:solidFill>
                <a:prstClr val="black">
                  <a:hueOff val="0"/>
                  <a:satOff val="0"/>
                  <a:lumOff val="0"/>
                  <a:alphaOff val="0"/>
                </a:prstClr>
              </a:solidFill>
              <a:latin typeface="Arial Narrow" panose="020B0606020202030204" pitchFamily="34" charset="0"/>
              <a:ea typeface="+mn-ea"/>
              <a:cs typeface="+mn-cs"/>
            </a:rPr>
            <a:t>Mejoramiento en las matrices de recolección de información</a:t>
          </a:r>
        </a:p>
      </dsp:txBody>
      <dsp:txXfrm>
        <a:off x="4084713" y="1659295"/>
        <a:ext cx="987420" cy="493659"/>
      </dsp:txXfrm>
    </dsp:sp>
    <dsp:sp modelId="{F944CAC1-D28C-4F2F-8F2C-DF58CC5F4385}">
      <dsp:nvSpPr>
        <dsp:cNvPr id="0" name=""/>
        <dsp:cNvSpPr/>
      </dsp:nvSpPr>
      <dsp:spPr>
        <a:xfrm>
          <a:off x="4187604" y="2037517"/>
          <a:ext cx="1769391" cy="1769571"/>
        </a:xfrm>
        <a:prstGeom prst="circularArrow">
          <a:avLst>
            <a:gd name="adj1" fmla="val 10980"/>
            <a:gd name="adj2" fmla="val 1142322"/>
            <a:gd name="adj3" fmla="val 4500000"/>
            <a:gd name="adj4" fmla="val 13500000"/>
            <a:gd name="adj5" fmla="val 12500"/>
          </a:avLst>
        </a:prstGeom>
        <a:solidFill>
          <a:srgbClr val="7F8FA9">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11E01-4AD2-48ED-ACDB-885A77D66937}">
      <dsp:nvSpPr>
        <dsp:cNvPr id="0" name=""/>
        <dsp:cNvSpPr/>
      </dsp:nvSpPr>
      <dsp:spPr>
        <a:xfrm>
          <a:off x="4578258" y="2678054"/>
          <a:ext cx="987420" cy="493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prstClr val="black">
                  <a:hueOff val="0"/>
                  <a:satOff val="0"/>
                  <a:lumOff val="0"/>
                  <a:alphaOff val="0"/>
                </a:prstClr>
              </a:solidFill>
              <a:latin typeface="Arial Narrow" panose="020B0606020202030204" pitchFamily="34" charset="0"/>
              <a:ea typeface="+mn-ea"/>
              <a:cs typeface="+mn-cs"/>
            </a:rPr>
            <a:t>Control de calidad desde los lideres de proceso</a:t>
          </a:r>
        </a:p>
      </dsp:txBody>
      <dsp:txXfrm>
        <a:off x="4578258" y="2678054"/>
        <a:ext cx="987420" cy="493659"/>
      </dsp:txXfrm>
    </dsp:sp>
    <dsp:sp modelId="{8ED2FBA8-C4E6-44F0-9E7C-D03C93CAD104}">
      <dsp:nvSpPr>
        <dsp:cNvPr id="0" name=""/>
        <dsp:cNvSpPr/>
      </dsp:nvSpPr>
      <dsp:spPr>
        <a:xfrm>
          <a:off x="3822176" y="3171713"/>
          <a:ext cx="1520129" cy="1520864"/>
        </a:xfrm>
        <a:prstGeom prst="blockArc">
          <a:avLst>
            <a:gd name="adj1" fmla="val 0"/>
            <a:gd name="adj2" fmla="val 18900000"/>
            <a:gd name="adj3" fmla="val 12740"/>
          </a:avLst>
        </a:prstGeom>
        <a:solidFill>
          <a:srgbClr val="5AA2A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62365-BDBE-44AE-8EDC-2DFB7CECC7AD}">
      <dsp:nvSpPr>
        <dsp:cNvPr id="0" name=""/>
        <dsp:cNvSpPr/>
      </dsp:nvSpPr>
      <dsp:spPr>
        <a:xfrm>
          <a:off x="4084713" y="3696812"/>
          <a:ext cx="987420" cy="493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prstClr val="black">
                  <a:hueOff val="0"/>
                  <a:satOff val="0"/>
                  <a:lumOff val="0"/>
                  <a:alphaOff val="0"/>
                </a:prstClr>
              </a:solidFill>
              <a:latin typeface="Arial Narrow" panose="020B0606020202030204" pitchFamily="34" charset="0"/>
              <a:ea typeface="+mn-ea"/>
              <a:cs typeface="+mn-cs"/>
            </a:rPr>
            <a:t>Control de oportunidad en la entrega de los reportes por parte de los contratistas</a:t>
          </a:r>
        </a:p>
      </dsp:txBody>
      <dsp:txXfrm>
        <a:off x="4084713" y="3696812"/>
        <a:ext cx="987420" cy="4936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B9492-1228-4EC7-9D91-683A960A036D}">
      <dsp:nvSpPr>
        <dsp:cNvPr id="0" name=""/>
        <dsp:cNvSpPr/>
      </dsp:nvSpPr>
      <dsp:spPr>
        <a:xfrm>
          <a:off x="4951283" y="2506018"/>
          <a:ext cx="98596" cy="1824809"/>
        </a:xfrm>
        <a:prstGeom prst="rect">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E5C67C2-5457-41E0-8D61-73F369D378B3}">
      <dsp:nvSpPr>
        <dsp:cNvPr id="0" name=""/>
        <dsp:cNvSpPr/>
      </dsp:nvSpPr>
      <dsp:spPr>
        <a:xfrm>
          <a:off x="1005770" y="2506018"/>
          <a:ext cx="2564335" cy="1824809"/>
        </a:xfrm>
        <a:prstGeom prst="frame">
          <a:avLst>
            <a:gd name="adj1" fmla="val 5450"/>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0C7FAB1-46BD-44E0-A955-16605A57D51D}">
      <dsp:nvSpPr>
        <dsp:cNvPr id="0" name=""/>
        <dsp:cNvSpPr/>
      </dsp:nvSpPr>
      <dsp:spPr>
        <a:xfrm>
          <a:off x="955653" y="220126"/>
          <a:ext cx="2564335" cy="1824809"/>
        </a:xfrm>
        <a:prstGeom prst="frame">
          <a:avLst>
            <a:gd name="adj1" fmla="val 5450"/>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5444AD2-DBFF-4D00-A0DB-5B644A8F7007}">
      <dsp:nvSpPr>
        <dsp:cNvPr id="0" name=""/>
        <dsp:cNvSpPr/>
      </dsp:nvSpPr>
      <dsp:spPr>
        <a:xfrm>
          <a:off x="4901167" y="220126"/>
          <a:ext cx="98596" cy="1824809"/>
        </a:xfrm>
        <a:prstGeom prst="rect">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2E99C75-E02F-48CC-B7B6-19434111F959}">
      <dsp:nvSpPr>
        <dsp:cNvPr id="0" name=""/>
        <dsp:cNvSpPr/>
      </dsp:nvSpPr>
      <dsp:spPr>
        <a:xfrm>
          <a:off x="5352822" y="220126"/>
          <a:ext cx="2564335" cy="1824809"/>
        </a:xfrm>
        <a:prstGeom prst="frame">
          <a:avLst>
            <a:gd name="adj1" fmla="val 5450"/>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400D06E-3C85-4C41-8CF5-642B2DAA7C85}">
      <dsp:nvSpPr>
        <dsp:cNvPr id="0" name=""/>
        <dsp:cNvSpPr/>
      </dsp:nvSpPr>
      <dsp:spPr>
        <a:xfrm>
          <a:off x="9298335" y="220126"/>
          <a:ext cx="98596" cy="1824809"/>
        </a:xfrm>
        <a:prstGeom prst="rect">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BF07D9A-3255-4955-A3D6-13D27602BB47}">
      <dsp:nvSpPr>
        <dsp:cNvPr id="0" name=""/>
        <dsp:cNvSpPr/>
      </dsp:nvSpPr>
      <dsp:spPr>
        <a:xfrm>
          <a:off x="1011190" y="278948"/>
          <a:ext cx="2465738" cy="17261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99C8826-35A0-457D-9D23-ACE21883AE71}">
      <dsp:nvSpPr>
        <dsp:cNvPr id="0" name=""/>
        <dsp:cNvSpPr/>
      </dsp:nvSpPr>
      <dsp:spPr>
        <a:xfrm>
          <a:off x="989910" y="2133550"/>
          <a:ext cx="2365485" cy="21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l" defTabSz="622300">
            <a:lnSpc>
              <a:spcPct val="90000"/>
            </a:lnSpc>
            <a:spcBef>
              <a:spcPct val="0"/>
            </a:spcBef>
            <a:spcAft>
              <a:spcPct val="35000"/>
            </a:spcAft>
            <a:buNone/>
          </a:pP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dsp:txBody>
      <dsp:txXfrm>
        <a:off x="989910" y="2133550"/>
        <a:ext cx="2365485" cy="216606"/>
      </dsp:txXfrm>
    </dsp:sp>
    <dsp:sp modelId="{0EA5BEE7-0532-40B1-9008-3642366EF099}">
      <dsp:nvSpPr>
        <dsp:cNvPr id="0" name=""/>
        <dsp:cNvSpPr/>
      </dsp:nvSpPr>
      <dsp:spPr>
        <a:xfrm>
          <a:off x="3624385" y="220126"/>
          <a:ext cx="1172385" cy="1824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s-MX" sz="1400" kern="1200" dirty="0">
              <a:solidFill>
                <a:sysClr val="windowText" lastClr="000000">
                  <a:hueOff val="0"/>
                  <a:satOff val="0"/>
                  <a:lumOff val="0"/>
                  <a:alphaOff val="0"/>
                </a:sysClr>
              </a:solidFill>
              <a:latin typeface="Arial Narrow" panose="020B0606020202030204" pitchFamily="34" charset="0"/>
              <a:ea typeface="+mn-ea"/>
              <a:cs typeface="+mn-cs"/>
            </a:rPr>
            <a:t>Auditoria previa al Reporte</a:t>
          </a:r>
        </a:p>
        <a:p>
          <a:pPr marL="0" lvl="0" indent="0" algn="l" defTabSz="622300">
            <a:lnSpc>
              <a:spcPct val="90000"/>
            </a:lnSpc>
            <a:spcBef>
              <a:spcPct val="0"/>
            </a:spcBef>
            <a:spcAft>
              <a:spcPct val="35000"/>
            </a:spcAft>
            <a:buNone/>
          </a:pPr>
          <a:r>
            <a:rPr lang="es-MX" sz="1400" kern="1200" dirty="0">
              <a:solidFill>
                <a:sysClr val="windowText" lastClr="000000">
                  <a:hueOff val="0"/>
                  <a:satOff val="0"/>
                  <a:lumOff val="0"/>
                  <a:alphaOff val="0"/>
                </a:sysClr>
              </a:solidFill>
              <a:latin typeface="Arial Narrow" panose="020B0606020202030204" pitchFamily="34" charset="0"/>
              <a:ea typeface="+mn-ea"/>
              <a:cs typeface="+mn-cs"/>
            </a:rPr>
            <a:t>Seguimiento a Cohortes ERC- VIH- ARTRITIS- CANCER - HEMOFILIA</a:t>
          </a:r>
        </a:p>
        <a:p>
          <a:pPr marL="0" lvl="0" indent="0" algn="l" defTabSz="622300">
            <a:lnSpc>
              <a:spcPct val="90000"/>
            </a:lnSpc>
            <a:spcBef>
              <a:spcPct val="0"/>
            </a:spcBef>
            <a:spcAft>
              <a:spcPct val="35000"/>
            </a:spcAft>
            <a:buNone/>
          </a:pP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dsp:txBody>
      <dsp:txXfrm>
        <a:off x="3624385" y="220126"/>
        <a:ext cx="1172385" cy="1824809"/>
      </dsp:txXfrm>
    </dsp:sp>
    <dsp:sp modelId="{9A8AD467-B4BE-407E-B045-397208EF85F1}">
      <dsp:nvSpPr>
        <dsp:cNvPr id="0" name=""/>
        <dsp:cNvSpPr/>
      </dsp:nvSpPr>
      <dsp:spPr>
        <a:xfrm>
          <a:off x="838305" y="2459677"/>
          <a:ext cx="2666203" cy="18022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BE1C973-D9B0-4011-81F5-221E1A402BED}">
      <dsp:nvSpPr>
        <dsp:cNvPr id="0" name=""/>
        <dsp:cNvSpPr/>
      </dsp:nvSpPr>
      <dsp:spPr>
        <a:xfrm flipV="1">
          <a:off x="1854735" y="4002294"/>
          <a:ext cx="868062" cy="240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l" defTabSz="622300">
            <a:lnSpc>
              <a:spcPct val="90000"/>
            </a:lnSpc>
            <a:spcBef>
              <a:spcPct val="0"/>
            </a:spcBef>
            <a:spcAft>
              <a:spcPct val="35000"/>
            </a:spcAft>
            <a:buNone/>
          </a:pP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dsp:txBody>
      <dsp:txXfrm rot="10800000">
        <a:off x="1854735" y="4002294"/>
        <a:ext cx="868062" cy="240201"/>
      </dsp:txXfrm>
    </dsp:sp>
    <dsp:sp modelId="{D9D1F480-FB7E-4C42-A84B-8AF4E19F0EF1}">
      <dsp:nvSpPr>
        <dsp:cNvPr id="0" name=""/>
        <dsp:cNvSpPr/>
      </dsp:nvSpPr>
      <dsp:spPr>
        <a:xfrm>
          <a:off x="3674501" y="2506018"/>
          <a:ext cx="1172385" cy="1824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s-MX" sz="1400" kern="1200" dirty="0">
              <a:solidFill>
                <a:sysClr val="windowText" lastClr="000000">
                  <a:hueOff val="0"/>
                  <a:satOff val="0"/>
                  <a:lumOff val="0"/>
                  <a:alphaOff val="0"/>
                </a:sysClr>
              </a:solidFill>
              <a:latin typeface="Arial Narrow" panose="020B0606020202030204" pitchFamily="34" charset="0"/>
              <a:ea typeface="+mn-ea"/>
              <a:cs typeface="+mn-cs"/>
            </a:rPr>
            <a:t>Seguimiento a Reportes  de red de Servicios y cohortes archivos PT y Covid</a:t>
          </a: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a:p>
          <a:pPr marL="0" lvl="0" indent="0" algn="l" defTabSz="622300">
            <a:lnSpc>
              <a:spcPct val="90000"/>
            </a:lnSpc>
            <a:spcBef>
              <a:spcPct val="0"/>
            </a:spcBef>
            <a:spcAft>
              <a:spcPct val="35000"/>
            </a:spcAft>
            <a:buNone/>
          </a:pPr>
          <a:r>
            <a:rPr lang="es-CO" sz="1400" kern="1200" dirty="0">
              <a:solidFill>
                <a:sysClr val="windowText" lastClr="000000">
                  <a:hueOff val="0"/>
                  <a:satOff val="0"/>
                  <a:lumOff val="0"/>
                  <a:alphaOff val="0"/>
                </a:sysClr>
              </a:solidFill>
              <a:latin typeface="Arial Narrow" panose="020B0606020202030204" pitchFamily="34" charset="0"/>
              <a:ea typeface="+mn-ea"/>
              <a:cs typeface="+mn-cs"/>
            </a:rPr>
            <a:t> Evaluación en REPS Sobre servicios de las IPS</a:t>
          </a:r>
        </a:p>
        <a:p>
          <a:pPr marL="0" lvl="0" indent="0" algn="l" defTabSz="622300">
            <a:lnSpc>
              <a:spcPct val="90000"/>
            </a:lnSpc>
            <a:spcBef>
              <a:spcPct val="0"/>
            </a:spcBef>
            <a:spcAft>
              <a:spcPct val="35000"/>
            </a:spcAft>
            <a:buNone/>
          </a:pP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dsp:txBody>
      <dsp:txXfrm>
        <a:off x="3674501" y="2506018"/>
        <a:ext cx="1172385" cy="1824809"/>
      </dsp:txXfrm>
    </dsp:sp>
    <dsp:sp modelId="{62676103-97BB-47E7-855D-4C4B2D2A27D4}">
      <dsp:nvSpPr>
        <dsp:cNvPr id="0" name=""/>
        <dsp:cNvSpPr/>
      </dsp:nvSpPr>
      <dsp:spPr>
        <a:xfrm>
          <a:off x="5368635" y="256180"/>
          <a:ext cx="2465738" cy="17261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DEB5674-2581-4B65-A10A-F272364C6C18}">
      <dsp:nvSpPr>
        <dsp:cNvPr id="0" name=""/>
        <dsp:cNvSpPr/>
      </dsp:nvSpPr>
      <dsp:spPr>
        <a:xfrm>
          <a:off x="5453075" y="1728199"/>
          <a:ext cx="2365485" cy="21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l" defTabSz="622300">
            <a:lnSpc>
              <a:spcPct val="90000"/>
            </a:lnSpc>
            <a:spcBef>
              <a:spcPct val="0"/>
            </a:spcBef>
            <a:spcAft>
              <a:spcPct val="35000"/>
            </a:spcAft>
            <a:buNone/>
          </a:pP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dsp:txBody>
      <dsp:txXfrm>
        <a:off x="5453075" y="1728199"/>
        <a:ext cx="2365485" cy="216606"/>
      </dsp:txXfrm>
    </dsp:sp>
    <dsp:sp modelId="{3A6ADEC1-AD72-4B10-A102-9E26D6709950}">
      <dsp:nvSpPr>
        <dsp:cNvPr id="0" name=""/>
        <dsp:cNvSpPr/>
      </dsp:nvSpPr>
      <dsp:spPr>
        <a:xfrm>
          <a:off x="8021553" y="220126"/>
          <a:ext cx="1172385" cy="1824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s-MX" sz="1400" kern="1200" dirty="0">
              <a:solidFill>
                <a:sysClr val="windowText" lastClr="000000">
                  <a:hueOff val="0"/>
                  <a:satOff val="0"/>
                  <a:lumOff val="0"/>
                  <a:alphaOff val="0"/>
                </a:sysClr>
              </a:solidFill>
              <a:latin typeface="Arial Narrow" panose="020B0606020202030204" pitchFamily="34" charset="0"/>
              <a:ea typeface="+mn-ea"/>
              <a:cs typeface="+mn-cs"/>
            </a:rPr>
            <a:t>Validación previa de RIPS, 4505-202 Suficiencia UPC </a:t>
          </a: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a:p>
          <a:pPr marL="0" lvl="0" indent="0" algn="l" defTabSz="622300">
            <a:lnSpc>
              <a:spcPct val="90000"/>
            </a:lnSpc>
            <a:spcBef>
              <a:spcPct val="0"/>
            </a:spcBef>
            <a:spcAft>
              <a:spcPct val="35000"/>
            </a:spcAft>
            <a:buNone/>
          </a:pPr>
          <a:endParaRPr lang="es-CO" sz="1400" kern="1200" dirty="0">
            <a:solidFill>
              <a:sysClr val="windowText" lastClr="000000">
                <a:hueOff val="0"/>
                <a:satOff val="0"/>
                <a:lumOff val="0"/>
                <a:alphaOff val="0"/>
              </a:sysClr>
            </a:solidFill>
            <a:latin typeface="Arial Narrow" panose="020B0606020202030204" pitchFamily="34" charset="0"/>
            <a:ea typeface="+mn-ea"/>
            <a:cs typeface="+mn-cs"/>
          </a:endParaRPr>
        </a:p>
      </dsp:txBody>
      <dsp:txXfrm>
        <a:off x="8021553" y="220126"/>
        <a:ext cx="1172385" cy="18248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79985-3D99-465A-A377-995C939A68CB}">
      <dsp:nvSpPr>
        <dsp:cNvPr id="0" name=""/>
        <dsp:cNvSpPr/>
      </dsp:nvSpPr>
      <dsp:spPr>
        <a:xfrm>
          <a:off x="1102" y="0"/>
          <a:ext cx="1950473" cy="4969927"/>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s-ES_tradnl" sz="1700" b="1" kern="1200" dirty="0">
              <a:solidFill>
                <a:srgbClr val="002060"/>
              </a:solidFill>
              <a:latin typeface="Arial Narrow" panose="020B0606020202030204" pitchFamily="34" charset="0"/>
            </a:rPr>
            <a:t>Política Institucional Sinapsis</a:t>
          </a:r>
        </a:p>
        <a:p>
          <a:pPr marL="0" lvl="0" indent="0" algn="ctr" defTabSz="755650">
            <a:lnSpc>
              <a:spcPct val="90000"/>
            </a:lnSpc>
            <a:spcBef>
              <a:spcPct val="0"/>
            </a:spcBef>
            <a:spcAft>
              <a:spcPct val="35000"/>
            </a:spcAft>
            <a:buFont typeface="Arial" panose="020B0604020202020204" pitchFamily="34" charset="0"/>
            <a:buNone/>
          </a:pPr>
          <a:r>
            <a:rPr lang="es-ES_tradnl" sz="1700" kern="1200" dirty="0">
              <a:solidFill>
                <a:srgbClr val="002060"/>
              </a:solidFill>
              <a:latin typeface="Arial Narrow" panose="020B0606020202030204" pitchFamily="34" charset="0"/>
            </a:rPr>
            <a:t>Documentación en el repositorio virtual para la formación permanente de los colaboradores. </a:t>
          </a:r>
        </a:p>
        <a:p>
          <a:pPr marL="0" lvl="0" indent="0" algn="ctr" defTabSz="755650">
            <a:lnSpc>
              <a:spcPct val="90000"/>
            </a:lnSpc>
            <a:spcBef>
              <a:spcPct val="0"/>
            </a:spcBef>
            <a:spcAft>
              <a:spcPct val="35000"/>
            </a:spcAft>
            <a:buFont typeface="Arial" panose="020B0604020202020204" pitchFamily="34" charset="0"/>
            <a:buNone/>
          </a:pPr>
          <a:endParaRPr lang="es-CO" sz="1700" kern="1200" dirty="0">
            <a:solidFill>
              <a:srgbClr val="002060"/>
            </a:solidFill>
            <a:latin typeface="Arial Narrow" panose="020B0606020202030204" pitchFamily="34" charset="0"/>
          </a:endParaRPr>
        </a:p>
      </dsp:txBody>
      <dsp:txXfrm>
        <a:off x="58229" y="57127"/>
        <a:ext cx="1836219" cy="4855673"/>
      </dsp:txXfrm>
    </dsp:sp>
    <dsp:sp modelId="{0FF16EA2-3CFE-4F50-B4EA-40DA403983C2}">
      <dsp:nvSpPr>
        <dsp:cNvPr id="0" name=""/>
        <dsp:cNvSpPr/>
      </dsp:nvSpPr>
      <dsp:spPr>
        <a:xfrm>
          <a:off x="2279254" y="0"/>
          <a:ext cx="1950473" cy="4969927"/>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ct val="35000"/>
            </a:spcAft>
            <a:buFont typeface="Arial" panose="020B0604020202020204" pitchFamily="34" charset="0"/>
            <a:buNone/>
          </a:pPr>
          <a:r>
            <a:rPr lang="es-CO" sz="1700" b="1" kern="1200" dirty="0">
              <a:solidFill>
                <a:srgbClr val="002060"/>
              </a:solidFill>
              <a:latin typeface="Arial Narrow" panose="020B0606020202030204" pitchFamily="34" charset="0"/>
            </a:rPr>
            <a:t>Capacitaciones inclusivas</a:t>
          </a:r>
        </a:p>
        <a:p>
          <a:pPr marL="0" lvl="0" indent="0" algn="ctr" defTabSz="755650">
            <a:lnSpc>
              <a:spcPct val="100000"/>
            </a:lnSpc>
            <a:spcBef>
              <a:spcPct val="0"/>
            </a:spcBef>
            <a:spcAft>
              <a:spcPct val="35000"/>
            </a:spcAft>
            <a:buFont typeface="Arial" panose="020B0604020202020204" pitchFamily="34" charset="0"/>
            <a:buNone/>
          </a:pPr>
          <a:r>
            <a:rPr lang="es-CO" sz="1700" b="1" kern="1200" dirty="0">
              <a:solidFill>
                <a:srgbClr val="002060"/>
              </a:solidFill>
              <a:latin typeface="Arial Narrow" panose="020B0606020202030204" pitchFamily="34" charset="0"/>
            </a:rPr>
            <a:t> </a:t>
          </a:r>
          <a:r>
            <a:rPr lang="es-CO" sz="1700" kern="1200" dirty="0">
              <a:solidFill>
                <a:srgbClr val="002060"/>
              </a:solidFill>
              <a:latin typeface="Arial Narrow" panose="020B0606020202030204" pitchFamily="34" charset="0"/>
            </a:rPr>
            <a:t>Enmarcados en la inclusión, equidad y responsabilidad social.</a:t>
          </a:r>
        </a:p>
      </dsp:txBody>
      <dsp:txXfrm>
        <a:off x="2336381" y="57127"/>
        <a:ext cx="1836219" cy="4855673"/>
      </dsp:txXfrm>
    </dsp:sp>
    <dsp:sp modelId="{9FBF7CB5-F691-4BDD-B602-004AFB5C05DF}">
      <dsp:nvSpPr>
        <dsp:cNvPr id="0" name=""/>
        <dsp:cNvSpPr/>
      </dsp:nvSpPr>
      <dsp:spPr>
        <a:xfrm>
          <a:off x="4557407" y="0"/>
          <a:ext cx="1950473" cy="4969927"/>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_tradnl" sz="1700" b="1" kern="1200" dirty="0">
              <a:solidFill>
                <a:srgbClr val="002060"/>
              </a:solidFill>
              <a:latin typeface="Arial Narrow" panose="020B0606020202030204" pitchFamily="34" charset="0"/>
            </a:rPr>
            <a:t>Programa de reinducción de personal</a:t>
          </a:r>
        </a:p>
        <a:p>
          <a:pPr marL="0" lvl="0" indent="0" algn="ctr" defTabSz="755650">
            <a:lnSpc>
              <a:spcPct val="90000"/>
            </a:lnSpc>
            <a:spcBef>
              <a:spcPct val="0"/>
            </a:spcBef>
            <a:spcAft>
              <a:spcPct val="35000"/>
            </a:spcAft>
            <a:buNone/>
          </a:pPr>
          <a:r>
            <a:rPr lang="es-ES_tradnl" sz="1700" b="0" kern="1200" dirty="0">
              <a:solidFill>
                <a:srgbClr val="002060"/>
              </a:solidFill>
              <a:latin typeface="Arial Narrow" panose="020B0606020202030204" pitchFamily="34" charset="0"/>
            </a:rPr>
            <a:t>Socialización de</a:t>
          </a:r>
          <a:r>
            <a:rPr lang="es-ES_tradnl" sz="1700" kern="1200" dirty="0">
              <a:solidFill>
                <a:srgbClr val="002060"/>
              </a:solidFill>
              <a:latin typeface="Arial Narrow" panose="020B0606020202030204" pitchFamily="34" charset="0"/>
            </a:rPr>
            <a:t> actualizaciones sobre políticas, planes y programas y avances normativos, que inciden en el funcionamiento de la Entidad.</a:t>
          </a:r>
          <a:endParaRPr lang="es-CO" sz="1700" kern="1200" dirty="0">
            <a:solidFill>
              <a:srgbClr val="002060"/>
            </a:solidFill>
            <a:latin typeface="Arial Narrow" panose="020B0606020202030204" pitchFamily="34" charset="0"/>
          </a:endParaRPr>
        </a:p>
      </dsp:txBody>
      <dsp:txXfrm>
        <a:off x="4614534" y="57127"/>
        <a:ext cx="1836219" cy="4855673"/>
      </dsp:txXfrm>
    </dsp:sp>
    <dsp:sp modelId="{B07C8F5D-DF8F-4843-9526-16365409EC73}">
      <dsp:nvSpPr>
        <dsp:cNvPr id="0" name=""/>
        <dsp:cNvSpPr/>
      </dsp:nvSpPr>
      <dsp:spPr>
        <a:xfrm>
          <a:off x="6835560" y="0"/>
          <a:ext cx="1950473" cy="4969927"/>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s-ES_tradnl" sz="1700" b="1" kern="1200" dirty="0">
              <a:solidFill>
                <a:srgbClr val="002060"/>
              </a:solidFill>
              <a:latin typeface="Arial Narrow" panose="020B0606020202030204" pitchFamily="34" charset="0"/>
            </a:rPr>
            <a:t>Inducción General de Personal</a:t>
          </a:r>
        </a:p>
        <a:p>
          <a:pPr marL="0" lvl="0" indent="0" algn="ctr" defTabSz="755650">
            <a:lnSpc>
              <a:spcPct val="90000"/>
            </a:lnSpc>
            <a:spcBef>
              <a:spcPct val="0"/>
            </a:spcBef>
            <a:spcAft>
              <a:spcPct val="35000"/>
            </a:spcAft>
            <a:buFont typeface="Arial" panose="020B0604020202020204" pitchFamily="34" charset="0"/>
            <a:buNone/>
          </a:pPr>
          <a:r>
            <a:rPr lang="es-ES_tradnl" sz="1700" kern="1200" dirty="0">
              <a:solidFill>
                <a:srgbClr val="002060"/>
              </a:solidFill>
              <a:latin typeface="Arial Narrow" panose="020B0606020202030204" pitchFamily="34" charset="0"/>
            </a:rPr>
            <a:t>Comunicación de información general de la Entidad, su estructura, direccionamientos estratégicos, entre otros.</a:t>
          </a:r>
          <a:endParaRPr lang="es-CO" sz="1700" kern="1200" dirty="0">
            <a:solidFill>
              <a:srgbClr val="002060"/>
            </a:solidFill>
            <a:latin typeface="Arial Narrow" panose="020B0606020202030204" pitchFamily="34" charset="0"/>
          </a:endParaRPr>
        </a:p>
      </dsp:txBody>
      <dsp:txXfrm>
        <a:off x="6892687" y="57127"/>
        <a:ext cx="1836219" cy="4855673"/>
      </dsp:txXfrm>
    </dsp:sp>
    <dsp:sp modelId="{089FB810-E626-4BB5-9055-20D4D4607075}">
      <dsp:nvSpPr>
        <dsp:cNvPr id="0" name=""/>
        <dsp:cNvSpPr/>
      </dsp:nvSpPr>
      <dsp:spPr>
        <a:xfrm>
          <a:off x="9113712" y="0"/>
          <a:ext cx="1950473" cy="4969927"/>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s-CO" sz="1700" b="1" kern="1200" dirty="0">
              <a:solidFill>
                <a:srgbClr val="002060"/>
              </a:solidFill>
              <a:latin typeface="Arial Narrow" panose="020B0606020202030204" pitchFamily="34" charset="0"/>
            </a:rPr>
            <a:t>Curso Modelo Integrado de Planeación y Gestión – MIPG y Lenguaje Claro</a:t>
          </a:r>
        </a:p>
        <a:p>
          <a:pPr marL="0" lvl="0" indent="0" algn="ctr" defTabSz="755650">
            <a:lnSpc>
              <a:spcPct val="90000"/>
            </a:lnSpc>
            <a:spcBef>
              <a:spcPct val="0"/>
            </a:spcBef>
            <a:spcAft>
              <a:spcPct val="35000"/>
            </a:spcAft>
            <a:buFont typeface="Arial" panose="020B0604020202020204" pitchFamily="34" charset="0"/>
            <a:buNone/>
          </a:pPr>
          <a:r>
            <a:rPr lang="es-CO" sz="1700" kern="1200" dirty="0">
              <a:solidFill>
                <a:srgbClr val="002060"/>
              </a:solidFill>
              <a:latin typeface="Arial Narrow" panose="020B0606020202030204" pitchFamily="34" charset="0"/>
            </a:rPr>
            <a:t> En conjunto con el </a:t>
          </a:r>
          <a:r>
            <a:rPr lang="es-ES_tradnl" sz="1700" kern="1200" dirty="0">
              <a:solidFill>
                <a:srgbClr val="002060"/>
              </a:solidFill>
              <a:latin typeface="Arial Narrow" panose="020B0606020202030204" pitchFamily="34" charset="0"/>
            </a:rPr>
            <a:t>Plan Nacional de Capacitación liderado por Función Pública. </a:t>
          </a:r>
          <a:endParaRPr lang="es-CO" sz="1700" kern="1200" dirty="0">
            <a:solidFill>
              <a:srgbClr val="002060"/>
            </a:solidFill>
            <a:latin typeface="Arial Narrow" panose="020B0606020202030204" pitchFamily="34" charset="0"/>
          </a:endParaRPr>
        </a:p>
      </dsp:txBody>
      <dsp:txXfrm>
        <a:off x="9170839" y="57127"/>
        <a:ext cx="1836219" cy="48556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128FF9-E9E6-47E6-BE8B-C3D8F5C001C5}" type="datetimeFigureOut">
              <a:rPr lang="es-CO" smtClean="0"/>
              <a:t>23/09/2022</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F9B6A-F4BA-490F-B31A-F54BEB248B0E}" type="slidenum">
              <a:rPr lang="es-CO" smtClean="0"/>
              <a:t>‹Nº›</a:t>
            </a:fld>
            <a:endParaRPr lang="es-CO"/>
          </a:p>
        </p:txBody>
      </p:sp>
    </p:spTree>
    <p:extLst>
      <p:ext uri="{BB962C8B-B14F-4D97-AF65-F5344CB8AC3E}">
        <p14:creationId xmlns:p14="http://schemas.microsoft.com/office/powerpoint/2010/main" val="2049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DF541-441C-419B-933F-492ADFAF1F9F}" type="datetimeFigureOut">
              <a:rPr lang="es-CO" smtClean="0"/>
              <a:t>23/09/2022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F3749-9B23-4C40-B219-0DBF2D3F41A1}" type="slidenum">
              <a:rPr lang="es-CO" smtClean="0"/>
              <a:t>‹Nº›</a:t>
            </a:fld>
            <a:endParaRPr lang="es-CO"/>
          </a:p>
        </p:txBody>
      </p:sp>
    </p:spTree>
    <p:extLst>
      <p:ext uri="{BB962C8B-B14F-4D97-AF65-F5344CB8AC3E}">
        <p14:creationId xmlns:p14="http://schemas.microsoft.com/office/powerpoint/2010/main" val="245030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31F3749-9B23-4C40-B219-0DBF2D3F41A1}" type="slidenum">
              <a:rPr lang="es-CO" smtClean="0"/>
              <a:t>1</a:t>
            </a:fld>
            <a:endParaRPr lang="es-CO"/>
          </a:p>
        </p:txBody>
      </p:sp>
    </p:spTree>
    <p:extLst>
      <p:ext uri="{BB962C8B-B14F-4D97-AF65-F5344CB8AC3E}">
        <p14:creationId xmlns:p14="http://schemas.microsoft.com/office/powerpoint/2010/main" val="153079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31F3749-9B23-4C40-B219-0DBF2D3F41A1}" type="slidenum">
              <a:rPr lang="es-CO" smtClean="0"/>
              <a:t>2</a:t>
            </a:fld>
            <a:endParaRPr lang="es-CO"/>
          </a:p>
        </p:txBody>
      </p:sp>
    </p:spTree>
    <p:extLst>
      <p:ext uri="{BB962C8B-B14F-4D97-AF65-F5344CB8AC3E}">
        <p14:creationId xmlns:p14="http://schemas.microsoft.com/office/powerpoint/2010/main" val="14674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31F3749-9B23-4C40-B219-0DBF2D3F41A1}" type="slidenum">
              <a:rPr lang="es-CO" smtClean="0"/>
              <a:t>3</a:t>
            </a:fld>
            <a:endParaRPr lang="es-CO"/>
          </a:p>
        </p:txBody>
      </p:sp>
    </p:spTree>
    <p:extLst>
      <p:ext uri="{BB962C8B-B14F-4D97-AF65-F5344CB8AC3E}">
        <p14:creationId xmlns:p14="http://schemas.microsoft.com/office/powerpoint/2010/main" val="2883549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31F3749-9B23-4C40-B219-0DBF2D3F41A1}" type="slidenum">
              <a:rPr lang="es-CO" smtClean="0"/>
              <a:t>9</a:t>
            </a:fld>
            <a:endParaRPr lang="es-CO"/>
          </a:p>
        </p:txBody>
      </p:sp>
    </p:spTree>
    <p:extLst>
      <p:ext uri="{BB962C8B-B14F-4D97-AF65-F5344CB8AC3E}">
        <p14:creationId xmlns:p14="http://schemas.microsoft.com/office/powerpoint/2010/main" val="114066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31F3749-9B23-4C40-B219-0DBF2D3F41A1}" type="slidenum">
              <a:rPr lang="es-CO" smtClean="0"/>
              <a:t>27</a:t>
            </a:fld>
            <a:endParaRPr lang="es-CO"/>
          </a:p>
        </p:txBody>
      </p:sp>
    </p:spTree>
    <p:extLst>
      <p:ext uri="{BB962C8B-B14F-4D97-AF65-F5344CB8AC3E}">
        <p14:creationId xmlns:p14="http://schemas.microsoft.com/office/powerpoint/2010/main" val="356121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31F3749-9B23-4C40-B219-0DBF2D3F41A1}" type="slidenum">
              <a:rPr lang="es-CO" smtClean="0"/>
              <a:t>87</a:t>
            </a:fld>
            <a:endParaRPr lang="es-CO"/>
          </a:p>
        </p:txBody>
      </p:sp>
    </p:spTree>
    <p:extLst>
      <p:ext uri="{BB962C8B-B14F-4D97-AF65-F5344CB8AC3E}">
        <p14:creationId xmlns:p14="http://schemas.microsoft.com/office/powerpoint/2010/main" val="85218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31F3749-9B23-4C40-B219-0DBF2D3F41A1}" type="slidenum">
              <a:rPr lang="es-CO" smtClean="0"/>
              <a:t>88</a:t>
            </a:fld>
            <a:endParaRPr lang="es-CO"/>
          </a:p>
        </p:txBody>
      </p:sp>
    </p:spTree>
    <p:extLst>
      <p:ext uri="{BB962C8B-B14F-4D97-AF65-F5344CB8AC3E}">
        <p14:creationId xmlns:p14="http://schemas.microsoft.com/office/powerpoint/2010/main" val="86905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31F3749-9B23-4C40-B219-0DBF2D3F41A1}" type="slidenum">
              <a:rPr lang="es-CO" smtClean="0"/>
              <a:t>89</a:t>
            </a:fld>
            <a:endParaRPr lang="es-CO"/>
          </a:p>
        </p:txBody>
      </p:sp>
    </p:spTree>
    <p:extLst>
      <p:ext uri="{BB962C8B-B14F-4D97-AF65-F5344CB8AC3E}">
        <p14:creationId xmlns:p14="http://schemas.microsoft.com/office/powerpoint/2010/main" val="383094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7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16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063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80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034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247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188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206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528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705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0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2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B400774-DA0E-4FE3-A1C9-8F717BDF42C1}"/>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976375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EE890F7-9F1D-439B-AA38-DC8F70A5C420}"/>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430812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5AD0A8-A8A5-4433-9E49-C686C93AAC89}"/>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302594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0D46704-4422-4E13-B212-56994863E86A}"/>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219729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8BD2C17-70AB-40EE-8A7C-05A07D089526}"/>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489517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59A9B-121B-413B-98FA-0BF12BA71C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1B65309-B56F-472F-B787-5A7E37FBA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F6F9C082-41EA-4A05-A779-DF1E7D566313}"/>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5" name="Marcador de pie de página 4">
            <a:extLst>
              <a:ext uri="{FF2B5EF4-FFF2-40B4-BE49-F238E27FC236}">
                <a16:creationId xmlns:a16="http://schemas.microsoft.com/office/drawing/2014/main" id="{F875AE66-AC8C-47AD-8D04-6D6B825CCCFF}"/>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7B7EFC12-A594-44C7-ACD1-ABDE26A53CB4}"/>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51816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A7C9B-D3DE-4240-A568-451AA870123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920C802-0BCE-4DFE-8F92-9A3EE13830C7}"/>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1A80439-00BB-4193-BB08-DC4A9C14E6AB}"/>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5" name="Marcador de pie de página 4">
            <a:extLst>
              <a:ext uri="{FF2B5EF4-FFF2-40B4-BE49-F238E27FC236}">
                <a16:creationId xmlns:a16="http://schemas.microsoft.com/office/drawing/2014/main" id="{F0B87AAE-C80F-4BE8-A49B-6F44CBE7847B}"/>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7ACDEF77-A0E7-4D5C-A592-6F5F0785D60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7" name="Imagen 6">
            <a:extLst>
              <a:ext uri="{FF2B5EF4-FFF2-40B4-BE49-F238E27FC236}">
                <a16:creationId xmlns:a16="http://schemas.microsoft.com/office/drawing/2014/main" id="{351C089D-F9C2-4415-9247-F00467E3B1CC}"/>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246090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9EFD13-4322-4889-8138-B48AFBA9823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C31D239-527C-4AE5-B9A3-4FEEF63052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A1E6E318-9966-4CAE-9900-FA34965BE142}"/>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5" name="Marcador de pie de página 4">
            <a:extLst>
              <a:ext uri="{FF2B5EF4-FFF2-40B4-BE49-F238E27FC236}">
                <a16:creationId xmlns:a16="http://schemas.microsoft.com/office/drawing/2014/main" id="{02A18AD4-5D2E-4CB9-91B2-E53C54B0A7A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2CCFA5A8-2B8C-4BF7-9C2B-4AC4D513CA4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7" name="Imagen 6">
            <a:extLst>
              <a:ext uri="{FF2B5EF4-FFF2-40B4-BE49-F238E27FC236}">
                <a16:creationId xmlns:a16="http://schemas.microsoft.com/office/drawing/2014/main" id="{827E994C-EDD5-400E-90E3-1AA1BF0F26CD}"/>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253429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9FD747-9933-47B0-AA53-984CDF1813E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E5C6DC4-E1D2-4640-9026-164A2248D8D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6C171C2B-C520-4B02-82B1-8A548597FB88}"/>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CF9A795-7DF1-4860-977A-D32EBD629BEB}"/>
              </a:ext>
            </a:extLst>
          </p:cNvPr>
          <p:cNvSpPr>
            <a:spLocks noGrp="1"/>
          </p:cNvSpPr>
          <p:nvPr>
            <p:ph type="dt" sz="half" idx="10"/>
          </p:nvPr>
        </p:nvSpPr>
        <p:spPr/>
        <p:txBody>
          <a:bodyPr/>
          <a:lstStyle/>
          <a:p>
            <a:fld id="{EB712588-04B1-427B-82EE-E8DB90309F08}" type="datetimeFigureOut">
              <a:rPr lang="en-US" smtClean="0"/>
              <a:t>9/23/2022</a:t>
            </a:fld>
            <a:endParaRPr lang="en-US" dirty="0"/>
          </a:p>
        </p:txBody>
      </p:sp>
      <p:sp>
        <p:nvSpPr>
          <p:cNvPr id="6" name="Marcador de pie de página 5">
            <a:extLst>
              <a:ext uri="{FF2B5EF4-FFF2-40B4-BE49-F238E27FC236}">
                <a16:creationId xmlns:a16="http://schemas.microsoft.com/office/drawing/2014/main" id="{23B3C51E-86E3-46FC-9A93-A483886A9DE3}"/>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748F43A9-3A54-4E68-8F00-4DB75603F6FA}"/>
              </a:ext>
            </a:extLst>
          </p:cNvPr>
          <p:cNvSpPr>
            <a:spLocks noGrp="1"/>
          </p:cNvSpPr>
          <p:nvPr>
            <p:ph type="sldNum" sz="quarter" idx="12"/>
          </p:nvPr>
        </p:nvSpPr>
        <p:spPr/>
        <p:txBody>
          <a:bodyPr/>
          <a:lstStyle/>
          <a:p>
            <a:fld id="{6FF9F0C5-380F-41C2-899A-BAC0F0927E16}" type="slidenum">
              <a:rPr lang="en-US" smtClean="0"/>
              <a:t>‹Nº›</a:t>
            </a:fld>
            <a:endParaRPr lang="en-US" dirty="0"/>
          </a:p>
        </p:txBody>
      </p:sp>
      <p:pic>
        <p:nvPicPr>
          <p:cNvPr id="8" name="Imagen 7">
            <a:extLst>
              <a:ext uri="{FF2B5EF4-FFF2-40B4-BE49-F238E27FC236}">
                <a16:creationId xmlns:a16="http://schemas.microsoft.com/office/drawing/2014/main" id="{0E2E0115-2A6B-48B6-9FFD-4715CD93C231}"/>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551634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594CC9-CD0B-4105-A44B-69145D3CAA3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CC461FD-AD9B-4065-8106-D63713093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9AB4CF40-593D-4422-B6E3-EA7B4A1D0B5B}"/>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6CA36E2-3980-47D9-876A-D2D17695EC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F4A45F2C-DDA1-4A85-A98E-8F6E096F45C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3C2A4E4-2039-4B55-8DA8-E9A344018FC3}"/>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8" name="Marcador de pie de página 7">
            <a:extLst>
              <a:ext uri="{FF2B5EF4-FFF2-40B4-BE49-F238E27FC236}">
                <a16:creationId xmlns:a16="http://schemas.microsoft.com/office/drawing/2014/main" id="{62226AF2-A302-4617-B321-442C6D3B3886}"/>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ABFD920E-017E-4B49-B179-4112B3A77771}"/>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10" name="Imagen 9">
            <a:extLst>
              <a:ext uri="{FF2B5EF4-FFF2-40B4-BE49-F238E27FC236}">
                <a16:creationId xmlns:a16="http://schemas.microsoft.com/office/drawing/2014/main" id="{0FC81561-C036-41CE-AB3E-A11D02582CDB}"/>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36461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88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F21689-8BFF-4659-A663-2ADF461EBD4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5F48F2E-D591-4DA6-A408-17115B22464A}"/>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4" name="Marcador de pie de página 3">
            <a:extLst>
              <a:ext uri="{FF2B5EF4-FFF2-40B4-BE49-F238E27FC236}">
                <a16:creationId xmlns:a16="http://schemas.microsoft.com/office/drawing/2014/main" id="{22794FCB-475F-4E4A-BF04-760E547C5B9D}"/>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AAB3EA38-A35F-484D-9EB3-92F90022C36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6" name="Imagen 5">
            <a:extLst>
              <a:ext uri="{FF2B5EF4-FFF2-40B4-BE49-F238E27FC236}">
                <a16:creationId xmlns:a16="http://schemas.microsoft.com/office/drawing/2014/main" id="{047DEEE1-CB7E-4E86-8DB3-003E87D28031}"/>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341125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6" name="Marcador de fecha 5">
            <a:extLst>
              <a:ext uri="{FF2B5EF4-FFF2-40B4-BE49-F238E27FC236}">
                <a16:creationId xmlns:a16="http://schemas.microsoft.com/office/drawing/2014/main" id="{DBB9B9AC-FEED-48C8-934A-F37590C011B7}"/>
              </a:ext>
            </a:extLst>
          </p:cNvPr>
          <p:cNvSpPr>
            <a:spLocks noGrp="1"/>
          </p:cNvSpPr>
          <p:nvPr>
            <p:ph type="dt" sz="half" idx="10"/>
          </p:nvPr>
        </p:nvSpPr>
        <p:spPr/>
        <p:txBody>
          <a:bodyPr/>
          <a:lstStyle/>
          <a:p>
            <a:fld id="{A77755AD-AB6C-41C7-B3EE-7EE8E2BDC7E0}" type="datetimeFigureOut">
              <a:rPr lang="es-CO" smtClean="0"/>
              <a:t>23/09/2022</a:t>
            </a:fld>
            <a:endParaRPr lang="es-CO"/>
          </a:p>
        </p:txBody>
      </p:sp>
      <p:sp>
        <p:nvSpPr>
          <p:cNvPr id="7" name="Marcador de pie de página 6">
            <a:extLst>
              <a:ext uri="{FF2B5EF4-FFF2-40B4-BE49-F238E27FC236}">
                <a16:creationId xmlns:a16="http://schemas.microsoft.com/office/drawing/2014/main" id="{B60FD497-E4FB-42CF-A419-DC807C09FE70}"/>
              </a:ext>
            </a:extLst>
          </p:cNvPr>
          <p:cNvSpPr>
            <a:spLocks noGrp="1"/>
          </p:cNvSpPr>
          <p:nvPr>
            <p:ph type="ftr" sz="quarter" idx="11"/>
          </p:nvPr>
        </p:nvSpPr>
        <p:spPr/>
        <p:txBody>
          <a:bodyPr/>
          <a:lstStyle/>
          <a:p>
            <a:endParaRPr lang="es-CO"/>
          </a:p>
        </p:txBody>
      </p:sp>
      <p:sp>
        <p:nvSpPr>
          <p:cNvPr id="8" name="Marcador de número de diapositiva 7">
            <a:extLst>
              <a:ext uri="{FF2B5EF4-FFF2-40B4-BE49-F238E27FC236}">
                <a16:creationId xmlns:a16="http://schemas.microsoft.com/office/drawing/2014/main" id="{49A07B7C-E885-475C-AA02-224DB1EF9E0B}"/>
              </a:ext>
            </a:extLst>
          </p:cNvPr>
          <p:cNvSpPr>
            <a:spLocks noGrp="1"/>
          </p:cNvSpPr>
          <p:nvPr>
            <p:ph type="sldNum" sz="quarter" idx="12"/>
          </p:nvPr>
        </p:nvSpPr>
        <p:spPr/>
        <p:txBody>
          <a:bodyPr/>
          <a:lstStyle/>
          <a:p>
            <a:fld id="{7D0A2684-2970-4AD8-9605-E9405951FA7D}" type="slidenum">
              <a:rPr lang="es-CO" smtClean="0"/>
              <a:t>‹Nº›</a:t>
            </a:fld>
            <a:endParaRPr lang="es-CO"/>
          </a:p>
        </p:txBody>
      </p:sp>
      <p:pic>
        <p:nvPicPr>
          <p:cNvPr id="10" name="Imagen 9">
            <a:extLst>
              <a:ext uri="{FF2B5EF4-FFF2-40B4-BE49-F238E27FC236}">
                <a16:creationId xmlns:a16="http://schemas.microsoft.com/office/drawing/2014/main" id="{EE309B33-EE32-4258-92C0-C1EE1AAB05B2}"/>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776184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3BA0B-E216-4EF7-A8BC-294F466A33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D83377E-E33F-4940-9F70-6FF38FFE79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43D87DE-6233-457E-9451-96A655967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A0CFA26-479F-4962-BA8D-F29525CE69A3}"/>
              </a:ext>
            </a:extLst>
          </p:cNvPr>
          <p:cNvSpPr>
            <a:spLocks noGrp="1"/>
          </p:cNvSpPr>
          <p:nvPr>
            <p:ph type="dt" sz="half" idx="10"/>
          </p:nvPr>
        </p:nvSpPr>
        <p:spPr/>
        <p:txBody>
          <a:bodyPr/>
          <a:lstStyle/>
          <a:p>
            <a:fld id="{42A54C80-263E-416B-A8E0-580EDEADCBDC}" type="datetimeFigureOut">
              <a:rPr lang="en-US" smtClean="0"/>
              <a:t>9/23/2022</a:t>
            </a:fld>
            <a:endParaRPr lang="en-US" dirty="0"/>
          </a:p>
        </p:txBody>
      </p:sp>
      <p:sp>
        <p:nvSpPr>
          <p:cNvPr id="6" name="Marcador de pie de página 5">
            <a:extLst>
              <a:ext uri="{FF2B5EF4-FFF2-40B4-BE49-F238E27FC236}">
                <a16:creationId xmlns:a16="http://schemas.microsoft.com/office/drawing/2014/main" id="{1A3D36A8-2371-4E42-B4C1-C1F47CD9D82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1D1F927F-FDC2-4268-8BC1-71BC609B4400}"/>
              </a:ext>
            </a:extLst>
          </p:cNvPr>
          <p:cNvSpPr>
            <a:spLocks noGrp="1"/>
          </p:cNvSpPr>
          <p:nvPr>
            <p:ph type="sldNum" sz="quarter" idx="12"/>
          </p:nvPr>
        </p:nvSpPr>
        <p:spPr/>
        <p:txBody>
          <a:bodyPr/>
          <a:lstStyle/>
          <a:p>
            <a:fld id="{519954A3-9DFD-4C44-94BA-B95130A3BA1C}" type="slidenum">
              <a:rPr lang="en-US" smtClean="0"/>
              <a:t>‹Nº›</a:t>
            </a:fld>
            <a:endParaRPr lang="en-US" dirty="0"/>
          </a:p>
        </p:txBody>
      </p:sp>
      <p:pic>
        <p:nvPicPr>
          <p:cNvPr id="8" name="Imagen 7">
            <a:extLst>
              <a:ext uri="{FF2B5EF4-FFF2-40B4-BE49-F238E27FC236}">
                <a16:creationId xmlns:a16="http://schemas.microsoft.com/office/drawing/2014/main" id="{39679FE1-69B6-4788-BBE0-36AC05C42AAA}"/>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499715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DD342-2D2F-472A-B9C1-11AD3995518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D1B6E47-1C26-4F89-B7AF-B2758534C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88C1F22-FE70-4019-9617-634C15F52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404E4C2-15FC-4E44-B368-8396520E2B64}"/>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6" name="Marcador de pie de página 5">
            <a:extLst>
              <a:ext uri="{FF2B5EF4-FFF2-40B4-BE49-F238E27FC236}">
                <a16:creationId xmlns:a16="http://schemas.microsoft.com/office/drawing/2014/main" id="{F1D8F66A-466A-48BE-B4D5-1439C9CA0EF6}"/>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F5D23981-3908-41E2-8060-2391AB785B76}"/>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8" name="Imagen 7">
            <a:extLst>
              <a:ext uri="{FF2B5EF4-FFF2-40B4-BE49-F238E27FC236}">
                <a16:creationId xmlns:a16="http://schemas.microsoft.com/office/drawing/2014/main" id="{173DDD68-2FE3-435D-A4FC-0C7EFA98D161}"/>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854755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CD4EFF-08BF-402F-B1D0-D4AA6B5C1FC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F1EAF89-BA15-4A13-8B23-CF2E1D1CAB60}"/>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3D294CF-C04F-4DE0-BC05-8A70B2ECE271}"/>
              </a:ext>
            </a:extLst>
          </p:cNvPr>
          <p:cNvSpPr>
            <a:spLocks noGrp="1"/>
          </p:cNvSpPr>
          <p:nvPr>
            <p:ph type="dt" sz="half" idx="10"/>
          </p:nvPr>
        </p:nvSpPr>
        <p:spPr/>
        <p:txBody>
          <a:bodyPr/>
          <a:lstStyle/>
          <a:p>
            <a:fld id="{55C6B4A9-1611-4792-9094-5F34BCA07E0B}" type="datetimeFigureOut">
              <a:rPr lang="en-US" smtClean="0"/>
              <a:t>9/23/2022</a:t>
            </a:fld>
            <a:endParaRPr lang="en-US" dirty="0"/>
          </a:p>
        </p:txBody>
      </p:sp>
      <p:sp>
        <p:nvSpPr>
          <p:cNvPr id="5" name="Marcador de pie de página 4">
            <a:extLst>
              <a:ext uri="{FF2B5EF4-FFF2-40B4-BE49-F238E27FC236}">
                <a16:creationId xmlns:a16="http://schemas.microsoft.com/office/drawing/2014/main" id="{E9F43DB5-8ABA-450E-A655-567CD22E5136}"/>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D7E906B4-04EC-4349-945E-C2E6F67C9F43}"/>
              </a:ext>
            </a:extLst>
          </p:cNvPr>
          <p:cNvSpPr>
            <a:spLocks noGrp="1"/>
          </p:cNvSpPr>
          <p:nvPr>
            <p:ph type="sldNum" sz="quarter" idx="12"/>
          </p:nvPr>
        </p:nvSpPr>
        <p:spPr/>
        <p:txBody>
          <a:bodyPr/>
          <a:lstStyle/>
          <a:p>
            <a:fld id="{89333C77-0158-454C-844F-B7AB9BD7DAD4}" type="slidenum">
              <a:rPr lang="en-US" smtClean="0"/>
              <a:t>‹Nº›</a:t>
            </a:fld>
            <a:endParaRPr lang="en-US" dirty="0"/>
          </a:p>
        </p:txBody>
      </p:sp>
      <p:pic>
        <p:nvPicPr>
          <p:cNvPr id="7" name="Imagen 6">
            <a:extLst>
              <a:ext uri="{FF2B5EF4-FFF2-40B4-BE49-F238E27FC236}">
                <a16:creationId xmlns:a16="http://schemas.microsoft.com/office/drawing/2014/main" id="{C1C107F1-B125-4DE9-AD83-A60C93475224}"/>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58130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003164-1803-4005-BE29-7C35FD94F8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2232AAE-9241-4921-A2E7-98AE7E277DD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64DF6F8-1478-4322-8DD3-3262E46533D3}"/>
              </a:ext>
            </a:extLst>
          </p:cNvPr>
          <p:cNvSpPr>
            <a:spLocks noGrp="1"/>
          </p:cNvSpPr>
          <p:nvPr>
            <p:ph type="dt" sz="half" idx="10"/>
          </p:nvPr>
        </p:nvSpPr>
        <p:spPr/>
        <p:txBody>
          <a:bodyPr/>
          <a:lstStyle/>
          <a:p>
            <a:fld id="{B61BEF0D-F0BB-DE4B-95CE-6DB70DBA9567}" type="datetimeFigureOut">
              <a:rPr lang="en-US" smtClean="0"/>
              <a:pPr/>
              <a:t>9/23/2022</a:t>
            </a:fld>
            <a:endParaRPr lang="en-US" dirty="0"/>
          </a:p>
        </p:txBody>
      </p:sp>
      <p:sp>
        <p:nvSpPr>
          <p:cNvPr id="5" name="Marcador de pie de página 4">
            <a:extLst>
              <a:ext uri="{FF2B5EF4-FFF2-40B4-BE49-F238E27FC236}">
                <a16:creationId xmlns:a16="http://schemas.microsoft.com/office/drawing/2014/main" id="{71944A08-4C46-4735-AF70-72D517213EC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035E5A89-FCEE-4703-A513-BA83530EB834}"/>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pic>
        <p:nvPicPr>
          <p:cNvPr id="7" name="Imagen 6">
            <a:extLst>
              <a:ext uri="{FF2B5EF4-FFF2-40B4-BE49-F238E27FC236}">
                <a16:creationId xmlns:a16="http://schemas.microsoft.com/office/drawing/2014/main" id="{6690E570-E56D-42AD-9A18-8702795CF944}"/>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075485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698BEC3-975C-4CD7-8D37-DCB7D58085E1}"/>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511514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B90DEC-5CD2-43E8-A029-6D2749A9C39C}"/>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742431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B0BF108-0258-472A-8578-241673FD1815}"/>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090849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E5E01B-A805-43E6-AA9A-A3BA22980BE2}"/>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46433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406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C5274F-0E94-4E04-AEC8-EC43EB5BF0F2}"/>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084436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A74D8DF-7444-4027-B3BB-2583B7186955}"/>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368126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7D2937-D9AB-422C-A318-1D5E189CC774}"/>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3677340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ido con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2CA61D4-5E13-4AC4-99E7-D3AFB11892FA}"/>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460317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ido con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F9CE7DF-A601-4568-9B6A-1094055F7439}"/>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2860649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6BAF33-389F-4547-AE30-AAC6BBACC185}"/>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931922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B89196-EF01-49C8-8B81-1BDB4B3DCE8C}"/>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238329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07678A-FD83-43F2-8945-26233104FF7D}"/>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4003216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26ADF1A-FF07-4263-97DE-BAF7AAFCA0D4}"/>
              </a:ext>
            </a:extLst>
          </p:cNvPr>
          <p:cNvPicPr>
            <a:picLocks noChangeAspect="1"/>
          </p:cNvPicPr>
          <p:nvPr userDrawn="1"/>
        </p:nvPicPr>
        <p:blipFill>
          <a:blip r:embed="rId2"/>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417724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43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722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10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86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29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0E07F74-0A43-4CF0-B8CF-9EFB6CA698A8}"/>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64661" y="135164"/>
            <a:ext cx="2047231" cy="526083"/>
          </a:xfrm>
          <a:prstGeom prst="rect">
            <a:avLst/>
          </a:prstGeom>
          <a:effectLst>
            <a:outerShdw dist="38100" dir="18900000" sx="1000" sy="1000" algn="bl" rotWithShape="0">
              <a:prstClr val="black">
                <a:alpha val="85000"/>
              </a:prstClr>
            </a:outerShdw>
          </a:effectLst>
        </p:spPr>
      </p:pic>
      <p:cxnSp>
        <p:nvCxnSpPr>
          <p:cNvPr id="4" name="Conector recto 3"/>
          <p:cNvCxnSpPr/>
          <p:nvPr userDrawn="1"/>
        </p:nvCxnSpPr>
        <p:spPr>
          <a:xfrm>
            <a:off x="2315840" y="643939"/>
            <a:ext cx="9952126" cy="0"/>
          </a:xfrm>
          <a:prstGeom prst="line">
            <a:avLst/>
          </a:prstGeom>
          <a:ln w="57150">
            <a:solidFill>
              <a:srgbClr val="E7B82E"/>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userDrawn="1"/>
        </p:nvCxnSpPr>
        <p:spPr>
          <a:xfrm>
            <a:off x="138903" y="731945"/>
            <a:ext cx="9952126" cy="0"/>
          </a:xfrm>
          <a:prstGeom prst="line">
            <a:avLst/>
          </a:prstGeom>
          <a:ln w="57150">
            <a:solidFill>
              <a:srgbClr val="183C6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316528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70E07F74-0A43-4CF0-B8CF-9EFB6CA698A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4661" y="135164"/>
            <a:ext cx="2047231" cy="526083"/>
          </a:xfrm>
          <a:prstGeom prst="rect">
            <a:avLst/>
          </a:prstGeom>
          <a:effectLst>
            <a:outerShdw dist="38100" dir="18900000" sx="1000" sy="1000" algn="bl" rotWithShape="0">
              <a:prstClr val="black">
                <a:alpha val="85000"/>
              </a:prstClr>
            </a:outerShdw>
          </a:effectLst>
        </p:spPr>
      </p:pic>
      <p:cxnSp>
        <p:nvCxnSpPr>
          <p:cNvPr id="14" name="Conector recto 13"/>
          <p:cNvCxnSpPr/>
          <p:nvPr userDrawn="1"/>
        </p:nvCxnSpPr>
        <p:spPr>
          <a:xfrm>
            <a:off x="2315840" y="643939"/>
            <a:ext cx="9952126" cy="0"/>
          </a:xfrm>
          <a:prstGeom prst="line">
            <a:avLst/>
          </a:prstGeom>
          <a:ln w="57150">
            <a:solidFill>
              <a:srgbClr val="E7B82E"/>
            </a:solidFill>
          </a:ln>
        </p:spPr>
        <p:style>
          <a:lnRef idx="1">
            <a:schemeClr val="accent2"/>
          </a:lnRef>
          <a:fillRef idx="0">
            <a:schemeClr val="accent2"/>
          </a:fillRef>
          <a:effectRef idx="0">
            <a:schemeClr val="accent2"/>
          </a:effectRef>
          <a:fontRef idx="minor">
            <a:schemeClr val="tx1"/>
          </a:fontRef>
        </p:style>
      </p:cxnSp>
      <p:cxnSp>
        <p:nvCxnSpPr>
          <p:cNvPr id="15" name="Conector recto 14"/>
          <p:cNvCxnSpPr/>
          <p:nvPr userDrawn="1"/>
        </p:nvCxnSpPr>
        <p:spPr>
          <a:xfrm>
            <a:off x="138903" y="731945"/>
            <a:ext cx="9952126" cy="0"/>
          </a:xfrm>
          <a:prstGeom prst="line">
            <a:avLst/>
          </a:prstGeom>
          <a:ln w="57150">
            <a:solidFill>
              <a:srgbClr val="183C6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581980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776690-275F-466A-B8EF-914C69C9A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BDCD5F-1CF7-4494-ACD0-AE72C45B8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D76CC60-A9B8-4075-870A-BB8CBEAC4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755AD-AB6C-41C7-B3EE-7EE8E2BDC7E0}" type="datetimeFigureOut">
              <a:rPr lang="es-CO" smtClean="0"/>
              <a:t>23/09/2022</a:t>
            </a:fld>
            <a:endParaRPr lang="es-CO"/>
          </a:p>
        </p:txBody>
      </p:sp>
      <p:sp>
        <p:nvSpPr>
          <p:cNvPr id="5" name="Marcador de pie de página 4">
            <a:extLst>
              <a:ext uri="{FF2B5EF4-FFF2-40B4-BE49-F238E27FC236}">
                <a16:creationId xmlns:a16="http://schemas.microsoft.com/office/drawing/2014/main" id="{CCCA964D-CA7F-4BA9-BBFA-68617B5A9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5FCAF9A-50AF-452C-BE96-D39AD80F5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A2684-2970-4AD8-9605-E9405951FA7D}" type="slidenum">
              <a:rPr lang="es-CO" smtClean="0"/>
              <a:t>‹Nº›</a:t>
            </a:fld>
            <a:endParaRPr lang="es-CO"/>
          </a:p>
        </p:txBody>
      </p:sp>
      <p:pic>
        <p:nvPicPr>
          <p:cNvPr id="8" name="Imagen 7">
            <a:extLst>
              <a:ext uri="{FF2B5EF4-FFF2-40B4-BE49-F238E27FC236}">
                <a16:creationId xmlns:a16="http://schemas.microsoft.com/office/drawing/2014/main" id="{818C2F5F-D574-4169-BB04-7D8696947571}"/>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64661" y="135164"/>
            <a:ext cx="2047231" cy="526083"/>
          </a:xfrm>
          <a:prstGeom prst="rect">
            <a:avLst/>
          </a:prstGeom>
          <a:effectLst>
            <a:outerShdw dist="38100" dir="18900000" sx="1000" sy="1000" algn="bl" rotWithShape="0">
              <a:prstClr val="black">
                <a:alpha val="85000"/>
              </a:prstClr>
            </a:outerShdw>
          </a:effectLst>
        </p:spPr>
      </p:pic>
      <p:cxnSp>
        <p:nvCxnSpPr>
          <p:cNvPr id="9" name="Conector recto 8">
            <a:extLst>
              <a:ext uri="{FF2B5EF4-FFF2-40B4-BE49-F238E27FC236}">
                <a16:creationId xmlns:a16="http://schemas.microsoft.com/office/drawing/2014/main" id="{340FAC4A-5BE5-41B7-81D7-2F84918589AB}"/>
              </a:ext>
            </a:extLst>
          </p:cNvPr>
          <p:cNvCxnSpPr/>
          <p:nvPr userDrawn="1"/>
        </p:nvCxnSpPr>
        <p:spPr>
          <a:xfrm>
            <a:off x="2315840" y="643939"/>
            <a:ext cx="9952126" cy="0"/>
          </a:xfrm>
          <a:prstGeom prst="line">
            <a:avLst/>
          </a:prstGeom>
          <a:ln w="57150">
            <a:solidFill>
              <a:srgbClr val="E7B82E"/>
            </a:solidFill>
          </a:ln>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A6CA135A-3E97-4AAC-9FC0-140F14BB3EA1}"/>
              </a:ext>
            </a:extLst>
          </p:cNvPr>
          <p:cNvCxnSpPr/>
          <p:nvPr userDrawn="1"/>
        </p:nvCxnSpPr>
        <p:spPr>
          <a:xfrm>
            <a:off x="138903" y="731945"/>
            <a:ext cx="9952126" cy="0"/>
          </a:xfrm>
          <a:prstGeom prst="line">
            <a:avLst/>
          </a:prstGeom>
          <a:ln w="57150">
            <a:solidFill>
              <a:srgbClr val="183C6E"/>
            </a:solidFill>
          </a:ln>
        </p:spPr>
        <p:style>
          <a:lnRef idx="1">
            <a:schemeClr val="accent2"/>
          </a:lnRef>
          <a:fillRef idx="0">
            <a:schemeClr val="accent2"/>
          </a:fillRef>
          <a:effectRef idx="0">
            <a:schemeClr val="accent2"/>
          </a:effectRef>
          <a:fontRef idx="minor">
            <a:schemeClr val="tx1"/>
          </a:fontRef>
        </p:style>
      </p:cxnSp>
      <p:pic>
        <p:nvPicPr>
          <p:cNvPr id="11" name="Imagen 10">
            <a:extLst>
              <a:ext uri="{FF2B5EF4-FFF2-40B4-BE49-F238E27FC236}">
                <a16:creationId xmlns:a16="http://schemas.microsoft.com/office/drawing/2014/main" id="{32A0B780-50B1-4319-BA3A-0E52FDC4DCB4}"/>
              </a:ext>
            </a:extLst>
          </p:cNvPr>
          <p:cNvPicPr>
            <a:picLocks noChangeAspect="1"/>
          </p:cNvPicPr>
          <p:nvPr userDrawn="1"/>
        </p:nvPicPr>
        <p:blipFill>
          <a:blip r:embed="rId27"/>
          <a:stretch>
            <a:fillRect/>
          </a:stretch>
        </p:blipFill>
        <p:spPr>
          <a:xfrm>
            <a:off x="9699502" y="136525"/>
            <a:ext cx="2492498" cy="468000"/>
          </a:xfrm>
          <a:prstGeom prst="rect">
            <a:avLst/>
          </a:prstGeom>
        </p:spPr>
      </p:pic>
    </p:spTree>
    <p:extLst>
      <p:ext uri="{BB962C8B-B14F-4D97-AF65-F5344CB8AC3E}">
        <p14:creationId xmlns:p14="http://schemas.microsoft.com/office/powerpoint/2010/main" val="177013636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651" r:id="rId15"/>
    <p:sldLayoutId id="2147483652" r:id="rId16"/>
    <p:sldLayoutId id="2147483653" r:id="rId17"/>
    <p:sldLayoutId id="2147483654" r:id="rId18"/>
    <p:sldLayoutId id="2147483656" r:id="rId19"/>
    <p:sldLayoutId id="2147483680" r:id="rId20"/>
    <p:sldLayoutId id="2147483657" r:id="rId21"/>
    <p:sldLayoutId id="2147483658" r:id="rId22"/>
    <p:sldLayoutId id="2147483659" r:id="rId23"/>
    <p:sldLayoutId id="214748368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9.png"/><Relationship Id="rId1" Type="http://schemas.openxmlformats.org/officeDocument/2006/relationships/slideLayout" Target="../slideLayouts/slideLayout36.xml"/><Relationship Id="rId5" Type="http://schemas.openxmlformats.org/officeDocument/2006/relationships/hyperlink" Target="https://creativecommons.org/licenses/by-nc-sa/3.0/" TargetMode="External"/><Relationship Id="rId4" Type="http://schemas.openxmlformats.org/officeDocument/2006/relationships/hyperlink" Target="https://asesordecalidad.blogspot.com/2015/01/competitividad-y-mejora-continua.html"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1.png"/><Relationship Id="rId1" Type="http://schemas.openxmlformats.org/officeDocument/2006/relationships/slideLayout" Target="../slideLayouts/slideLayout36.xml"/><Relationship Id="rId5" Type="http://schemas.openxmlformats.org/officeDocument/2006/relationships/hyperlink" Target="https://creativecommons.org/licenses/by-nc-nd/3.0/" TargetMode="External"/><Relationship Id="rId4" Type="http://schemas.openxmlformats.org/officeDocument/2006/relationships/hyperlink" Target="https://se-gestiona.radical-management.com/2011/12/divide-y-perderas-enfoque-de-sistemas.html?showComment=1455231922612"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chart" Target="../charts/chart24.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6.xml"/><Relationship Id="rId4" Type="http://schemas.openxmlformats.org/officeDocument/2006/relationships/hyperlink" Target="https://coachmaitefinch.com/portfolio/plan-de-accion-personal-2-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hyperlink" Target="https://fps.gov.co/kid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hyperlink" Target="https://www.facebook.com/Fondo-de-Pasivo-Social-Ferrocarriles-Nacionales-de-Colombia-727728047616712" TargetMode="External"/><Relationship Id="rId2" Type="http://schemas.openxmlformats.org/officeDocument/2006/relationships/hyperlink" Target="https://www.instagram.com/fondo_pasivo/" TargetMode="External"/><Relationship Id="rId1" Type="http://schemas.openxmlformats.org/officeDocument/2006/relationships/slideLayout" Target="../slideLayouts/slideLayout26.xml"/><Relationship Id="rId6" Type="http://schemas.openxmlformats.org/officeDocument/2006/relationships/hyperlink" Target="https://www.youtube.com/channel/UC6hYgr708Glp23EiapxTH-Q" TargetMode="External"/><Relationship Id="rId5" Type="http://schemas.openxmlformats.org/officeDocument/2006/relationships/image" Target="../media/image22.png"/><Relationship Id="rId4" Type="http://schemas.openxmlformats.org/officeDocument/2006/relationships/hyperlink" Target="https://twitter.com/fondo_pasivo"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hyperlink" Target="mailto:notificaciones@fps.gov.co" TargetMode="External"/><Relationship Id="rId2" Type="http://schemas.openxmlformats.org/officeDocument/2006/relationships/hyperlink" Target="mailto:correspondencia@fps.gov.co" TargetMode="External"/><Relationship Id="rId1" Type="http://schemas.openxmlformats.org/officeDocument/2006/relationships/slideLayout" Target="../slideLayouts/slideLayout26.xml"/><Relationship Id="rId4" Type="http://schemas.openxmlformats.org/officeDocument/2006/relationships/hyperlink" Target="mailto:soy.transparente@fps.gov.co"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facturacion.electronica@fps.gov.co" TargetMode="External"/><Relationship Id="rId7" Type="http://schemas.openxmlformats.org/officeDocument/2006/relationships/hyperlink" Target="mailto:audienciapublica@fps.gov.co" TargetMode="External"/><Relationship Id="rId2" Type="http://schemas.openxmlformats.org/officeDocument/2006/relationships/hyperlink" Target="mailto:notificacionesjudiciales@fps.gov.co" TargetMode="External"/><Relationship Id="rId1" Type="http://schemas.openxmlformats.org/officeDocument/2006/relationships/slideLayout" Target="../slideLayouts/slideLayout26.xml"/><Relationship Id="rId6" Type="http://schemas.openxmlformats.org/officeDocument/2006/relationships/hyperlink" Target="mailto:comunicaciones@fps.gov.co" TargetMode="External"/><Relationship Id="rId5" Type="http://schemas.openxmlformats.org/officeDocument/2006/relationships/hyperlink" Target="mailto:tramitesprestacioneseconomicas@fps.gov.co" TargetMode="External"/><Relationship Id="rId4" Type="http://schemas.openxmlformats.org/officeDocument/2006/relationships/hyperlink" Target="mailto:comunicacionescoronavirus@fps.gov.co" TargetMode="Externa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36.xml"/><Relationship Id="rId5" Type="http://schemas.openxmlformats.org/officeDocument/2006/relationships/hyperlink" Target="https://creativecommons.org/licenses/by-sa/3.0/" TargetMode="External"/><Relationship Id="rId4" Type="http://schemas.openxmlformats.org/officeDocument/2006/relationships/hyperlink" Target="http://centroesotericoymisticoluzgitana.blogspot.com/2016/03/ritual-para-tener-salud.htm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2.pn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37.xml"/><Relationship Id="rId1" Type="http://schemas.openxmlformats.org/officeDocument/2006/relationships/vmlDrawing" Target="../drawings/vmlDrawing2.vml"/><Relationship Id="rId5" Type="http://schemas.openxmlformats.org/officeDocument/2006/relationships/image" Target="../media/image55.emf"/><Relationship Id="rId4" Type="http://schemas.openxmlformats.org/officeDocument/2006/relationships/oleObject" Target="../embeddings/oleObject6.bin"/></Relationships>
</file>

<file path=ppt/slides/_rels/slide7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37.xml"/><Relationship Id="rId1" Type="http://schemas.openxmlformats.org/officeDocument/2006/relationships/vmlDrawing" Target="../drawings/vmlDrawing3.vml"/><Relationship Id="rId6" Type="http://schemas.openxmlformats.org/officeDocument/2006/relationships/image" Target="../media/image57.emf"/><Relationship Id="rId5" Type="http://schemas.openxmlformats.org/officeDocument/2006/relationships/package" Target="../embeddings/Microsoft_Excel_Worksheet5.xlsx"/><Relationship Id="rId4" Type="http://schemas.openxmlformats.org/officeDocument/2006/relationships/image" Target="../media/image56.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37.xml"/><Relationship Id="rId1" Type="http://schemas.openxmlformats.org/officeDocument/2006/relationships/vmlDrawing" Target="../drawings/vmlDrawing4.vml"/><Relationship Id="rId5" Type="http://schemas.openxmlformats.org/officeDocument/2006/relationships/chart" Target="../charts/chart14.xml"/><Relationship Id="rId4" Type="http://schemas.openxmlformats.org/officeDocument/2006/relationships/image" Target="../media/image58.emf"/></Relationships>
</file>

<file path=ppt/slides/_rels/slide7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37.xml"/><Relationship Id="rId1" Type="http://schemas.openxmlformats.org/officeDocument/2006/relationships/vmlDrawing" Target="../drawings/vmlDrawing5.vml"/><Relationship Id="rId5" Type="http://schemas.openxmlformats.org/officeDocument/2006/relationships/chart" Target="../charts/chart15.xml"/><Relationship Id="rId4" Type="http://schemas.openxmlformats.org/officeDocument/2006/relationships/image" Target="../media/image5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37.xml"/><Relationship Id="rId1" Type="http://schemas.openxmlformats.org/officeDocument/2006/relationships/vmlDrawing" Target="../drawings/vmlDrawing6.vml"/><Relationship Id="rId6" Type="http://schemas.openxmlformats.org/officeDocument/2006/relationships/image" Target="../media/image61.emf"/><Relationship Id="rId5" Type="http://schemas.openxmlformats.org/officeDocument/2006/relationships/package" Target="../embeddings/Microsoft_Excel_Worksheet9.xlsx"/><Relationship Id="rId4" Type="http://schemas.openxmlformats.org/officeDocument/2006/relationships/image" Target="../media/image60.emf"/></Relationships>
</file>

<file path=ppt/slides/_rels/slide8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37.xml"/><Relationship Id="rId1" Type="http://schemas.openxmlformats.org/officeDocument/2006/relationships/vmlDrawing" Target="../drawings/vmlDrawing7.vml"/><Relationship Id="rId6" Type="http://schemas.openxmlformats.org/officeDocument/2006/relationships/image" Target="../media/image63.emf"/><Relationship Id="rId5" Type="http://schemas.openxmlformats.org/officeDocument/2006/relationships/package" Target="../embeddings/Microsoft_Excel_Worksheet11.xlsx"/><Relationship Id="rId4" Type="http://schemas.openxmlformats.org/officeDocument/2006/relationships/image" Target="../media/image62.emf"/></Relationships>
</file>

<file path=ppt/slides/_rels/slide8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37.xml"/><Relationship Id="rId1" Type="http://schemas.openxmlformats.org/officeDocument/2006/relationships/vmlDrawing" Target="../drawings/vmlDrawing8.vml"/><Relationship Id="rId6" Type="http://schemas.openxmlformats.org/officeDocument/2006/relationships/image" Target="../media/image65.emf"/><Relationship Id="rId5" Type="http://schemas.openxmlformats.org/officeDocument/2006/relationships/package" Target="../embeddings/Microsoft_Excel_Worksheet13.xlsx"/><Relationship Id="rId4" Type="http://schemas.openxmlformats.org/officeDocument/2006/relationships/image" Target="../media/image64.emf"/></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chart" Target="../charts/char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2.png"/><Relationship Id="rId2" Type="http://schemas.openxmlformats.org/officeDocument/2006/relationships/diagramData" Target="../diagrams/data10.xml"/><Relationship Id="rId1" Type="http://schemas.openxmlformats.org/officeDocument/2006/relationships/slideLayout" Target="../slideLayouts/slideLayout3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3">
            <a:clrChange>
              <a:clrFrom>
                <a:srgbClr val="ADC8F3"/>
              </a:clrFrom>
              <a:clrTo>
                <a:srgbClr val="ADC8F3">
                  <a:alpha val="0"/>
                </a:srgbClr>
              </a:clrTo>
            </a:clrChange>
            <a:duotone>
              <a:schemeClr val="accent5">
                <a:shade val="45000"/>
                <a:satMod val="135000"/>
              </a:schemeClr>
              <a:prstClr val="white"/>
            </a:duotone>
            <a:alphaModFix amt="5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a:fillRect/>
          </a:stretch>
        </p:blipFill>
        <p:spPr>
          <a:xfrm>
            <a:off x="0" y="759656"/>
            <a:ext cx="12192000" cy="6098344"/>
          </a:xfrm>
          <a:prstGeom prst="rect">
            <a:avLst/>
          </a:prstGeom>
          <a:blipFill dpi="0" rotWithShape="1">
            <a:blip r:embed="rId5">
              <a:alphaModFix amt="5000"/>
            </a:blip>
            <a:srcRect/>
            <a:tile tx="0" ty="0" sx="100000" sy="100000" flip="none" algn="tl"/>
          </a:blipFill>
          <a:ln>
            <a:noFill/>
          </a:ln>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909888"/>
            <a:ext cx="9144000" cy="2368550"/>
          </a:xfrm>
          <a:prstGeom prst="rect">
            <a:avLst/>
          </a:prstGeom>
        </p:spPr>
        <p:txBody>
          <a:bodyPr>
            <a:normAutofit/>
          </a:bodyPr>
          <a:lstStyle/>
          <a:p>
            <a:pPr algn="ct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RENDICION DE CUENTAS VIGENCIA 2021-AVANCES 2022</a:t>
            </a:r>
          </a:p>
        </p:txBody>
      </p:sp>
      <p:sp>
        <p:nvSpPr>
          <p:cNvPr id="4" name="CuadroTexto 3">
            <a:extLst>
              <a:ext uri="{FF2B5EF4-FFF2-40B4-BE49-F238E27FC236}">
                <a16:creationId xmlns:a16="http://schemas.microsoft.com/office/drawing/2014/main" id="{105013BC-F85D-70FF-88BE-F63A6AF87CF5}"/>
              </a:ext>
            </a:extLst>
          </p:cNvPr>
          <p:cNvSpPr txBox="1"/>
          <p:nvPr/>
        </p:nvSpPr>
        <p:spPr>
          <a:xfrm>
            <a:off x="5985164" y="4793673"/>
            <a:ext cx="5126181" cy="830997"/>
          </a:xfrm>
          <a:prstGeom prst="rect">
            <a:avLst/>
          </a:prstGeom>
          <a:noFill/>
        </p:spPr>
        <p:txBody>
          <a:bodyPr wrap="square" rtlCol="0">
            <a:spAutoFit/>
          </a:bodyPr>
          <a:lstStyle/>
          <a:p>
            <a:pPr algn="ctr"/>
            <a:r>
              <a:rPr lang="es-CO" sz="2400" b="1" dirty="0">
                <a:solidFill>
                  <a:srgbClr val="FFC000"/>
                </a:solidFill>
                <a:latin typeface="Arial Narrow" panose="020B0606020202030204" pitchFamily="34" charset="0"/>
              </a:rPr>
              <a:t>“ELEGIMOS EL CAMBIO PARA SERVIR” </a:t>
            </a:r>
          </a:p>
          <a:p>
            <a:pPr algn="ctr"/>
            <a:r>
              <a:rPr lang="es-CO" sz="2400" b="1" dirty="0">
                <a:solidFill>
                  <a:srgbClr val="183C6E"/>
                </a:solidFill>
                <a:latin typeface="Arial Narrow" panose="020B0606020202030204" pitchFamily="34" charset="0"/>
              </a:rPr>
              <a:t>27 de Septiembre de 2022</a:t>
            </a:r>
          </a:p>
        </p:txBody>
      </p:sp>
    </p:spTree>
    <p:extLst>
      <p:ext uri="{BB962C8B-B14F-4D97-AF65-F5344CB8AC3E}">
        <p14:creationId xmlns:p14="http://schemas.microsoft.com/office/powerpoint/2010/main" val="3523783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3A6BA11C-42FF-2E25-AEB8-F4F384216574}"/>
              </a:ext>
            </a:extLst>
          </p:cNvPr>
          <p:cNvSpPr/>
          <p:nvPr/>
        </p:nvSpPr>
        <p:spPr>
          <a:xfrm>
            <a:off x="704283" y="1052096"/>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8</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CuadroTexto 2">
            <a:extLst>
              <a:ext uri="{FF2B5EF4-FFF2-40B4-BE49-F238E27FC236}">
                <a16:creationId xmlns:a16="http://schemas.microsoft.com/office/drawing/2014/main" id="{7D62CB53-AA45-72AA-96BA-56EE8B9F6FED}"/>
              </a:ext>
            </a:extLst>
          </p:cNvPr>
          <p:cNvSpPr txBox="1"/>
          <p:nvPr/>
        </p:nvSpPr>
        <p:spPr>
          <a:xfrm>
            <a:off x="540326" y="1814945"/>
            <a:ext cx="30757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effectLst/>
                <a:uLnTx/>
                <a:uFillTx/>
                <a:latin typeface="Arial Narrow" panose="020B0606020202030204" pitchFamily="34" charset="0"/>
              </a:rPr>
              <a:t>POLITICAS INSTITUCIONALES:</a:t>
            </a:r>
          </a:p>
        </p:txBody>
      </p:sp>
      <p:sp>
        <p:nvSpPr>
          <p:cNvPr id="4" name="CuadroTexto 3">
            <a:extLst>
              <a:ext uri="{FF2B5EF4-FFF2-40B4-BE49-F238E27FC236}">
                <a16:creationId xmlns:a16="http://schemas.microsoft.com/office/drawing/2014/main" id="{F7905234-D66A-5033-0FF3-329EE3693F6B}"/>
              </a:ext>
            </a:extLst>
          </p:cNvPr>
          <p:cNvSpPr txBox="1"/>
          <p:nvPr/>
        </p:nvSpPr>
        <p:spPr>
          <a:xfrm>
            <a:off x="3297381" y="1023235"/>
            <a:ext cx="8409937" cy="646331"/>
          </a:xfrm>
          <a:prstGeom prst="rect">
            <a:avLst/>
          </a:prstGeom>
          <a:solidFill>
            <a:schemeClr val="accent1">
              <a:lumMod val="40000"/>
              <a:lumOff val="60000"/>
            </a:schemeClr>
          </a:solidFill>
        </p:spPr>
        <p:txBody>
          <a:bodyPr wrap="square" rtlCol="0">
            <a:spAutoFit/>
          </a:bodyPr>
          <a:lstStyle/>
          <a:p>
            <a:pPr marL="0" marR="0" lvl="0" indent="0"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effectLst/>
                <a:uLnTx/>
                <a:uFillTx/>
                <a:latin typeface="Arial Narrow" panose="020B0606020202030204" pitchFamily="34" charset="0"/>
              </a:rPr>
              <a:t>Formulación e implementación de la política de excelencia los mejores por Colombia </a:t>
            </a:r>
          </a:p>
        </p:txBody>
      </p:sp>
      <p:sp>
        <p:nvSpPr>
          <p:cNvPr id="5" name="CuadroTexto 4">
            <a:extLst>
              <a:ext uri="{FF2B5EF4-FFF2-40B4-BE49-F238E27FC236}">
                <a16:creationId xmlns:a16="http://schemas.microsoft.com/office/drawing/2014/main" id="{C1866699-415B-9A30-00C6-A946E36357E2}"/>
              </a:ext>
            </a:extLst>
          </p:cNvPr>
          <p:cNvSpPr txBox="1"/>
          <p:nvPr/>
        </p:nvSpPr>
        <p:spPr>
          <a:xfrm>
            <a:off x="3698469" y="1585305"/>
            <a:ext cx="7184390" cy="1631216"/>
          </a:xfrm>
          <a:prstGeom prst="rect">
            <a:avLst/>
          </a:prstGeom>
          <a:noFill/>
          <a:ln>
            <a:solidFill>
              <a:srgbClr val="CCECFF"/>
            </a:solidFill>
          </a:ln>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effectLst/>
                <a:uLnTx/>
                <a:uFillTx/>
                <a:latin typeface="Arial Narrow" panose="020B0606020202030204" pitchFamily="34" charset="0"/>
              </a:rPr>
              <a:t>Fortalecimiento del proceso de recaudo de cuotas partes pensionales con mano de obra calificada y a los judicantes y practicantes cumplir con los requisitos académicos para su ciclo de formación superior.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effectLst/>
                <a:uLnTx/>
                <a:uFillTx/>
                <a:latin typeface="Arial Narrow" panose="020B0606020202030204" pitchFamily="34" charset="0"/>
              </a:rPr>
              <a:t>79</a:t>
            </a:r>
            <a:r>
              <a:rPr kumimoji="0" lang="es-ES" sz="2000" b="0" i="0" u="none" strike="noStrike" kern="1200" cap="none" spc="0" normalizeH="0" baseline="0" noProof="0" dirty="0">
                <a:ln>
                  <a:noFill/>
                </a:ln>
                <a:effectLst/>
                <a:uLnTx/>
                <a:uFillTx/>
                <a:latin typeface="Arial Narrow" panose="020B0606020202030204" pitchFamily="34" charset="0"/>
              </a:rPr>
              <a:t> jóvenes estudiantes beneficiados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effectLst/>
                <a:uLnTx/>
                <a:uFillTx/>
                <a:latin typeface="Arial Narrow" panose="020B0606020202030204" pitchFamily="34" charset="0"/>
              </a:rPr>
              <a:t>32</a:t>
            </a:r>
            <a:r>
              <a:rPr kumimoji="0" lang="es-ES" sz="2000" b="0" i="0" u="none" strike="noStrike" kern="1200" cap="none" spc="0" normalizeH="0" baseline="0" noProof="0" dirty="0">
                <a:ln>
                  <a:noFill/>
                </a:ln>
                <a:effectLst/>
                <a:uLnTx/>
                <a:uFillTx/>
                <a:latin typeface="Arial Narrow" panose="020B0606020202030204" pitchFamily="34" charset="0"/>
              </a:rPr>
              <a:t> acuerdos con </a:t>
            </a:r>
            <a:r>
              <a:rPr kumimoji="0" lang="es-ES" sz="2000" b="1" i="0" u="none" strike="noStrike" kern="1200" cap="none" spc="0" normalizeH="0" baseline="0" noProof="0" dirty="0">
                <a:ln>
                  <a:noFill/>
                </a:ln>
                <a:effectLst/>
                <a:uLnTx/>
                <a:uFillTx/>
                <a:latin typeface="Arial Narrow" panose="020B0606020202030204" pitchFamily="34" charset="0"/>
              </a:rPr>
              <a:t>29</a:t>
            </a:r>
            <a:r>
              <a:rPr kumimoji="0" lang="es-ES" sz="2000" b="0" i="0" u="none" strike="noStrike" kern="1200" cap="none" spc="0" normalizeH="0" baseline="0" noProof="0" dirty="0">
                <a:ln>
                  <a:noFill/>
                </a:ln>
                <a:effectLst/>
                <a:uLnTx/>
                <a:uFillTx/>
                <a:latin typeface="Arial Narrow" panose="020B0606020202030204" pitchFamily="34" charset="0"/>
              </a:rPr>
              <a:t> universidades</a:t>
            </a:r>
            <a:endParaRPr lang="es-CO" sz="2000" dirty="0">
              <a:latin typeface="Arial Narrow" panose="020B0606020202030204" pitchFamily="34" charset="0"/>
            </a:endParaRPr>
          </a:p>
        </p:txBody>
      </p:sp>
      <p:sp>
        <p:nvSpPr>
          <p:cNvPr id="6" name="Elipse 5">
            <a:extLst>
              <a:ext uri="{FF2B5EF4-FFF2-40B4-BE49-F238E27FC236}">
                <a16:creationId xmlns:a16="http://schemas.microsoft.com/office/drawing/2014/main" id="{B3806A6C-4BD9-188E-DA65-BCC4CDA4933B}"/>
              </a:ext>
            </a:extLst>
          </p:cNvPr>
          <p:cNvSpPr/>
          <p:nvPr/>
        </p:nvSpPr>
        <p:spPr>
          <a:xfrm>
            <a:off x="704283" y="3121197"/>
            <a:ext cx="567069" cy="590932"/>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9</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2CDB6BC6-8650-D022-F601-CC720D5B1309}"/>
              </a:ext>
            </a:extLst>
          </p:cNvPr>
          <p:cNvSpPr txBox="1"/>
          <p:nvPr/>
        </p:nvSpPr>
        <p:spPr>
          <a:xfrm>
            <a:off x="540326" y="4069080"/>
            <a:ext cx="2757055" cy="341632"/>
          </a:xfrm>
          <a:prstGeom prst="rect">
            <a:avLst/>
          </a:prstGeom>
          <a:noFill/>
        </p:spPr>
        <p:txBody>
          <a:bodyPr wrap="square" rtlCol="0">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effectLst/>
                <a:uLnTx/>
                <a:uFillTx/>
                <a:latin typeface="Arial Narrow" panose="020B0606020202030204" pitchFamily="34" charset="0"/>
              </a:rPr>
              <a:t>AFILIADOS /PENSIONADOS</a:t>
            </a:r>
            <a:r>
              <a:rPr kumimoji="0" lang="es-ES" sz="1800" b="1" i="0" u="none" strike="noStrike" kern="1200" cap="none" spc="0" normalizeH="0" baseline="0" noProof="0" dirty="0">
                <a:ln>
                  <a:noFill/>
                </a:ln>
                <a:solidFill>
                  <a:srgbClr val="0076A1">
                    <a:lumMod val="75000"/>
                  </a:srgbClr>
                </a:solidFill>
                <a:effectLst/>
                <a:uLnTx/>
                <a:uFillTx/>
                <a:latin typeface="Century Gothic"/>
                <a:ea typeface="+mn-ea"/>
                <a:cs typeface="+mn-cs"/>
              </a:rPr>
              <a:t>: </a:t>
            </a:r>
          </a:p>
        </p:txBody>
      </p:sp>
      <p:sp>
        <p:nvSpPr>
          <p:cNvPr id="11" name="CuadroTexto 10">
            <a:extLst>
              <a:ext uri="{FF2B5EF4-FFF2-40B4-BE49-F238E27FC236}">
                <a16:creationId xmlns:a16="http://schemas.microsoft.com/office/drawing/2014/main" id="{E3E90AB4-1324-5028-EAB7-E1E1F097F73B}"/>
              </a:ext>
            </a:extLst>
          </p:cNvPr>
          <p:cNvSpPr txBox="1"/>
          <p:nvPr/>
        </p:nvSpPr>
        <p:spPr>
          <a:xfrm>
            <a:off x="3322322" y="3216521"/>
            <a:ext cx="8684799" cy="590931"/>
          </a:xfrm>
          <a:prstGeom prst="rect">
            <a:avLst/>
          </a:prstGeom>
          <a:solidFill>
            <a:schemeClr val="accent1">
              <a:lumMod val="40000"/>
              <a:lumOff val="60000"/>
            </a:schemeClr>
          </a:solidFill>
        </p:spPr>
        <p:txBody>
          <a:bodyPr wrap="square" rtlCol="0">
            <a:spAutoFit/>
          </a:bodyPr>
          <a:lstStyle/>
          <a:p>
            <a:pPr marL="0" marR="0" lvl="0" indent="0"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b="1" i="0" u="none" strike="noStrike" kern="1200" cap="none" spc="0" normalizeH="0" baseline="0" noProof="0" dirty="0">
                <a:ln>
                  <a:noFill/>
                </a:ln>
                <a:effectLst/>
                <a:uLnTx/>
                <a:uFillTx/>
                <a:latin typeface="Arial Narrow" panose="020B0606020202030204" pitchFamily="34" charset="0"/>
              </a:rPr>
              <a:t>Atención de la pandemia generada por el COVID19 a los usuarios del Fondo y a sus servidores públicos</a:t>
            </a:r>
          </a:p>
        </p:txBody>
      </p:sp>
      <p:sp>
        <p:nvSpPr>
          <p:cNvPr id="12" name="CuadroTexto 11">
            <a:extLst>
              <a:ext uri="{FF2B5EF4-FFF2-40B4-BE49-F238E27FC236}">
                <a16:creationId xmlns:a16="http://schemas.microsoft.com/office/drawing/2014/main" id="{9BC95FE1-D49C-C703-3258-D0F4D13BE093}"/>
              </a:ext>
            </a:extLst>
          </p:cNvPr>
          <p:cNvSpPr txBox="1"/>
          <p:nvPr/>
        </p:nvSpPr>
        <p:spPr>
          <a:xfrm>
            <a:off x="3489959" y="3820628"/>
            <a:ext cx="7857596" cy="2831544"/>
          </a:xfrm>
          <a:prstGeom prst="rect">
            <a:avLst/>
          </a:prstGeom>
          <a:noFill/>
          <a:ln>
            <a:solidFill>
              <a:srgbClr val="CCECFF"/>
            </a:solidFill>
          </a:ln>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b="0" i="0" u="none" strike="noStrike" kern="1200" cap="none" spc="0" normalizeH="0" baseline="0" noProof="0" dirty="0">
                <a:ln>
                  <a:noFill/>
                </a:ln>
                <a:effectLst/>
                <a:uLnTx/>
                <a:uFillTx/>
                <a:latin typeface="Arial Narrow" panose="020B0606020202030204" pitchFamily="34" charset="0"/>
              </a:rPr>
              <a:t>Más de 709.212  tele consultas adelantadas, el seguimiento a las 45.449 vacunas contra </a:t>
            </a:r>
            <a:r>
              <a:rPr kumimoji="0" lang="es-ES" sz="2000" b="0" i="0" u="none" strike="noStrike" kern="1200" cap="none" spc="0" normalizeH="0" baseline="0" noProof="0" dirty="0">
                <a:ln>
                  <a:noFill/>
                </a:ln>
                <a:effectLst/>
                <a:uLnTx/>
                <a:uFillTx/>
                <a:latin typeface="Arial Narrow" panose="020B0606020202030204" pitchFamily="34" charset="0"/>
              </a:rPr>
              <a:t>el COVID - 19 aplicadas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Verificación de ajustes periódicos por cada prestador de los casos reportador al SIGIVILA.</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effectLst/>
                <a:uLnTx/>
                <a:uFillTx/>
                <a:latin typeface="Arial Narrow" panose="020B0606020202030204" pitchFamily="34" charset="0"/>
              </a:rPr>
              <a:t>Al interior del Fondo</a:t>
            </a:r>
            <a:r>
              <a:rPr kumimoji="0" lang="es-CO" sz="2000" b="0" i="0" u="none" strike="noStrike" kern="1200" cap="none" spc="0" normalizeH="0" baseline="0" noProof="0" dirty="0">
                <a:ln>
                  <a:noFill/>
                </a:ln>
                <a:effectLst/>
                <a:uLnTx/>
                <a:uFillTx/>
                <a:latin typeface="Arial Narrow" panose="020B0606020202030204" pitchFamily="34" charset="0"/>
              </a:rPr>
              <a:t> se adoptaron los protocolos y generó los planes de acción en la transversalidad de la Entidad para realizar sus funciones a través del trabajo remoto en un 100%.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Se estandarizó y actualizó el uso de los canales virtuales de comunicación dispuestos por la Entidad para atender los requerimientos de los usuarios. </a:t>
            </a:r>
          </a:p>
        </p:txBody>
      </p:sp>
    </p:spTree>
    <p:extLst>
      <p:ext uri="{BB962C8B-B14F-4D97-AF65-F5344CB8AC3E}">
        <p14:creationId xmlns:p14="http://schemas.microsoft.com/office/powerpoint/2010/main" val="1422811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B9D229F-8464-502A-B44D-C7E92BDEE5CD}"/>
              </a:ext>
            </a:extLst>
          </p:cNvPr>
          <p:cNvSpPr txBox="1"/>
          <p:nvPr/>
        </p:nvSpPr>
        <p:spPr>
          <a:xfrm>
            <a:off x="1259174" y="920140"/>
            <a:ext cx="9728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strike="noStrike" kern="1200" cap="none" spc="0" normalizeH="0" baseline="0" noProof="0" dirty="0">
                <a:ln>
                  <a:noFill/>
                </a:ln>
                <a:solidFill>
                  <a:srgbClr val="4472C4">
                    <a:lumMod val="50000"/>
                  </a:srgbClr>
                </a:solidFill>
                <a:effectLst/>
                <a:uLnTx/>
                <a:uFillTx/>
                <a:latin typeface="Arial Narrow" panose="020B0606020202030204" pitchFamily="34" charset="0"/>
              </a:rPr>
              <a:t>PLAN DE SEGURIDAD Y SALUD EN EL TRABAJO </a:t>
            </a:r>
          </a:p>
        </p:txBody>
      </p:sp>
      <p:sp>
        <p:nvSpPr>
          <p:cNvPr id="10" name="object 3">
            <a:extLst>
              <a:ext uri="{FF2B5EF4-FFF2-40B4-BE49-F238E27FC236}">
                <a16:creationId xmlns:a16="http://schemas.microsoft.com/office/drawing/2014/main" id="{E09C4024-C99C-44B7-B6BA-4FF264199DF8}"/>
              </a:ext>
            </a:extLst>
          </p:cNvPr>
          <p:cNvSpPr txBox="1"/>
          <p:nvPr/>
        </p:nvSpPr>
        <p:spPr>
          <a:xfrm>
            <a:off x="878230" y="1576832"/>
            <a:ext cx="10163810" cy="4622419"/>
          </a:xfrm>
          <a:prstGeom prst="rect">
            <a:avLst/>
          </a:prstGeom>
        </p:spPr>
        <p:txBody>
          <a:bodyPr vert="horz" wrap="square" lIns="0" tIns="13335" rIns="0" bIns="0" rtlCol="0">
            <a:spAutoFit/>
          </a:bodyPr>
          <a:lstStyle/>
          <a:p>
            <a:pPr marL="12700" algn="just">
              <a:lnSpc>
                <a:spcPct val="100000"/>
              </a:lnSpc>
              <a:spcBef>
                <a:spcPts val="105"/>
              </a:spcBef>
            </a:pPr>
            <a:r>
              <a:rPr lang="es-ES" dirty="0">
                <a:latin typeface="Arial MT"/>
              </a:rPr>
              <a:t>A través del Plan anual del Sistema de Gestión de la Seguridad y Salud en el Trabajo se diseña, desarrolla, ejecuta y realiza seguimiento del cumplimiento de las actividades establecidas en los estándares mínimos normativos aplicables, con el fin de la mejora continua del Sistema del FONDO DE PASIVO SOCIAL DE FERROCARRILES NACIONALES DE COLOMBIA, en aras de propender mejores condiciones laborales en el ambiente de trabajo, así como la salud en el trabajo, la cual  conlleva a la promoción del mantenimiento del bienestar físico, mental y social de los colaboradores de la Entidad, ejecutando eventos, charlas y capacitaciones enfocadas en:</a:t>
            </a:r>
          </a:p>
          <a:p>
            <a:pPr marL="12700" algn="just">
              <a:lnSpc>
                <a:spcPct val="100000"/>
              </a:lnSpc>
              <a:spcBef>
                <a:spcPts val="105"/>
              </a:spcBef>
            </a:pPr>
            <a:endParaRPr lang="es-ES" dirty="0">
              <a:latin typeface="Arial MT"/>
            </a:endParaRPr>
          </a:p>
          <a:p>
            <a:pPr marL="12700" algn="just">
              <a:lnSpc>
                <a:spcPct val="100000"/>
              </a:lnSpc>
              <a:spcBef>
                <a:spcPts val="105"/>
              </a:spcBef>
            </a:pPr>
            <a:endParaRPr lang="es-ES" dirty="0">
              <a:latin typeface="Arial MT"/>
            </a:endParaRPr>
          </a:p>
          <a:p>
            <a:pPr marL="298450" indent="-285750" algn="just">
              <a:lnSpc>
                <a:spcPct val="100000"/>
              </a:lnSpc>
              <a:spcBef>
                <a:spcPts val="105"/>
              </a:spcBef>
              <a:buFont typeface="Wingdings" panose="05000000000000000000" pitchFamily="2" charset="2"/>
              <a:buChar char="ü"/>
            </a:pPr>
            <a:r>
              <a:rPr lang="es-ES" dirty="0">
                <a:latin typeface="Arial MT"/>
              </a:rPr>
              <a:t>Prevención de los incidentes y accidentes y gestión para el control de la enfermedad laboral.</a:t>
            </a:r>
          </a:p>
          <a:p>
            <a:pPr marL="298450" indent="-285750" algn="just">
              <a:lnSpc>
                <a:spcPct val="100000"/>
              </a:lnSpc>
              <a:spcBef>
                <a:spcPts val="105"/>
              </a:spcBef>
              <a:buFont typeface="Wingdings" panose="05000000000000000000" pitchFamily="2" charset="2"/>
              <a:buChar char="ü"/>
            </a:pPr>
            <a:endParaRPr lang="es-ES" dirty="0">
              <a:latin typeface="Arial MT"/>
            </a:endParaRPr>
          </a:p>
          <a:p>
            <a:pPr marL="298450" indent="-285750" algn="just">
              <a:lnSpc>
                <a:spcPct val="100000"/>
              </a:lnSpc>
              <a:spcBef>
                <a:spcPts val="105"/>
              </a:spcBef>
              <a:buFont typeface="Wingdings" panose="05000000000000000000" pitchFamily="2" charset="2"/>
              <a:buChar char="ü"/>
            </a:pPr>
            <a:r>
              <a:rPr lang="es-ES" dirty="0">
                <a:latin typeface="Arial MT"/>
              </a:rPr>
              <a:t>Higiene industrial, preparación y atención de emergencias, protección colectiva y en el individuo.</a:t>
            </a:r>
          </a:p>
          <a:p>
            <a:pPr marL="298450" indent="-285750" algn="just">
              <a:lnSpc>
                <a:spcPct val="100000"/>
              </a:lnSpc>
              <a:spcBef>
                <a:spcPts val="105"/>
              </a:spcBef>
              <a:buFont typeface="Wingdings" panose="05000000000000000000" pitchFamily="2" charset="2"/>
              <a:buChar char="ü"/>
            </a:pPr>
            <a:endParaRPr lang="es-ES" dirty="0">
              <a:latin typeface="Arial MT"/>
            </a:endParaRPr>
          </a:p>
          <a:p>
            <a:pPr marL="298450" indent="-285750" algn="just">
              <a:lnSpc>
                <a:spcPct val="100000"/>
              </a:lnSpc>
              <a:spcBef>
                <a:spcPts val="105"/>
              </a:spcBef>
              <a:buFont typeface="Wingdings" panose="05000000000000000000" pitchFamily="2" charset="2"/>
              <a:buChar char="ü"/>
            </a:pPr>
            <a:r>
              <a:rPr lang="es-ES" dirty="0">
                <a:latin typeface="Arial MT"/>
              </a:rPr>
              <a:t>Medicina preventiva y del trabajo, programa de vigilancia epidemiológica.</a:t>
            </a:r>
          </a:p>
          <a:p>
            <a:pPr marL="12700">
              <a:lnSpc>
                <a:spcPct val="100000"/>
              </a:lnSpc>
              <a:spcBef>
                <a:spcPts val="105"/>
              </a:spcBef>
            </a:pPr>
            <a:endParaRPr lang="es-ES" sz="2000" spc="-140" dirty="0">
              <a:latin typeface="Microsoft Sans Serif"/>
              <a:cs typeface="Microsoft Sans Serif"/>
            </a:endParaRPr>
          </a:p>
          <a:p>
            <a:pPr marL="12700">
              <a:lnSpc>
                <a:spcPct val="100000"/>
              </a:lnSpc>
              <a:spcBef>
                <a:spcPts val="105"/>
              </a:spcBef>
            </a:pPr>
            <a:endParaRPr lang="es-ES" sz="2000" spc="-140" dirty="0">
              <a:latin typeface="Microsoft Sans Serif"/>
              <a:cs typeface="Microsoft Sans Serif"/>
            </a:endParaRPr>
          </a:p>
        </p:txBody>
      </p:sp>
    </p:spTree>
    <p:extLst>
      <p:ext uri="{BB962C8B-B14F-4D97-AF65-F5344CB8AC3E}">
        <p14:creationId xmlns:p14="http://schemas.microsoft.com/office/powerpoint/2010/main" val="3340750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alphaModFix amt="38000"/>
            <a:extLst>
              <a:ext uri="{BEBA8EAE-BF5A-486C-A8C5-ECC9F3942E4B}">
                <a14:imgProps xmlns:a14="http://schemas.microsoft.com/office/drawing/2010/main">
                  <a14:imgLayer r:embed="rId3">
                    <a14:imgEffect>
                      <a14:colorTemperature colorTemp="9300"/>
                    </a14:imgEffect>
                    <a14:imgEffect>
                      <a14:saturation sat="104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 y="759854"/>
            <a:ext cx="12192000" cy="6098146"/>
          </a:xfrm>
          <a:prstGeom prst="rect">
            <a:avLst/>
          </a:prstGeom>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847975"/>
            <a:ext cx="9798050" cy="1363663"/>
          </a:xfrm>
          <a:prstGeom prst="rect">
            <a:avLst/>
          </a:prstGeom>
        </p:spPr>
        <p:txBody>
          <a:bodyPr>
            <a:normAutofit/>
          </a:bodyPr>
          <a:lstStyle/>
          <a:p>
            <a:pPr algn="ctr"/>
            <a:r>
              <a:rPr lang="es-CO" sz="4000" b="1" dirty="0">
                <a:solidFill>
                  <a:srgbClr val="183C6E"/>
                </a:solidFill>
                <a:effectLst>
                  <a:outerShdw blurRad="38100" dist="38100" dir="2700000" algn="tl">
                    <a:srgbClr val="000000">
                      <a:alpha val="43137"/>
                    </a:srgbClr>
                  </a:outerShdw>
                </a:effectLst>
                <a:latin typeface="Arial Narrow" panose="020B0606020202030204" pitchFamily="34" charset="0"/>
              </a:rPr>
              <a:t>7. MEDICIÓN Y MEJORA</a:t>
            </a: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endParaRPr lang="es-CO"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4" name="CuadroTexto 3">
            <a:extLst>
              <a:ext uri="{FF2B5EF4-FFF2-40B4-BE49-F238E27FC236}">
                <a16:creationId xmlns:a16="http://schemas.microsoft.com/office/drawing/2014/main" id="{CB8F2086-339A-7A40-6AA2-1D7B0955A5DE}"/>
              </a:ext>
            </a:extLst>
          </p:cNvPr>
          <p:cNvSpPr txBox="1"/>
          <p:nvPr/>
        </p:nvSpPr>
        <p:spPr>
          <a:xfrm>
            <a:off x="2030569" y="6858000"/>
            <a:ext cx="8130861" cy="230832"/>
          </a:xfrm>
          <a:prstGeom prst="rect">
            <a:avLst/>
          </a:prstGeom>
          <a:noFill/>
        </p:spPr>
        <p:txBody>
          <a:bodyPr wrap="square" rtlCol="0">
            <a:spAutoFit/>
          </a:bodyPr>
          <a:lstStyle/>
          <a:p>
            <a:r>
              <a:rPr lang="es-CO" sz="900">
                <a:hlinkClick r:id="rId4" tooltip="https://asesordecalidad.blogspot.com/2015/01/competitividad-y-mejora-continua.html"/>
              </a:rPr>
              <a:t>Esta foto</a:t>
            </a:r>
            <a:r>
              <a:rPr lang="es-CO" sz="900"/>
              <a:t> de Autor desconocido está bajo licencia </a:t>
            </a:r>
            <a:r>
              <a:rPr lang="es-CO" sz="900">
                <a:hlinkClick r:id="rId5" tooltip="https://creativecommons.org/licenses/by-nc-sa/3.0/"/>
              </a:rPr>
              <a:t>CC BY-SA-NC</a:t>
            </a:r>
            <a:endParaRPr lang="es-CO" sz="900"/>
          </a:p>
        </p:txBody>
      </p:sp>
    </p:spTree>
    <p:extLst>
      <p:ext uri="{BB962C8B-B14F-4D97-AF65-F5344CB8AC3E}">
        <p14:creationId xmlns:p14="http://schemas.microsoft.com/office/powerpoint/2010/main" val="994399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F41B54-1F85-557C-93FE-D60BA020992E}"/>
              </a:ext>
            </a:extLst>
          </p:cNvPr>
          <p:cNvSpPr txBox="1"/>
          <p:nvPr/>
        </p:nvSpPr>
        <p:spPr>
          <a:xfrm>
            <a:off x="3612630" y="1268481"/>
            <a:ext cx="102904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RIESGOS DE CORRUPCION</a:t>
            </a:r>
            <a:endParaRPr kumimoji="0" lang="es-CO" sz="2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9E7876BD-C6EF-6B7D-FBCC-5C9F641AA191}"/>
              </a:ext>
            </a:extLst>
          </p:cNvPr>
          <p:cNvSpPr txBox="1"/>
          <p:nvPr/>
        </p:nvSpPr>
        <p:spPr>
          <a:xfrm>
            <a:off x="845127" y="2053652"/>
            <a:ext cx="4356460" cy="48166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rPr>
              <a:t>Los riesgos de corrupción para las vigencias 2021 y 2022, fueron identificados, aprobados el Comité  Institucional de Gestión y Desempeño de la entidad antes del 31 de enero de cada vigencia conforme a los lineamientos establecidos en el </a:t>
            </a:r>
            <a:r>
              <a:rPr kumimoji="0" lang="es-MX" sz="2000" b="1" i="0" u="none" strike="noStrike" kern="1200" cap="none" spc="0" normalizeH="0" baseline="0" noProof="0" dirty="0">
                <a:ln>
                  <a:noFill/>
                </a:ln>
                <a:solidFill>
                  <a:prstClr val="black"/>
                </a:solidFill>
                <a:effectLst/>
                <a:uLnTx/>
                <a:uFillTx/>
                <a:latin typeface="Arial Narrow" panose="020B0606020202030204" pitchFamily="34" charset="0"/>
              </a:rPr>
              <a:t>Decreto 1081 de 2015  </a:t>
            </a:r>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rPr>
              <a:t>y demás  la normas que regulan la materia; su monitoreo y  verificación,  se realizó a través de Plan Anticorrupción y Atención al Ciudadano de forma cuatrimestrales, en cumplimiento del procedimiento Formulación, administración y seguimiento del plan anticorrupción y de atención al ciudadano, código </a:t>
            </a:r>
            <a:r>
              <a:rPr kumimoji="0" lang="es-MX" sz="2000" b="1" i="0" u="none" strike="noStrike" kern="1200" cap="none" spc="0" normalizeH="0" baseline="0" noProof="0" dirty="0">
                <a:ln>
                  <a:noFill/>
                </a:ln>
                <a:solidFill>
                  <a:prstClr val="black"/>
                </a:solidFill>
                <a:effectLst/>
                <a:uLnTx/>
                <a:uFillTx/>
                <a:latin typeface="Arial Narrow" panose="020B0606020202030204" pitchFamily="34" charset="0"/>
              </a:rPr>
              <a:t>ESDESOPSPT14.</a:t>
            </a:r>
            <a:endPar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ndParaRPr>
          </a:p>
        </p:txBody>
      </p:sp>
      <p:pic>
        <p:nvPicPr>
          <p:cNvPr id="6" name="Imagen 5">
            <a:extLst>
              <a:ext uri="{FF2B5EF4-FFF2-40B4-BE49-F238E27FC236}">
                <a16:creationId xmlns:a16="http://schemas.microsoft.com/office/drawing/2014/main" id="{29040188-25A4-4477-CD7B-0DA28A2EF435}"/>
              </a:ext>
            </a:extLst>
          </p:cNvPr>
          <p:cNvPicPr>
            <a:picLocks noChangeAspect="1"/>
          </p:cNvPicPr>
          <p:nvPr/>
        </p:nvPicPr>
        <p:blipFill rotWithShape="1">
          <a:blip r:embed="rId2"/>
          <a:srcRect l="50000" t="36884" r="15114" b="15068"/>
          <a:stretch/>
        </p:blipFill>
        <p:spPr>
          <a:xfrm>
            <a:off x="6096000" y="1791701"/>
            <a:ext cx="5084618" cy="4669060"/>
          </a:xfrm>
          <a:prstGeom prst="rect">
            <a:avLst/>
          </a:prstGeom>
        </p:spPr>
      </p:pic>
    </p:spTree>
    <p:extLst>
      <p:ext uri="{BB962C8B-B14F-4D97-AF65-F5344CB8AC3E}">
        <p14:creationId xmlns:p14="http://schemas.microsoft.com/office/powerpoint/2010/main" val="3407268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alphaModFix amt="13000"/>
            <a:extLst>
              <a:ext uri="{BEBA8EAE-BF5A-486C-A8C5-ECC9F3942E4B}">
                <a14:imgProps xmlns:a14="http://schemas.microsoft.com/office/drawing/2010/main">
                  <a14:imgLayer r:embed="rId3">
                    <a14:imgEffect>
                      <a14:colorTemperature colorTemp="11500"/>
                    </a14:imgEffect>
                    <a14:imgEffect>
                      <a14:saturation sat="33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762616"/>
            <a:ext cx="12192000" cy="6095384"/>
          </a:xfrm>
          <a:prstGeom prst="rect">
            <a:avLst/>
          </a:prstGeom>
          <a:gradFill>
            <a:gsLst>
              <a:gs pos="3000">
                <a:schemeClr val="accent1">
                  <a:lumMod val="0"/>
                  <a:lumOff val="100000"/>
                  <a:alpha val="53000"/>
                </a:schemeClr>
              </a:gs>
              <a:gs pos="92000">
                <a:schemeClr val="accent1">
                  <a:lumMod val="45000"/>
                  <a:lumOff val="55000"/>
                </a:schemeClr>
              </a:gs>
              <a:gs pos="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192504" y="2382838"/>
            <a:ext cx="11514221" cy="2443162"/>
          </a:xfrm>
          <a:prstGeom prst="rect">
            <a:avLst/>
          </a:prstGeom>
        </p:spPr>
        <p:txBody>
          <a:bodyPr>
            <a:normAutofit fontScale="90000"/>
          </a:bodyPr>
          <a:lstStyle/>
          <a:p>
            <a:pPr algn="ctr"/>
            <a:r>
              <a:rPr lang="es-MX" b="1" dirty="0">
                <a:solidFill>
                  <a:srgbClr val="183C6E"/>
                </a:solidFill>
                <a:effectLst>
                  <a:outerShdw blurRad="38100" dist="38100" dir="2700000" algn="tl">
                    <a:srgbClr val="000000">
                      <a:alpha val="43137"/>
                    </a:srgbClr>
                  </a:outerShdw>
                </a:effectLst>
                <a:latin typeface="Arial Narrow" panose="020B0606020202030204" pitchFamily="34" charset="0"/>
              </a:rPr>
              <a:t> Avances en Materia de Implementación de la Políticas de Desarrollo Administrativo -Sistema Integrado de Gestión –MIPG-.</a:t>
            </a: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endParaRPr lang="es-CO"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a:extLst>
              <a:ext uri="{FF2B5EF4-FFF2-40B4-BE49-F238E27FC236}">
                <a16:creationId xmlns:a16="http://schemas.microsoft.com/office/drawing/2014/main" id="{598541FA-442F-B5DB-BEC9-A0CD8AE4F451}"/>
              </a:ext>
            </a:extLst>
          </p:cNvPr>
          <p:cNvSpPr txBox="1"/>
          <p:nvPr/>
        </p:nvSpPr>
        <p:spPr>
          <a:xfrm>
            <a:off x="7204364" y="4826675"/>
            <a:ext cx="43780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CB167F1B-AC75-B61B-3AE6-A9CBD61A1450}"/>
              </a:ext>
            </a:extLst>
          </p:cNvPr>
          <p:cNvSpPr txBox="1"/>
          <p:nvPr/>
        </p:nvSpPr>
        <p:spPr>
          <a:xfrm>
            <a:off x="290872" y="6858000"/>
            <a:ext cx="11610255" cy="230832"/>
          </a:xfrm>
          <a:prstGeom prst="rect">
            <a:avLst/>
          </a:prstGeom>
          <a:noFill/>
        </p:spPr>
        <p:txBody>
          <a:bodyPr wrap="square" rtlCol="0">
            <a:spAutoFit/>
          </a:bodyPr>
          <a:lstStyle/>
          <a:p>
            <a:r>
              <a:rPr lang="es-CO" sz="900">
                <a:hlinkClick r:id="rId4" tooltip="https://se-gestiona.radical-management.com/2011/12/divide-y-perderas-enfoque-de-sistemas.html?showComment=1455231922612"/>
              </a:rPr>
              <a:t>Esta foto</a:t>
            </a:r>
            <a:r>
              <a:rPr lang="es-CO" sz="900"/>
              <a:t> de Autor desconocido está bajo licencia </a:t>
            </a:r>
            <a:r>
              <a:rPr lang="es-CO" sz="900">
                <a:hlinkClick r:id="rId5" tooltip="https://creativecommons.org/licenses/by-nc-nd/3.0/"/>
              </a:rPr>
              <a:t>CC BY-NC-ND</a:t>
            </a:r>
            <a:endParaRPr lang="es-CO" sz="900"/>
          </a:p>
        </p:txBody>
      </p:sp>
    </p:spTree>
    <p:extLst>
      <p:ext uri="{BB962C8B-B14F-4D97-AF65-F5344CB8AC3E}">
        <p14:creationId xmlns:p14="http://schemas.microsoft.com/office/powerpoint/2010/main" val="29975932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C901418-4D56-6FE1-DB42-788D16454DC8}"/>
              </a:ext>
            </a:extLst>
          </p:cNvPr>
          <p:cNvSpPr txBox="1"/>
          <p:nvPr/>
        </p:nvSpPr>
        <p:spPr>
          <a:xfrm>
            <a:off x="997527" y="1246909"/>
            <a:ext cx="100168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183C6E"/>
                </a:solidFill>
                <a:effectLst/>
                <a:uLnTx/>
                <a:uFillTx/>
                <a:latin typeface="Arial Narrow" panose="020B0606020202030204" pitchFamily="34" charset="0"/>
              </a:rPr>
              <a:t>MODELO</a:t>
            </a:r>
            <a:r>
              <a:rPr kumimoji="0" lang="es-MX" sz="2800" b="1" i="0" u="none" strike="noStrike" kern="1200" cap="none" spc="0" normalizeH="0" noProof="0" dirty="0">
                <a:ln>
                  <a:noFill/>
                </a:ln>
                <a:solidFill>
                  <a:srgbClr val="183C6E"/>
                </a:solidFill>
                <a:effectLst/>
                <a:uLnTx/>
                <a:uFillTx/>
                <a:latin typeface="Arial Narrow" panose="020B0606020202030204" pitchFamily="34" charset="0"/>
              </a:rPr>
              <a:t> INTEGRADO DE PLANEACIÓN Y GESTIÓN –MIPG-</a:t>
            </a:r>
            <a:endParaRPr kumimoji="0" lang="es-CO" sz="2800" b="1" i="0" u="none" strike="noStrike" kern="1200" cap="none" spc="0" normalizeH="0" baseline="0" noProof="0" dirty="0">
              <a:ln>
                <a:noFill/>
              </a:ln>
              <a:solidFill>
                <a:srgbClr val="183C6E"/>
              </a:solidFill>
              <a:effectLst/>
              <a:uLnTx/>
              <a:uFillTx/>
              <a:latin typeface="Arial Narrow" panose="020B0606020202030204" pitchFamily="34" charset="0"/>
            </a:endParaRPr>
          </a:p>
        </p:txBody>
      </p:sp>
      <p:sp>
        <p:nvSpPr>
          <p:cNvPr id="3" name="CuadroTexto 2">
            <a:extLst>
              <a:ext uri="{FF2B5EF4-FFF2-40B4-BE49-F238E27FC236}">
                <a16:creationId xmlns:a16="http://schemas.microsoft.com/office/drawing/2014/main" id="{4AF63888-241A-6765-8D60-A2FD746707BC}"/>
              </a:ext>
            </a:extLst>
          </p:cNvPr>
          <p:cNvSpPr txBox="1"/>
          <p:nvPr/>
        </p:nvSpPr>
        <p:spPr>
          <a:xfrm>
            <a:off x="997527" y="2133600"/>
            <a:ext cx="5458691" cy="28315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 Fondo de Pasivo Social de Ferrocarriles Nacionales de Colombia, ha venido realizando la implementación y fortalecimiento de las políticas de Desarrollo Administrativo, a finalizar  la vigencia 2021 cumplió con la meta del PND 2018-2022, respecto a mejorar su calificación del FURAG-DAFP de un 71.2 puntos del 2018 a un 84.7 puntos en 2021 para un total 13.5 puntos de mejoramiento Índice de Desempeño Institucional -IDI-</a:t>
            </a:r>
            <a:r>
              <a:rPr kumimoji="0" lang="es-MX"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s-CO"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5" name="Imagen 4">
            <a:extLst>
              <a:ext uri="{FF2B5EF4-FFF2-40B4-BE49-F238E27FC236}">
                <a16:creationId xmlns:a16="http://schemas.microsoft.com/office/drawing/2014/main" id="{BEB6915A-E33B-6008-9D06-3E075F902FF0}"/>
              </a:ext>
            </a:extLst>
          </p:cNvPr>
          <p:cNvPicPr>
            <a:picLocks noChangeAspect="1"/>
          </p:cNvPicPr>
          <p:nvPr/>
        </p:nvPicPr>
        <p:blipFill>
          <a:blip r:embed="rId2"/>
          <a:stretch>
            <a:fillRect/>
          </a:stretch>
        </p:blipFill>
        <p:spPr>
          <a:xfrm>
            <a:off x="7203859" y="3634313"/>
            <a:ext cx="4674569" cy="2554545"/>
          </a:xfrm>
          <a:prstGeom prst="rect">
            <a:avLst/>
          </a:prstGeom>
        </p:spPr>
      </p:pic>
      <p:pic>
        <p:nvPicPr>
          <p:cNvPr id="8" name="Imagen 7">
            <a:extLst>
              <a:ext uri="{FF2B5EF4-FFF2-40B4-BE49-F238E27FC236}">
                <a16:creationId xmlns:a16="http://schemas.microsoft.com/office/drawing/2014/main" id="{9A778AA4-E1B4-0DEF-A25F-E8A8F1C2A527}"/>
              </a:ext>
            </a:extLst>
          </p:cNvPr>
          <p:cNvPicPr>
            <a:picLocks noChangeAspect="1"/>
          </p:cNvPicPr>
          <p:nvPr/>
        </p:nvPicPr>
        <p:blipFill rotWithShape="1">
          <a:blip r:embed="rId3"/>
          <a:srcRect l="56619" t="40091" r="21819" b="53652"/>
          <a:stretch/>
        </p:blipFill>
        <p:spPr>
          <a:xfrm>
            <a:off x="7203860" y="2445477"/>
            <a:ext cx="4287100" cy="965395"/>
          </a:xfrm>
          <a:prstGeom prst="rect">
            <a:avLst/>
          </a:prstGeom>
        </p:spPr>
      </p:pic>
    </p:spTree>
    <p:extLst>
      <p:ext uri="{BB962C8B-B14F-4D97-AF65-F5344CB8AC3E}">
        <p14:creationId xmlns:p14="http://schemas.microsoft.com/office/powerpoint/2010/main" val="36705670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4E8ACBF-E416-C35A-2CD9-D3BD32DAB17A}"/>
              </a:ext>
            </a:extLst>
          </p:cNvPr>
          <p:cNvSpPr txBox="1"/>
          <p:nvPr/>
        </p:nvSpPr>
        <p:spPr>
          <a:xfrm>
            <a:off x="854439" y="1203074"/>
            <a:ext cx="10043410" cy="523220"/>
          </a:xfrm>
          <a:prstGeom prst="rect">
            <a:avLst/>
          </a:prstGeom>
          <a:noFill/>
        </p:spPr>
        <p:txBody>
          <a:bodyPr wrap="square" rtlCol="0">
            <a:spAutoFit/>
          </a:bodyPr>
          <a:lstStyle/>
          <a:p>
            <a:pPr algn="ctr"/>
            <a:r>
              <a:rPr lang="es-MX" sz="2800" b="1" dirty="0">
                <a:solidFill>
                  <a:schemeClr val="accent1">
                    <a:lumMod val="50000"/>
                  </a:schemeClr>
                </a:solidFill>
                <a:latin typeface="Arial Narrow" panose="020B0606020202030204" pitchFamily="34" charset="0"/>
              </a:rPr>
              <a:t>PLAN IMPLEMENTACION SISTEMA INTEGRADO DE GESTION -MIPG</a:t>
            </a:r>
            <a:endParaRPr lang="es-CO" sz="2800" b="1" dirty="0">
              <a:solidFill>
                <a:srgbClr val="FF0000"/>
              </a:solidFill>
              <a:latin typeface="Arial Narrow" panose="020B0606020202030204" pitchFamily="34"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1034716" y="1997391"/>
            <a:ext cx="9617242" cy="4133585"/>
          </a:xfrm>
          <a:prstGeom prst="rect">
            <a:avLst/>
          </a:prstGeom>
          <a:noFill/>
          <a:ln>
            <a:noFill/>
          </a:ln>
        </p:spPr>
      </p:pic>
    </p:spTree>
    <p:extLst>
      <p:ext uri="{BB962C8B-B14F-4D97-AF65-F5344CB8AC3E}">
        <p14:creationId xmlns:p14="http://schemas.microsoft.com/office/powerpoint/2010/main" val="26908595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06A09B0-E173-808A-A3C1-AC369B686FA9}"/>
              </a:ext>
            </a:extLst>
          </p:cNvPr>
          <p:cNvSpPr txBox="1"/>
          <p:nvPr/>
        </p:nvSpPr>
        <p:spPr>
          <a:xfrm>
            <a:off x="484909" y="929390"/>
            <a:ext cx="11537202" cy="914033"/>
          </a:xfrm>
          <a:prstGeom prst="rect">
            <a:avLst/>
          </a:prstGeom>
          <a:noFill/>
        </p:spPr>
        <p:txBody>
          <a:bodyPr wrap="square" rtlCol="0">
            <a:spAutoFit/>
          </a:bodyPr>
          <a:lstStyle/>
          <a:p>
            <a:pPr marL="457200" marR="0" lvl="1" indent="0" algn="just" defTabSz="914400" rtl="0" eaLnBrk="1" fontAlgn="auto" latinLnBrk="0" hangingPunct="1">
              <a:lnSpc>
                <a:spcPct val="115000"/>
              </a:lnSpc>
              <a:spcBef>
                <a:spcPts val="0"/>
              </a:spcBef>
              <a:spcAft>
                <a:spcPts val="0"/>
              </a:spcAft>
              <a:buClrTx/>
              <a:buSzTx/>
              <a:buFontTx/>
              <a:buNone/>
              <a:tabLst/>
              <a:defRPr/>
            </a:pPr>
            <a:r>
              <a:rPr kumimoji="0" lang="es-CO" sz="24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CARACTRIZACION E IDENTIFICACION DE NECESIDADES, DE CIUDADANOS, USUARIOS</a:t>
            </a:r>
          </a:p>
          <a:p>
            <a:pPr marL="457200" marR="0" lvl="1" indent="0" algn="just" defTabSz="914400" rtl="0" eaLnBrk="1" fontAlgn="auto" latinLnBrk="0" hangingPunct="1">
              <a:lnSpc>
                <a:spcPct val="115000"/>
              </a:lnSpc>
              <a:spcBef>
                <a:spcPts val="0"/>
              </a:spcBef>
              <a:spcAft>
                <a:spcPts val="0"/>
              </a:spcAft>
              <a:buClrTx/>
              <a:buSzTx/>
              <a:buFontTx/>
              <a:buNone/>
              <a:tabLst/>
              <a:defRPr/>
            </a:pPr>
            <a:r>
              <a:rPr lang="es-CO" sz="2400" b="1" dirty="0">
                <a:solidFill>
                  <a:schemeClr val="accent1">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                                          </a:t>
            </a:r>
            <a:r>
              <a:rPr kumimoji="0" lang="es-CO" sz="24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 Y GRUPOS DE INTERES</a:t>
            </a:r>
            <a:r>
              <a:rPr lang="es-CO" sz="2400" b="1" dirty="0">
                <a:solidFill>
                  <a:schemeClr val="accent1">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                                                                           </a:t>
            </a:r>
            <a:r>
              <a:rPr kumimoji="0" lang="es-CO" sz="24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 </a:t>
            </a:r>
            <a:endParaRPr kumimoji="0" lang="es-CO" sz="2400" b="0"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Gráfico 3">
            <a:extLst>
              <a:ext uri="{FF2B5EF4-FFF2-40B4-BE49-F238E27FC236}">
                <a16:creationId xmlns:a16="http://schemas.microsoft.com/office/drawing/2014/main" id="{3B975CD7-549F-DE8D-2194-14B60F3FCE66}"/>
              </a:ext>
            </a:extLst>
          </p:cNvPr>
          <p:cNvGraphicFramePr/>
          <p:nvPr>
            <p:extLst>
              <p:ext uri="{D42A27DB-BD31-4B8C-83A1-F6EECF244321}">
                <p14:modId xmlns:p14="http://schemas.microsoft.com/office/powerpoint/2010/main" val="2546868156"/>
              </p:ext>
            </p:extLst>
          </p:nvPr>
        </p:nvGraphicFramePr>
        <p:xfrm>
          <a:off x="490552" y="1813480"/>
          <a:ext cx="6411692" cy="2623609"/>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0DCF1BD2-A03D-F2EF-30ED-5C5C4CC71031}"/>
              </a:ext>
            </a:extLst>
          </p:cNvPr>
          <p:cNvSpPr txBox="1"/>
          <p:nvPr/>
        </p:nvSpPr>
        <p:spPr>
          <a:xfrm>
            <a:off x="484907" y="4437089"/>
            <a:ext cx="669538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b="0" i="0" u="none" strike="noStrike" kern="1200" cap="none" spc="0" normalizeH="0" baseline="0" noProof="0" dirty="0">
                <a:ln>
                  <a:noFill/>
                </a:ln>
                <a:solidFill>
                  <a:prstClr val="black"/>
                </a:solidFill>
                <a:effectLst/>
                <a:uLnTx/>
                <a:uFillTx/>
                <a:latin typeface="Arial Narrow" panose="020B0606020202030204" pitchFamily="34" charset="0"/>
              </a:rPr>
              <a:t>Durante los las vigencias 2020, 2021 y 2022, se realizó la CARACTERIZACIÓN E IDENTIFICACIÓN DE NECESIDADES DE CIUDADANOS, USUARIOS Y GRUPOS DE INTERÉS del FPS-FNC, cuyo objetivo  fue,  Conocer las necesidades, expectativas, hábitos y comportamientos de los usuarios y grupos de interés del FPSFNC, con el propósito de maximizar la utilización de los recursos para la adecuada interacción con los usuarios, optimizar la prestación del servicio y lograr la satisfacción de nuestros usuarios.</a:t>
            </a:r>
          </a:p>
        </p:txBody>
      </p:sp>
      <p:pic>
        <p:nvPicPr>
          <p:cNvPr id="7" name="Imagen 6">
            <a:extLst>
              <a:ext uri="{FF2B5EF4-FFF2-40B4-BE49-F238E27FC236}">
                <a16:creationId xmlns:a16="http://schemas.microsoft.com/office/drawing/2014/main" id="{62F34252-BF7C-23FB-DF91-0FE74295B2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98658" y="1813480"/>
            <a:ext cx="4188541" cy="4677261"/>
          </a:xfrm>
          <a:prstGeom prst="rect">
            <a:avLst/>
          </a:prstGeom>
          <a:noFill/>
        </p:spPr>
      </p:pic>
    </p:spTree>
    <p:extLst>
      <p:ext uri="{BB962C8B-B14F-4D97-AF65-F5344CB8AC3E}">
        <p14:creationId xmlns:p14="http://schemas.microsoft.com/office/powerpoint/2010/main" val="22276386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023CD59A-1479-AC88-EC0D-1BAECD93B022}"/>
              </a:ext>
            </a:extLst>
          </p:cNvPr>
          <p:cNvSpPr txBox="1"/>
          <p:nvPr/>
        </p:nvSpPr>
        <p:spPr>
          <a:xfrm>
            <a:off x="480578" y="856013"/>
            <a:ext cx="10702083" cy="523220"/>
          </a:xfrm>
          <a:prstGeom prst="rect">
            <a:avLst/>
          </a:prstGeom>
          <a:noFill/>
          <a:ln>
            <a:solidFill>
              <a:schemeClr val="bg1"/>
            </a:solidFill>
          </a:ln>
        </p:spPr>
        <p:txBody>
          <a:bodyPr wrap="square">
            <a:spAutoFit/>
          </a:bodyPr>
          <a:lstStyle/>
          <a:p>
            <a:pPr algn="ctr"/>
            <a:r>
              <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PLAN</a:t>
            </a:r>
            <a:r>
              <a:rPr kumimoji="0" lang="es-CO" sz="2800" b="1" i="0" u="none" strike="noStrike" kern="1200" cap="none" spc="0" normalizeH="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DE MEJORAMIENTO INSTITUCIONAL - CGR </a:t>
            </a:r>
            <a:endParaRPr lang="es-CO" sz="2800" dirty="0">
              <a:solidFill>
                <a:srgbClr val="183C6E"/>
              </a:solidFill>
              <a:effectLst>
                <a:outerShdw blurRad="38100" dist="38100" dir="2700000" algn="tl">
                  <a:srgbClr val="000000">
                    <a:alpha val="43137"/>
                  </a:srgbClr>
                </a:outerShdw>
              </a:effectLst>
            </a:endParaRPr>
          </a:p>
        </p:txBody>
      </p:sp>
      <p:graphicFrame>
        <p:nvGraphicFramePr>
          <p:cNvPr id="3" name="1 Gráfico"/>
          <p:cNvGraphicFramePr>
            <a:graphicFrameLocks/>
          </p:cNvGraphicFramePr>
          <p:nvPr>
            <p:extLst>
              <p:ext uri="{D42A27DB-BD31-4B8C-83A1-F6EECF244321}">
                <p14:modId xmlns:p14="http://schemas.microsoft.com/office/powerpoint/2010/main" val="2455764767"/>
              </p:ext>
            </p:extLst>
          </p:nvPr>
        </p:nvGraphicFramePr>
        <p:xfrm>
          <a:off x="1009649" y="1379234"/>
          <a:ext cx="4486276" cy="30784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a:graphicFrameLocks/>
          </p:cNvGraphicFramePr>
          <p:nvPr>
            <p:extLst>
              <p:ext uri="{D42A27DB-BD31-4B8C-83A1-F6EECF244321}">
                <p14:modId xmlns:p14="http://schemas.microsoft.com/office/powerpoint/2010/main" val="2983940063"/>
              </p:ext>
            </p:extLst>
          </p:nvPr>
        </p:nvGraphicFramePr>
        <p:xfrm>
          <a:off x="6415087" y="1379234"/>
          <a:ext cx="4557713" cy="2847992"/>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5 Conector recto"/>
          <p:cNvCxnSpPr/>
          <p:nvPr/>
        </p:nvCxnSpPr>
        <p:spPr>
          <a:xfrm>
            <a:off x="5915025" y="1724025"/>
            <a:ext cx="0" cy="3619500"/>
          </a:xfrm>
          <a:prstGeom prst="line">
            <a:avLst/>
          </a:prstGeom>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6158346" y="4227227"/>
            <a:ext cx="5490713" cy="2585323"/>
          </a:xfrm>
          <a:prstGeom prst="rect">
            <a:avLst/>
          </a:prstGeom>
        </p:spPr>
        <p:txBody>
          <a:bodyPr wrap="square">
            <a:spAutoFit/>
          </a:bodyPr>
          <a:lstStyle/>
          <a:p>
            <a:pPr algn="just"/>
            <a:r>
              <a:rPr lang="es-CO" dirty="0">
                <a:latin typeface="Arial Narrow" panose="020B0606020202030204" pitchFamily="34" charset="0"/>
              </a:rPr>
              <a:t>De los cinco (5) planes de mejoramiento suscritos ante la Contraloría General de la República, para subsanar 75 hallazgos declarados en auditorías a la gestión de la entidad de las vigencias anteriores a 2011, 2017-2018,2019-2020, la entidad formuló un total 276 acciones de mejora de las cuales, a 30 de junio de 2022, 245 se encuentran cumplidas, obteniendo un c</a:t>
            </a:r>
            <a:r>
              <a:rPr lang="es-CO" b="1" dirty="0">
                <a:latin typeface="Arial Narrow" panose="020B0606020202030204" pitchFamily="34" charset="0"/>
              </a:rPr>
              <a:t>umplimiento del 89%,</a:t>
            </a:r>
            <a:r>
              <a:rPr lang="es-MX" b="1" dirty="0">
                <a:latin typeface="Arial Narrow" panose="020B0606020202030204" pitchFamily="34" charset="0"/>
              </a:rPr>
              <a:t> con un avance promedio del plan del 91%;</a:t>
            </a:r>
            <a:r>
              <a:rPr lang="es-CO" dirty="0">
                <a:latin typeface="Arial Narrow" panose="020B0606020202030204" pitchFamily="34" charset="0"/>
              </a:rPr>
              <a:t> aumentando 7 puntos porcentuales respecto diciembre 2021.</a:t>
            </a:r>
          </a:p>
        </p:txBody>
      </p:sp>
      <p:sp>
        <p:nvSpPr>
          <p:cNvPr id="10" name="9 Rectángulo"/>
          <p:cNvSpPr/>
          <p:nvPr/>
        </p:nvSpPr>
        <p:spPr>
          <a:xfrm>
            <a:off x="400050" y="4457699"/>
            <a:ext cx="5363069" cy="2308324"/>
          </a:xfrm>
          <a:prstGeom prst="rect">
            <a:avLst/>
          </a:prstGeom>
        </p:spPr>
        <p:txBody>
          <a:bodyPr wrap="square">
            <a:spAutoFit/>
          </a:bodyPr>
          <a:lstStyle/>
          <a:p>
            <a:pPr algn="just"/>
            <a:r>
              <a:rPr lang="es-CO" dirty="0">
                <a:latin typeface="Arial Narrow" panose="020B0606020202030204" pitchFamily="34" charset="0"/>
              </a:rPr>
              <a:t>De los cinco (5) planes de mejoramiento suscritos ante la Contraloría General de la República-CGR-, para subsanar 75 hallazgos declarados en auditorías a la gestión de la entidad de las vigencias anteriores a 2011, 2017-2018,2019-2020, la entidad formuló un total 276 acciones de mejora de las cuales, a 31 de Diciembre de 2021, 225 se encuentran cumplidas, obteniendo un </a:t>
            </a:r>
            <a:r>
              <a:rPr lang="es-CO" b="1" dirty="0">
                <a:latin typeface="Arial Narrow" panose="020B0606020202030204" pitchFamily="34" charset="0"/>
              </a:rPr>
              <a:t>cumplimiento del 82%, </a:t>
            </a:r>
            <a:r>
              <a:rPr lang="en-US" b="1" dirty="0">
                <a:latin typeface="Arial Narrow" panose="020B0606020202030204" pitchFamily="34" charset="0"/>
              </a:rPr>
              <a:t>con un </a:t>
            </a:r>
            <a:r>
              <a:rPr lang="es-CO" b="1" dirty="0">
                <a:latin typeface="Arial Narrow" panose="020B0606020202030204" pitchFamily="34" charset="0"/>
              </a:rPr>
              <a:t>avance promedio </a:t>
            </a:r>
            <a:r>
              <a:rPr lang="en-US" b="1" dirty="0">
                <a:latin typeface="Arial Narrow" panose="020B0606020202030204" pitchFamily="34" charset="0"/>
              </a:rPr>
              <a:t>del plan del 77%</a:t>
            </a:r>
            <a:endParaRPr lang="es-CO" b="1" dirty="0">
              <a:latin typeface="Arial Narrow" panose="020B0606020202030204" pitchFamily="34" charset="0"/>
            </a:endParaRPr>
          </a:p>
        </p:txBody>
      </p:sp>
    </p:spTree>
    <p:extLst>
      <p:ext uri="{BB962C8B-B14F-4D97-AF65-F5344CB8AC3E}">
        <p14:creationId xmlns:p14="http://schemas.microsoft.com/office/powerpoint/2010/main" val="8157216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1">
                <a:alpha val="3100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uadroTexto 3"/>
          <p:cNvSpPr txBox="1"/>
          <p:nvPr/>
        </p:nvSpPr>
        <p:spPr>
          <a:xfrm>
            <a:off x="2788171" y="2776011"/>
            <a:ext cx="6955436" cy="984885"/>
          </a:xfrm>
          <a:prstGeom prst="rect">
            <a:avLst/>
          </a:prstGeom>
          <a:noFill/>
        </p:spPr>
        <p:txBody>
          <a:bodyPr wrap="square" rtlCol="0">
            <a:spAutoFit/>
          </a:bodyPr>
          <a:lstStyle/>
          <a:p>
            <a:r>
              <a:rPr lang="es-ES" sz="4000" b="1" dirty="0">
                <a:solidFill>
                  <a:srgbClr val="183C6E"/>
                </a:solidFill>
                <a:latin typeface="Arial Narrow" panose="020B0606020202030204" pitchFamily="34" charset="0"/>
              </a:rPr>
              <a:t>8. CONCLUSIONES Y CIERRE</a:t>
            </a:r>
            <a:endParaRPr lang="es-CO" altLang="es-CO" sz="4000" dirty="0">
              <a:solidFill>
                <a:srgbClr val="183C6E"/>
              </a:solidFill>
              <a:latin typeface="Arial Narrow" panose="020B0606020202030204" pitchFamily="34" charset="0"/>
            </a:endParaRPr>
          </a:p>
          <a:p>
            <a:endParaRPr lang="es-CO" dirty="0">
              <a:solidFill>
                <a:srgbClr val="183C6E"/>
              </a:solidFill>
            </a:endParaRPr>
          </a:p>
        </p:txBody>
      </p:sp>
    </p:spTree>
    <p:extLst>
      <p:ext uri="{BB962C8B-B14F-4D97-AF65-F5344CB8AC3E}">
        <p14:creationId xmlns:p14="http://schemas.microsoft.com/office/powerpoint/2010/main" val="3051507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7728C365-1962-4153-773F-8D6D126203F3}"/>
              </a:ext>
            </a:extLst>
          </p:cNvPr>
          <p:cNvSpPr/>
          <p:nvPr/>
        </p:nvSpPr>
        <p:spPr>
          <a:xfrm>
            <a:off x="718137" y="1052096"/>
            <a:ext cx="625754"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FFFFFF"/>
                </a:solidFill>
                <a:effectLst/>
                <a:uLnTx/>
                <a:uFillTx/>
                <a:latin typeface="Arial"/>
                <a:ea typeface="+mn-ea"/>
                <a:cs typeface="+mn-cs"/>
              </a:rPr>
              <a:t>10</a:t>
            </a:r>
          </a:p>
        </p:txBody>
      </p:sp>
      <p:sp>
        <p:nvSpPr>
          <p:cNvPr id="3" name="CuadroTexto 2">
            <a:extLst>
              <a:ext uri="{FF2B5EF4-FFF2-40B4-BE49-F238E27FC236}">
                <a16:creationId xmlns:a16="http://schemas.microsoft.com/office/drawing/2014/main" id="{FA24ED54-6FCA-2586-A273-34A43E55D1E0}"/>
              </a:ext>
            </a:extLst>
          </p:cNvPr>
          <p:cNvSpPr txBox="1"/>
          <p:nvPr/>
        </p:nvSpPr>
        <p:spPr>
          <a:xfrm>
            <a:off x="526473" y="1759527"/>
            <a:ext cx="22444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effectLst/>
                <a:uLnTx/>
                <a:uFillTx/>
                <a:latin typeface="Arial Narrow" panose="020B0606020202030204" pitchFamily="34" charset="0"/>
              </a:rPr>
              <a:t>Gobierno Digital:  </a:t>
            </a:r>
          </a:p>
        </p:txBody>
      </p:sp>
      <p:sp>
        <p:nvSpPr>
          <p:cNvPr id="4" name="CuadroTexto 3">
            <a:extLst>
              <a:ext uri="{FF2B5EF4-FFF2-40B4-BE49-F238E27FC236}">
                <a16:creationId xmlns:a16="http://schemas.microsoft.com/office/drawing/2014/main" id="{E21D6098-E8E9-4A5F-2302-7D05B69484A1}"/>
              </a:ext>
            </a:extLst>
          </p:cNvPr>
          <p:cNvSpPr txBox="1"/>
          <p:nvPr/>
        </p:nvSpPr>
        <p:spPr>
          <a:xfrm>
            <a:off x="2964873" y="1330036"/>
            <a:ext cx="8307730" cy="748923"/>
          </a:xfrm>
          <a:prstGeom prst="rect">
            <a:avLst/>
          </a:prstGeom>
          <a:solidFill>
            <a:schemeClr val="accent1">
              <a:lumMod val="40000"/>
              <a:lumOff val="60000"/>
            </a:schemeClr>
          </a:solidFill>
        </p:spPr>
        <p:txBody>
          <a:bodyPr wrap="square" rtlCol="0">
            <a:spAutoFit/>
          </a:bodyPr>
          <a:lstStyle/>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effectLst/>
                <a:uLnTx/>
                <a:uFillTx/>
                <a:latin typeface="Arial Narrow" panose="020B0606020202030204" pitchFamily="34" charset="0"/>
              </a:rPr>
              <a:t>Modernización de la operación tecnológica y adecuación de la política</a:t>
            </a:r>
          </a:p>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s-ES" sz="2000" b="1" dirty="0">
                <a:latin typeface="Arial Narrow" panose="020B0606020202030204" pitchFamily="34" charset="0"/>
              </a:rPr>
              <a:t>                                       </a:t>
            </a:r>
            <a:r>
              <a:rPr kumimoji="0" lang="es-ES" sz="2000" b="1" i="0" u="none" strike="noStrike" kern="1200" cap="none" spc="0" normalizeH="0" baseline="0" noProof="0" dirty="0">
                <a:ln>
                  <a:noFill/>
                </a:ln>
                <a:effectLst/>
                <a:uLnTx/>
                <a:uFillTx/>
                <a:latin typeface="Arial Narrow" panose="020B0606020202030204" pitchFamily="34" charset="0"/>
              </a:rPr>
              <a:t> de gobierno digital</a:t>
            </a:r>
          </a:p>
        </p:txBody>
      </p:sp>
      <p:sp>
        <p:nvSpPr>
          <p:cNvPr id="6" name="CuadroTexto 5">
            <a:extLst>
              <a:ext uri="{FF2B5EF4-FFF2-40B4-BE49-F238E27FC236}">
                <a16:creationId xmlns:a16="http://schemas.microsoft.com/office/drawing/2014/main" id="{17972A9E-0FB1-1FFE-A7CB-8F3D778C31A4}"/>
              </a:ext>
            </a:extLst>
          </p:cNvPr>
          <p:cNvSpPr txBox="1"/>
          <p:nvPr/>
        </p:nvSpPr>
        <p:spPr>
          <a:xfrm>
            <a:off x="2770909" y="2385753"/>
            <a:ext cx="8765771" cy="2800767"/>
          </a:xfrm>
          <a:prstGeom prst="rect">
            <a:avLst/>
          </a:prstGeom>
          <a:noFill/>
          <a:ln>
            <a:solidFill>
              <a:srgbClr val="CCECF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A junio 2022 </a:t>
            </a:r>
            <a:r>
              <a:rPr lang="es-CO" sz="2000" dirty="0">
                <a:latin typeface="Arial Narrow" panose="020B0606020202030204" pitchFamily="34" charset="0"/>
                <a:cs typeface="Times New Roman" panose="02020603050405020304" pitchFamily="18" charset="0"/>
              </a:rPr>
              <a:t>la implementación del Sistema de Gestión de </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Seguridad de la información del Fondo, avanzo</a:t>
            </a:r>
            <a:r>
              <a:rPr kumimoji="0" lang="es-CO" sz="2000" b="0" i="0" u="none" strike="noStrike" kern="1200" cap="none" spc="0" normalizeH="0" noProof="0" dirty="0">
                <a:ln>
                  <a:noFill/>
                </a:ln>
                <a:effectLst/>
                <a:uLnTx/>
                <a:uFillTx/>
                <a:latin typeface="Arial Narrow" panose="020B0606020202030204" pitchFamily="34" charset="0"/>
                <a:cs typeface="Times New Roman" panose="02020603050405020304" pitchFamily="18" charset="0"/>
              </a:rPr>
              <a:t> en un 74%</a:t>
            </a:r>
            <a:endPar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endParaRPr>
          </a:p>
          <a:p>
            <a:pPr marL="171450" indent="-171450" algn="just" defTabSz="457200">
              <a:buFont typeface="Arial" panose="020B0604020202020204" pitchFamily="34" charset="0"/>
              <a:buChar char="•"/>
              <a:defRPr/>
            </a:pPr>
            <a:r>
              <a:rPr lang="es-CO" sz="2000" dirty="0">
                <a:latin typeface="Arial Narrow" panose="020B0606020202030204" pitchFamily="34" charset="0"/>
                <a:cs typeface="Times New Roman" panose="02020603050405020304" pitchFamily="18" charset="0"/>
              </a:rPr>
              <a:t>Se diseñó, adopto y está en ejecución del Plan Estratégico de Tecnologías de la Información y Comunicación –PETIC</a:t>
            </a:r>
            <a:r>
              <a:rPr lang="es-CO" sz="2000" dirty="0"/>
              <a:t>. </a:t>
            </a:r>
          </a:p>
          <a:p>
            <a:pPr marL="171450" lvl="0" indent="-171450" algn="just" defTabSz="457200">
              <a:buFont typeface="Arial" panose="020B0604020202020204" pitchFamily="34" charset="0"/>
              <a:buChar char="•"/>
              <a:defRPr/>
            </a:pPr>
            <a:r>
              <a:rPr lang="es-CO" sz="2000" dirty="0">
                <a:latin typeface="Arial Narrow" panose="020B0606020202030204" pitchFamily="34" charset="0"/>
                <a:cs typeface="Times New Roman" panose="02020603050405020304" pitchFamily="18" charset="0"/>
              </a:rPr>
              <a:t>Se realizó mejoramiento de la infraestructura, componentes y plataformas de tecnología, a través de la Adquisición </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de software y hardware y mejoramiento del </a:t>
            </a:r>
            <a:r>
              <a:rPr lang="es-CO" sz="2000" dirty="0">
                <a:latin typeface="Arial Narrow" panose="020B0606020202030204" pitchFamily="34" charset="0"/>
                <a:cs typeface="Times New Roman" panose="02020603050405020304" pitchFamily="18" charset="0"/>
              </a:rPr>
              <a:t>canales de comunicación y servicios tecnológicos del FPS-FNC</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a:t>
            </a:r>
            <a:r>
              <a:rPr kumimoji="0" lang="es-CO" sz="2000" b="0" i="0" u="none" strike="noStrike" kern="1200" cap="none" spc="0" normalizeH="0" noProof="0" dirty="0">
                <a:ln>
                  <a:noFill/>
                </a:ln>
                <a:effectLst/>
                <a:uLnTx/>
                <a:uFillTx/>
                <a:latin typeface="Arial Narrow" panose="020B0606020202030204" pitchFamily="34" charset="0"/>
                <a:cs typeface="Times New Roman" panose="02020603050405020304" pitchFamily="18" charset="0"/>
              </a:rPr>
              <a:t> con recursos de inversión.</a:t>
            </a:r>
          </a:p>
          <a:p>
            <a:pPr marL="171450" lvl="0" indent="-171450" algn="just" defTabSz="457200">
              <a:buFont typeface="Arial" panose="020B0604020202020204" pitchFamily="34" charset="0"/>
              <a:buChar char="•"/>
              <a:defRPr/>
            </a:pPr>
            <a:endParaRPr kumimoji="0" lang="es-CO" b="0" i="0" u="none" strike="noStrike" kern="1200" cap="none" spc="0" normalizeH="0" noProof="0" dirty="0">
              <a:ln>
                <a:noFill/>
              </a:ln>
              <a:effectLst/>
              <a:uLnTx/>
              <a:uFillTx/>
              <a:latin typeface="Arial Narrow" panose="020B0606020202030204" pitchFamily="34" charset="0"/>
              <a:cs typeface="Times New Roman" panose="02020603050405020304" pitchFamily="18" charset="0"/>
            </a:endParaRPr>
          </a:p>
          <a:p>
            <a:pPr marL="171450" lvl="0" indent="-171450" algn="just" defTabSz="457200">
              <a:buFont typeface="Arial" panose="020B0604020202020204" pitchFamily="34" charset="0"/>
              <a:buChar char="•"/>
              <a:defRPr/>
            </a:pPr>
            <a:endParaRPr kumimoji="0" lang="es-CO" b="0" i="0" u="none" strike="noStrike" kern="1200" cap="none" spc="0" normalizeH="0" baseline="0" noProof="0" dirty="0">
              <a:ln>
                <a:noFill/>
              </a:ln>
              <a:effectLst/>
              <a:uLnTx/>
              <a:uFillTx/>
              <a:latin typeface="Arial Narrow" panose="020B0606020202030204" pitchFamily="34" charset="0"/>
            </a:endParaRPr>
          </a:p>
        </p:txBody>
      </p:sp>
      <p:grpSp>
        <p:nvGrpSpPr>
          <p:cNvPr id="11" name="Grupo 10" descr="Esta imagen es un icono de un gráfico de barras. ">
            <a:extLst>
              <a:ext uri="{FF2B5EF4-FFF2-40B4-BE49-F238E27FC236}">
                <a16:creationId xmlns:a16="http://schemas.microsoft.com/office/drawing/2014/main" id="{E6C75F08-CC70-0A8D-31B2-E996012EFC17}"/>
              </a:ext>
            </a:extLst>
          </p:cNvPr>
          <p:cNvGrpSpPr/>
          <p:nvPr/>
        </p:nvGrpSpPr>
        <p:grpSpPr>
          <a:xfrm>
            <a:off x="2187668" y="5448037"/>
            <a:ext cx="385130" cy="336153"/>
            <a:chOff x="4892675" y="2501900"/>
            <a:chExt cx="287338" cy="277813"/>
          </a:xfrm>
          <a:solidFill>
            <a:srgbClr val="FFFFFF"/>
          </a:solidFill>
        </p:grpSpPr>
        <p:sp>
          <p:nvSpPr>
            <p:cNvPr id="12" name="Forma libre 300">
              <a:extLst>
                <a:ext uri="{FF2B5EF4-FFF2-40B4-BE49-F238E27FC236}">
                  <a16:creationId xmlns:a16="http://schemas.microsoft.com/office/drawing/2014/main" id="{518A3DB2-DEED-9AFE-E1EA-661FCED5269D}"/>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ndParaRPr>
            </a:p>
          </p:txBody>
        </p:sp>
        <p:sp>
          <p:nvSpPr>
            <p:cNvPr id="13" name="Forma libre 301">
              <a:extLst>
                <a:ext uri="{FF2B5EF4-FFF2-40B4-BE49-F238E27FC236}">
                  <a16:creationId xmlns:a16="http://schemas.microsoft.com/office/drawing/2014/main" id="{C720483D-E68C-7771-F0FA-DB573F91247F}"/>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ndParaRPr>
            </a:p>
          </p:txBody>
        </p:sp>
      </p:grpSp>
    </p:spTree>
    <p:extLst>
      <p:ext uri="{BB962C8B-B14F-4D97-AF65-F5344CB8AC3E}">
        <p14:creationId xmlns:p14="http://schemas.microsoft.com/office/powerpoint/2010/main" val="135337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1D6098-E8E9-4A5F-2302-7D05B69484A1}"/>
              </a:ext>
            </a:extLst>
          </p:cNvPr>
          <p:cNvSpPr txBox="1"/>
          <p:nvPr/>
        </p:nvSpPr>
        <p:spPr>
          <a:xfrm>
            <a:off x="1450571" y="1091496"/>
            <a:ext cx="8757731" cy="646331"/>
          </a:xfrm>
          <a:prstGeom prst="rect">
            <a:avLst/>
          </a:prstGeom>
          <a:noFill/>
        </p:spPr>
        <p:txBody>
          <a:bodyPr wrap="square" rtlCol="0">
            <a:spAutoFit/>
          </a:bodyPr>
          <a:lstStyle/>
          <a:p>
            <a:pPr lvl="0" algn="ctr" defTabSz="457200">
              <a:defRPr/>
            </a:pPr>
            <a:r>
              <a:rPr lang="es-CO" sz="3600" b="1" dirty="0">
                <a:solidFill>
                  <a:srgbClr val="183C6E"/>
                </a:solidFill>
                <a:latin typeface="Arial Narrow" panose="020B0606020202030204" pitchFamily="34" charset="0"/>
              </a:rPr>
              <a:t>RETOS:</a:t>
            </a:r>
          </a:p>
        </p:txBody>
      </p:sp>
      <p:grpSp>
        <p:nvGrpSpPr>
          <p:cNvPr id="11" name="Grupo 10" descr="Esta imagen es un icono de un gráfico de barras. ">
            <a:extLst>
              <a:ext uri="{FF2B5EF4-FFF2-40B4-BE49-F238E27FC236}">
                <a16:creationId xmlns:a16="http://schemas.microsoft.com/office/drawing/2014/main" id="{E6C75F08-CC70-0A8D-31B2-E996012EFC17}"/>
              </a:ext>
            </a:extLst>
          </p:cNvPr>
          <p:cNvGrpSpPr/>
          <p:nvPr/>
        </p:nvGrpSpPr>
        <p:grpSpPr>
          <a:xfrm>
            <a:off x="2187668" y="5448037"/>
            <a:ext cx="385130" cy="336153"/>
            <a:chOff x="4892675" y="2501900"/>
            <a:chExt cx="287338" cy="277813"/>
          </a:xfrm>
          <a:solidFill>
            <a:srgbClr val="FFFFFF"/>
          </a:solidFill>
        </p:grpSpPr>
        <p:sp>
          <p:nvSpPr>
            <p:cNvPr id="12" name="Forma libre 300">
              <a:extLst>
                <a:ext uri="{FF2B5EF4-FFF2-40B4-BE49-F238E27FC236}">
                  <a16:creationId xmlns:a16="http://schemas.microsoft.com/office/drawing/2014/main" id="{518A3DB2-DEED-9AFE-E1EA-661FCED5269D}"/>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ndParaRPr>
            </a:p>
          </p:txBody>
        </p:sp>
        <p:sp>
          <p:nvSpPr>
            <p:cNvPr id="13" name="Forma libre 301">
              <a:extLst>
                <a:ext uri="{FF2B5EF4-FFF2-40B4-BE49-F238E27FC236}">
                  <a16:creationId xmlns:a16="http://schemas.microsoft.com/office/drawing/2014/main" id="{C720483D-E68C-7771-F0FA-DB573F91247F}"/>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ndParaRPr>
            </a:p>
          </p:txBody>
        </p:sp>
      </p:grpSp>
      <p:grpSp>
        <p:nvGrpSpPr>
          <p:cNvPr id="15" name="Grupo 14" descr="Esta imagen es un icono de un gráfico de barras. ">
            <a:extLst>
              <a:ext uri="{FF2B5EF4-FFF2-40B4-BE49-F238E27FC236}">
                <a16:creationId xmlns:a16="http://schemas.microsoft.com/office/drawing/2014/main" id="{32F6E28C-4200-50E9-B45D-C2B992A80875}"/>
              </a:ext>
            </a:extLst>
          </p:cNvPr>
          <p:cNvGrpSpPr/>
          <p:nvPr/>
        </p:nvGrpSpPr>
        <p:grpSpPr>
          <a:xfrm>
            <a:off x="8367470" y="2182322"/>
            <a:ext cx="1428369" cy="745411"/>
            <a:chOff x="4892675" y="2501900"/>
            <a:chExt cx="287338" cy="277813"/>
          </a:xfrm>
          <a:solidFill>
            <a:srgbClr val="FFC000"/>
          </a:solidFill>
        </p:grpSpPr>
        <p:sp>
          <p:nvSpPr>
            <p:cNvPr id="16" name="Forma libre 300">
              <a:extLst>
                <a:ext uri="{FF2B5EF4-FFF2-40B4-BE49-F238E27FC236}">
                  <a16:creationId xmlns:a16="http://schemas.microsoft.com/office/drawing/2014/main" id="{51FA724A-E59E-F0FD-1385-CF73F59BE478}"/>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 name="Forma libre 301">
              <a:extLst>
                <a:ext uri="{FF2B5EF4-FFF2-40B4-BE49-F238E27FC236}">
                  <a16:creationId xmlns:a16="http://schemas.microsoft.com/office/drawing/2014/main" id="{D70DAF72-E7AE-A9B5-F9DC-E68B9814D0A3}"/>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8" name="Elipse 17">
            <a:extLst>
              <a:ext uri="{FF2B5EF4-FFF2-40B4-BE49-F238E27FC236}">
                <a16:creationId xmlns:a16="http://schemas.microsoft.com/office/drawing/2014/main" id="{41001716-6FEC-C442-B3D1-4A1E73DBFE20}"/>
              </a:ext>
            </a:extLst>
          </p:cNvPr>
          <p:cNvSpPr/>
          <p:nvPr/>
        </p:nvSpPr>
        <p:spPr>
          <a:xfrm>
            <a:off x="883502" y="2489816"/>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FFFFFF"/>
                </a:solidFill>
                <a:effectLst/>
                <a:uLnTx/>
                <a:uFillTx/>
                <a:latin typeface="Arial"/>
                <a:ea typeface="+mn-ea"/>
                <a:cs typeface="+mn-cs"/>
              </a:rPr>
              <a:t>1</a:t>
            </a:r>
          </a:p>
        </p:txBody>
      </p:sp>
      <p:sp>
        <p:nvSpPr>
          <p:cNvPr id="19" name="CuadroTexto 18">
            <a:extLst>
              <a:ext uri="{FF2B5EF4-FFF2-40B4-BE49-F238E27FC236}">
                <a16:creationId xmlns:a16="http://schemas.microsoft.com/office/drawing/2014/main" id="{C5348B08-AB50-6A3F-5958-A62F6D84C99A}"/>
              </a:ext>
            </a:extLst>
          </p:cNvPr>
          <p:cNvSpPr txBox="1"/>
          <p:nvPr/>
        </p:nvSpPr>
        <p:spPr>
          <a:xfrm>
            <a:off x="1696029" y="2489816"/>
            <a:ext cx="3865418" cy="1015663"/>
          </a:xfrm>
          <a:prstGeom prst="rect">
            <a:avLst/>
          </a:prstGeom>
          <a:noFill/>
        </p:spPr>
        <p:txBody>
          <a:bodyPr wrap="square" rtlCol="0">
            <a:spAutoFit/>
          </a:bodyPr>
          <a:lstStyle/>
          <a:p>
            <a:r>
              <a:rPr kumimoji="0" lang="es-CO" sz="2000" i="0" u="none" strike="noStrike" kern="1200" cap="none" spc="0" normalizeH="0" baseline="0" noProof="0" dirty="0">
                <a:ln>
                  <a:noFill/>
                </a:ln>
                <a:effectLst/>
                <a:uLnTx/>
                <a:uFillTx/>
                <a:latin typeface="Arial Narrow" panose="020B0606020202030204" pitchFamily="34" charset="0"/>
              </a:rPr>
              <a:t>Transformación del Fondo de Pasivo Social de Ferrocarriles Nacionales de Colombia en el Fondo de Pasivo</a:t>
            </a:r>
            <a:endParaRPr lang="es-CO" sz="2000" dirty="0">
              <a:latin typeface="Arial Narrow" panose="020B0606020202030204" pitchFamily="34" charset="0"/>
            </a:endParaRPr>
          </a:p>
        </p:txBody>
      </p:sp>
      <p:sp>
        <p:nvSpPr>
          <p:cNvPr id="20" name="Elipse 19">
            <a:extLst>
              <a:ext uri="{FF2B5EF4-FFF2-40B4-BE49-F238E27FC236}">
                <a16:creationId xmlns:a16="http://schemas.microsoft.com/office/drawing/2014/main" id="{51030584-5CC9-1A92-70AA-F479205A17F3}"/>
              </a:ext>
            </a:extLst>
          </p:cNvPr>
          <p:cNvSpPr/>
          <p:nvPr/>
        </p:nvSpPr>
        <p:spPr>
          <a:xfrm>
            <a:off x="6053772" y="2465188"/>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2</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1" name="CuadroTexto 20">
            <a:extLst>
              <a:ext uri="{FF2B5EF4-FFF2-40B4-BE49-F238E27FC236}">
                <a16:creationId xmlns:a16="http://schemas.microsoft.com/office/drawing/2014/main" id="{162603DE-36A3-CECA-FC0D-11E83148DB09}"/>
              </a:ext>
            </a:extLst>
          </p:cNvPr>
          <p:cNvSpPr txBox="1"/>
          <p:nvPr/>
        </p:nvSpPr>
        <p:spPr>
          <a:xfrm>
            <a:off x="6878783" y="3274646"/>
            <a:ext cx="36298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effectLst/>
                <a:uLnTx/>
                <a:uFillTx/>
                <a:latin typeface="Arial Narrow" panose="020B0606020202030204" pitchFamily="34" charset="0"/>
              </a:rPr>
              <a:t>Mejorar la atención en salud para los afiliados</a:t>
            </a:r>
            <a:endParaRPr kumimoji="0" lang="es-CO" sz="2000" i="0" u="none" strike="noStrike" kern="1200" cap="none" spc="0" normalizeH="0" baseline="0" noProof="0" dirty="0">
              <a:ln>
                <a:noFill/>
              </a:ln>
              <a:effectLst/>
              <a:uLnTx/>
              <a:uFillTx/>
              <a:latin typeface="Arial Narrow" panose="020B0606020202030204" pitchFamily="34" charset="0"/>
            </a:endParaRPr>
          </a:p>
        </p:txBody>
      </p:sp>
      <p:sp>
        <p:nvSpPr>
          <p:cNvPr id="22" name="Elipse 21">
            <a:extLst>
              <a:ext uri="{FF2B5EF4-FFF2-40B4-BE49-F238E27FC236}">
                <a16:creationId xmlns:a16="http://schemas.microsoft.com/office/drawing/2014/main" id="{E2199BD7-BD77-F980-B6C7-1958493F96A7}"/>
              </a:ext>
            </a:extLst>
          </p:cNvPr>
          <p:cNvSpPr/>
          <p:nvPr/>
        </p:nvSpPr>
        <p:spPr>
          <a:xfrm>
            <a:off x="6065339" y="3887638"/>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4</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3" name="Elipse 22">
            <a:extLst>
              <a:ext uri="{FF2B5EF4-FFF2-40B4-BE49-F238E27FC236}">
                <a16:creationId xmlns:a16="http://schemas.microsoft.com/office/drawing/2014/main" id="{871A79AE-AE6B-0C9E-E5F1-18DE5EEBD336}"/>
              </a:ext>
            </a:extLst>
          </p:cNvPr>
          <p:cNvSpPr/>
          <p:nvPr/>
        </p:nvSpPr>
        <p:spPr>
          <a:xfrm>
            <a:off x="883502" y="3990049"/>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3</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4" name="CuadroTexto 23">
            <a:extLst>
              <a:ext uri="{FF2B5EF4-FFF2-40B4-BE49-F238E27FC236}">
                <a16:creationId xmlns:a16="http://schemas.microsoft.com/office/drawing/2014/main" id="{D326C3E0-6E90-6CB9-B23D-513FB01D18BE}"/>
              </a:ext>
            </a:extLst>
          </p:cNvPr>
          <p:cNvSpPr txBox="1"/>
          <p:nvPr/>
        </p:nvSpPr>
        <p:spPr>
          <a:xfrm>
            <a:off x="1648690" y="3977298"/>
            <a:ext cx="495300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effectLst/>
                <a:uLnTx/>
                <a:uFillTx/>
                <a:latin typeface="Arial Narrow" panose="020B0606020202030204" pitchFamily="34" charset="0"/>
              </a:rPr>
              <a:t>Reporte y realización de liquidaciones 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effectLst/>
                <a:uLnTx/>
                <a:uFillTx/>
                <a:latin typeface="Arial Narrow" panose="020B0606020202030204" pitchFamily="34" charset="0"/>
              </a:rPr>
              <a:t> tiempo</a:t>
            </a:r>
            <a:r>
              <a:rPr lang="es-ES" sz="2000" dirty="0">
                <a:latin typeface="Arial Narrow" panose="020B0606020202030204" pitchFamily="34" charset="0"/>
              </a:rPr>
              <a:t> real</a:t>
            </a:r>
            <a:r>
              <a:rPr kumimoji="0" lang="es-ES" sz="2000" i="0" u="none" strike="noStrike" kern="1200" cap="none" spc="0" normalizeH="0" baseline="0" noProof="0" dirty="0">
                <a:ln>
                  <a:noFill/>
                </a:ln>
                <a:effectLst/>
                <a:uLnTx/>
                <a:uFillTx/>
                <a:latin typeface="Arial Narrow" panose="020B0606020202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effectLst/>
              <a:uLnTx/>
              <a:uFillTx/>
              <a:latin typeface="Arial"/>
              <a:ea typeface="+mn-ea"/>
              <a:cs typeface="+mn-cs"/>
            </a:endParaRPr>
          </a:p>
        </p:txBody>
      </p:sp>
      <p:sp>
        <p:nvSpPr>
          <p:cNvPr id="25" name="CuadroTexto 24">
            <a:extLst>
              <a:ext uri="{FF2B5EF4-FFF2-40B4-BE49-F238E27FC236}">
                <a16:creationId xmlns:a16="http://schemas.microsoft.com/office/drawing/2014/main" id="{330E98C9-6976-7880-1E15-7D750A7489B7}"/>
              </a:ext>
            </a:extLst>
          </p:cNvPr>
          <p:cNvSpPr txBox="1"/>
          <p:nvPr/>
        </p:nvSpPr>
        <p:spPr>
          <a:xfrm>
            <a:off x="6799810" y="4130539"/>
            <a:ext cx="43364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effectLst/>
                <a:uLnTx/>
                <a:uFillTx/>
                <a:latin typeface="Arial Narrow" panose="020B0606020202030204" pitchFamily="34" charset="0"/>
              </a:rPr>
              <a:t>Seguir fortaleciendo los canales de atención de salud y pensión mediante las TICS</a:t>
            </a:r>
            <a:endParaRPr kumimoji="0" lang="es-CO" sz="2000" i="0" u="none" strike="noStrike" kern="1200" cap="none" spc="0" normalizeH="0" baseline="0" noProof="0" dirty="0">
              <a:ln>
                <a:noFill/>
              </a:ln>
              <a:effectLst/>
              <a:uLnTx/>
              <a:uFillTx/>
              <a:latin typeface="Arial Narrow" panose="020B0606020202030204" pitchFamily="34" charset="0"/>
            </a:endParaRPr>
          </a:p>
        </p:txBody>
      </p:sp>
      <p:sp>
        <p:nvSpPr>
          <p:cNvPr id="26" name="Elipse 25">
            <a:extLst>
              <a:ext uri="{FF2B5EF4-FFF2-40B4-BE49-F238E27FC236}">
                <a16:creationId xmlns:a16="http://schemas.microsoft.com/office/drawing/2014/main" id="{D27A4810-8B68-0C90-4036-33DC1C3033C3}"/>
              </a:ext>
            </a:extLst>
          </p:cNvPr>
          <p:cNvSpPr/>
          <p:nvPr/>
        </p:nvSpPr>
        <p:spPr>
          <a:xfrm>
            <a:off x="2534498" y="5233296"/>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5</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7" name="CuadroTexto 26">
            <a:extLst>
              <a:ext uri="{FF2B5EF4-FFF2-40B4-BE49-F238E27FC236}">
                <a16:creationId xmlns:a16="http://schemas.microsoft.com/office/drawing/2014/main" id="{DAC3B1C0-54AB-F1DF-82FD-3AB6DB92FDF4}"/>
              </a:ext>
            </a:extLst>
          </p:cNvPr>
          <p:cNvSpPr txBox="1"/>
          <p:nvPr/>
        </p:nvSpPr>
        <p:spPr>
          <a:xfrm>
            <a:off x="3318164" y="5364971"/>
            <a:ext cx="719050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effectLst/>
                <a:uLnTx/>
                <a:uFillTx/>
                <a:latin typeface="Arial Narrow" panose="020B0606020202030204" pitchFamily="34" charset="0"/>
              </a:rPr>
              <a:t>Adquisición en propiedad, y modernización de la sede principal</a:t>
            </a:r>
            <a:endParaRPr kumimoji="0" lang="es-CO" sz="2000" i="0" u="none" strike="noStrike" kern="1200" cap="none" spc="0" normalizeH="0" baseline="0" noProof="0" dirty="0">
              <a:ln>
                <a:noFill/>
              </a:ln>
              <a:effectLst/>
              <a:uLnTx/>
              <a:uFillTx/>
              <a:latin typeface="Arial Narrow" panose="020B0606020202030204" pitchFamily="34" charset="0"/>
            </a:endParaRPr>
          </a:p>
        </p:txBody>
      </p:sp>
    </p:spTree>
    <p:extLst>
      <p:ext uri="{BB962C8B-B14F-4D97-AF65-F5344CB8AC3E}">
        <p14:creationId xmlns:p14="http://schemas.microsoft.com/office/powerpoint/2010/main" val="3137234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alphaModFix amt="31000"/>
            <a:extLst>
              <a:ext uri="{BEBA8EAE-BF5A-486C-A8C5-ECC9F3942E4B}">
                <a14:imgProps xmlns:a14="http://schemas.microsoft.com/office/drawing/2010/main">
                  <a14:imgLayer r:embed="rId3">
                    <a14:imgEffect>
                      <a14:colorTemperature colorTemp="9100"/>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0" y="765488"/>
            <a:ext cx="12192000" cy="6092512"/>
          </a:xfrm>
          <a:prstGeom prst="rect">
            <a:avLst/>
          </a:prstGeom>
          <a:gradFill>
            <a:gsLst>
              <a:gs pos="100000">
                <a:srgbClr val="DDE5F4"/>
              </a:gs>
              <a:gs pos="80000">
                <a:srgbClr val="D3DDF1"/>
              </a:gs>
              <a:gs pos="0">
                <a:srgbClr val="C9D6EE"/>
              </a:gs>
              <a:gs pos="100000">
                <a:schemeClr val="accent1">
                  <a:lumMod val="0"/>
                  <a:lumOff val="100000"/>
                  <a:alpha val="53000"/>
                </a:schemeClr>
              </a:gs>
              <a:gs pos="92000">
                <a:schemeClr val="accent1">
                  <a:lumMod val="45000"/>
                  <a:lumOff val="55000"/>
                </a:schemeClr>
              </a:gs>
              <a:gs pos="0">
                <a:schemeClr val="accent1">
                  <a:lumMod val="45000"/>
                  <a:lumOff val="55000"/>
                </a:schemeClr>
              </a:gs>
              <a:gs pos="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909888"/>
            <a:ext cx="9144000" cy="2368550"/>
          </a:xfrm>
          <a:prstGeom prst="rect">
            <a:avLst/>
          </a:prstGeom>
        </p:spPr>
        <p:txBody>
          <a:bodyPr>
            <a:normAutofit/>
          </a:bodyPr>
          <a:lstStyle/>
          <a:p>
            <a:pPr algn="ct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 </a:t>
            </a:r>
            <a:r>
              <a:rPr lang="es-CO" sz="4000" b="1" dirty="0">
                <a:solidFill>
                  <a:srgbClr val="183C6E"/>
                </a:solidFill>
                <a:effectLst>
                  <a:outerShdw blurRad="38100" dist="38100" dir="2700000" algn="tl">
                    <a:srgbClr val="000000">
                      <a:alpha val="43137"/>
                    </a:srgbClr>
                  </a:outerShdw>
                </a:effectLst>
                <a:latin typeface="Arial Narrow" panose="020B0606020202030204" pitchFamily="34" charset="0"/>
              </a:rPr>
              <a:t>PLANEACION ESTRATEGICA</a:t>
            </a:r>
          </a:p>
        </p:txBody>
      </p:sp>
    </p:spTree>
    <p:extLst>
      <p:ext uri="{BB962C8B-B14F-4D97-AF65-F5344CB8AC3E}">
        <p14:creationId xmlns:p14="http://schemas.microsoft.com/office/powerpoint/2010/main" val="357054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BE321CA-415A-2DF1-CE22-E16CD88D37FF}"/>
              </a:ext>
            </a:extLst>
          </p:cNvPr>
          <p:cNvSpPr txBox="1"/>
          <p:nvPr/>
        </p:nvSpPr>
        <p:spPr>
          <a:xfrm>
            <a:off x="803564" y="1233055"/>
            <a:ext cx="9947563" cy="523220"/>
          </a:xfrm>
          <a:prstGeom prst="rect">
            <a:avLst/>
          </a:prstGeom>
          <a:noFill/>
        </p:spPr>
        <p:txBody>
          <a:bodyPr wrap="square" rtlCol="0">
            <a:spAutoFit/>
          </a:bodyPr>
          <a:lstStyle/>
          <a:p>
            <a:pPr marL="914400" marR="0" lvl="2" indent="0" algn="ctr" defTabSz="914400" rtl="0" eaLnBrk="0" fontAlgn="base" latinLnBrk="0" hangingPunct="0">
              <a:lnSpc>
                <a:spcPct val="100000"/>
              </a:lnSpc>
              <a:spcBef>
                <a:spcPct val="0"/>
              </a:spcBef>
              <a:spcAft>
                <a:spcPct val="0"/>
              </a:spcAft>
              <a:buClrTx/>
              <a:buSzTx/>
              <a:buFontTx/>
              <a:buNone/>
              <a:tabLst/>
              <a:defRPr/>
            </a:pP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Arial" panose="020B0604020202020204" pitchFamily="34" charset="0"/>
              </a:rPr>
              <a:t>PLANEACION ESTRATEGICA</a:t>
            </a:r>
            <a:endParaRPr kumimoji="0" lang="es-CO" altLang="es-CO" sz="2800" b="0" i="0" u="none" strike="noStrike" kern="1200" cap="none" spc="0" normalizeH="0" baseline="0" noProof="0" dirty="0">
              <a:ln>
                <a:noFill/>
              </a:ln>
              <a:solidFill>
                <a:srgbClr val="FF0000"/>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99B0C404-BAB0-6033-2F6F-7BCDF0F65D50}"/>
              </a:ext>
            </a:extLst>
          </p:cNvPr>
          <p:cNvSpPr txBox="1"/>
          <p:nvPr/>
        </p:nvSpPr>
        <p:spPr>
          <a:xfrm>
            <a:off x="8283633" y="2078182"/>
            <a:ext cx="3483646"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effectLst/>
                <a:uLnTx/>
                <a:uFillTx/>
                <a:latin typeface="Arial Narrow" panose="020B0606020202030204" pitchFamily="34" charset="0"/>
              </a:rPr>
              <a:t>Se realizó teniendo en cuenta el contexto estratégico de la Entidad y los lineamientos establecidos; incluyendo análisis de entorno, análisis de debilidades, oportunidades, fortaleza y amenazas, entre otros análisis que son tomados como base para el desarrollo de la plataforma estratégica del FPS FNC., </a:t>
            </a:r>
            <a:r>
              <a:rPr kumimoji="0" lang="es-CO" sz="2000" b="0" i="0" u="none" strike="noStrike" kern="1200" cap="none" spc="0" normalizeH="0" baseline="0" noProof="0" dirty="0">
                <a:ln>
                  <a:noFill/>
                </a:ln>
                <a:effectLst/>
                <a:uLnTx/>
                <a:uFillTx/>
                <a:latin typeface="Arial Narrow" panose="020B0606020202030204" pitchFamily="34" charset="0"/>
              </a:rPr>
              <a:t>Alineación con el Plan Sectorial, Plan Nacional de Desarrollo y Objetivos de Desarrollo Sostenibles –ODS-.</a:t>
            </a:r>
          </a:p>
        </p:txBody>
      </p:sp>
      <p:sp>
        <p:nvSpPr>
          <p:cNvPr id="6" name="CuadroTexto 5">
            <a:extLst>
              <a:ext uri="{FF2B5EF4-FFF2-40B4-BE49-F238E27FC236}">
                <a16:creationId xmlns:a16="http://schemas.microsoft.com/office/drawing/2014/main" id="{B4D5AB74-D243-68FF-F545-BCAB2DC4A290}"/>
              </a:ext>
            </a:extLst>
          </p:cNvPr>
          <p:cNvSpPr txBox="1"/>
          <p:nvPr/>
        </p:nvSpPr>
        <p:spPr>
          <a:xfrm>
            <a:off x="665018" y="1756275"/>
            <a:ext cx="39346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rPr>
              <a:t>MAPA ESTRATÉGICO-FPS FNC</a:t>
            </a:r>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018" y="2078182"/>
            <a:ext cx="6989692" cy="4657898"/>
          </a:xfrm>
          <a:prstGeom prst="rect">
            <a:avLst/>
          </a:prstGeom>
          <a:noFill/>
          <a:ln>
            <a:solidFill>
              <a:schemeClr val="bg2">
                <a:lumMod val="10000"/>
              </a:schemeClr>
            </a:solidFill>
          </a:ln>
        </p:spPr>
      </p:pic>
    </p:spTree>
    <p:extLst>
      <p:ext uri="{BB962C8B-B14F-4D97-AF65-F5344CB8AC3E}">
        <p14:creationId xmlns:p14="http://schemas.microsoft.com/office/powerpoint/2010/main" val="3067817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E51EC8-E074-BDA9-05B9-0A2384C27315}"/>
              </a:ext>
            </a:extLst>
          </p:cNvPr>
          <p:cNvSpPr txBox="1"/>
          <p:nvPr/>
        </p:nvSpPr>
        <p:spPr>
          <a:xfrm>
            <a:off x="0" y="845204"/>
            <a:ext cx="12191999" cy="523220"/>
          </a:xfrm>
          <a:prstGeom prst="rect">
            <a:avLst/>
          </a:prstGeom>
          <a:noFill/>
        </p:spPr>
        <p:txBody>
          <a:bodyPr wrap="square" rtlCol="0">
            <a:spAutoFit/>
          </a:bodyPr>
          <a:lstStyle/>
          <a:p>
            <a:pPr marL="914400" marR="0" lvl="2" indent="0" algn="ctr" defTabSz="914400" rtl="0" eaLnBrk="0" fontAlgn="base" latinLnBrk="0" hangingPunct="0">
              <a:lnSpc>
                <a:spcPct val="100000"/>
              </a:lnSpc>
              <a:spcBef>
                <a:spcPct val="0"/>
              </a:spcBef>
              <a:spcAft>
                <a:spcPct val="0"/>
              </a:spcAft>
              <a:buClrTx/>
              <a:buSzTx/>
              <a:buFontTx/>
              <a:buNone/>
              <a:tabLst/>
              <a:defRPr/>
            </a:pP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Arial" panose="020B0604020202020204" pitchFamily="34" charset="0"/>
              </a:rPr>
              <a:t>OBJETIVOS INSTITUCIONALES</a:t>
            </a:r>
            <a:r>
              <a:rPr kumimoji="0" lang="es-CO" sz="2800" b="1" i="0" u="none" strike="noStrike" kern="1200" cap="none" spc="0" normalizeH="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Arial" panose="020B0604020202020204" pitchFamily="34" charset="0"/>
              </a:rPr>
              <a:t> </a:t>
            </a:r>
            <a:endParaRPr kumimoji="0" lang="es-CO" altLang="es-CO" sz="2800" b="0" i="0" u="none" strike="noStrike" kern="1200" cap="none" spc="0" normalizeH="0" baseline="0" noProof="0" dirty="0">
              <a:ln>
                <a:noFill/>
              </a:ln>
              <a:solidFill>
                <a:srgbClr val="FF0000"/>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76F695AF-A63E-2158-DB75-CCD8686774B4}"/>
              </a:ext>
            </a:extLst>
          </p:cNvPr>
          <p:cNvSpPr txBox="1"/>
          <p:nvPr/>
        </p:nvSpPr>
        <p:spPr>
          <a:xfrm>
            <a:off x="292230" y="1640853"/>
            <a:ext cx="5319675" cy="1354217"/>
          </a:xfrm>
          <a:prstGeom prst="rect">
            <a:avLst/>
          </a:prstGeom>
          <a:noFill/>
        </p:spPr>
        <p:txBody>
          <a:bodyPr wrap="square" rtlCol="0">
            <a:spAutoFit/>
          </a:bodyPr>
          <a:lstStyle/>
          <a:p>
            <a:pPr algn="just">
              <a:defRPr/>
            </a:pPr>
            <a:r>
              <a:rPr kumimoji="0" lang="es-CO" sz="1800" b="0" i="0" u="none" strike="noStrike" kern="1200" cap="none" spc="0" normalizeH="0" baseline="0" noProof="0" dirty="0">
                <a:ln>
                  <a:noFill/>
                </a:ln>
                <a:solidFill>
                  <a:prstClr val="black"/>
                </a:solidFill>
                <a:effectLst/>
                <a:uLnTx/>
                <a:uFillTx/>
                <a:latin typeface="Arial Narrow" panose="020B0606020202030204" pitchFamily="34" charset="0"/>
              </a:rPr>
              <a:t>El cumplimiento de</a:t>
            </a:r>
            <a:r>
              <a:rPr kumimoji="0" lang="es-CO" sz="1800" b="0" i="0" u="none" strike="noStrike" kern="1200" cap="none" spc="0" normalizeH="0" noProof="0" dirty="0">
                <a:ln>
                  <a:noFill/>
                </a:ln>
                <a:solidFill>
                  <a:prstClr val="black"/>
                </a:solidFill>
                <a:effectLst/>
                <a:uLnTx/>
                <a:uFillTx/>
                <a:latin typeface="Arial Narrow" panose="020B0606020202030204" pitchFamily="34" charset="0"/>
              </a:rPr>
              <a:t> los objetivos institucionales durante el año 2021 se midió a través del plan estratégico institucional con 31 actividades tácticas, dichos objetivos presentaron cumplimiento </a:t>
            </a:r>
            <a:r>
              <a:rPr lang="es-CO" dirty="0">
                <a:solidFill>
                  <a:prstClr val="black"/>
                </a:solidFill>
                <a:latin typeface="Arial Narrow" panose="020B0606020202030204" pitchFamily="34" charset="0"/>
              </a:rPr>
              <a:t> entre el 83%, 94%, 98% y 100%.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noProof="0" dirty="0">
              <a:ln>
                <a:noFill/>
              </a:ln>
              <a:solidFill>
                <a:prstClr val="black"/>
              </a:solidFill>
              <a:effectLst/>
              <a:uLnTx/>
              <a:uFillTx/>
              <a:latin typeface="Arial Narrow" panose="020B0606020202030204" pitchFamily="34" charset="0"/>
            </a:endParaRPr>
          </a:p>
        </p:txBody>
      </p:sp>
      <p:pic>
        <p:nvPicPr>
          <p:cNvPr id="7" name="Picture 1">
            <a:extLst>
              <a:ext uri="{FF2B5EF4-FFF2-40B4-BE49-F238E27FC236}">
                <a16:creationId xmlns:a16="http://schemas.microsoft.com/office/drawing/2014/main" id="{6CBCE566-9055-9DC3-9D54-B8849D68B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618" y="1640853"/>
            <a:ext cx="5957454" cy="250165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5D2AB9C8-DB1C-C65E-42CB-18DF46DC0DD5}"/>
              </a:ext>
            </a:extLst>
          </p:cNvPr>
          <p:cNvSpPr/>
          <p:nvPr/>
        </p:nvSpPr>
        <p:spPr>
          <a:xfrm>
            <a:off x="292230" y="4094400"/>
            <a:ext cx="5208024" cy="2031325"/>
          </a:xfrm>
          <a:prstGeom prst="rect">
            <a:avLst/>
          </a:prstGeom>
        </p:spPr>
        <p:txBody>
          <a:bodyPr wrap="square">
            <a:spAutoFit/>
          </a:bodyPr>
          <a:lstStyle/>
          <a:p>
            <a:pPr algn="just">
              <a:defRPr/>
            </a:pPr>
            <a:r>
              <a:rPr lang="es-CO" dirty="0">
                <a:latin typeface="Arial Narrow" panose="020B0606020202030204" pitchFamily="34" charset="0"/>
              </a:rPr>
              <a:t>El cumplimiento de los objetivos institucionales para el primer semestre 2022; alineados con los objetivos estratégicos del FPS FNC, presentaron resultados de: dos (2) de los objetivos institucionales con resultados de 100% y 96% y los cuatro (4) restantes un  81%, 83%, 87% y 93%, con oportunidades de mejoramiento para aumentar los niveles de éxito.</a:t>
            </a:r>
          </a:p>
        </p:txBody>
      </p:sp>
      <p:pic>
        <p:nvPicPr>
          <p:cNvPr id="11" name="Imagen 10">
            <a:extLst>
              <a:ext uri="{FF2B5EF4-FFF2-40B4-BE49-F238E27FC236}">
                <a16:creationId xmlns:a16="http://schemas.microsoft.com/office/drawing/2014/main" id="{0D75085E-7B7D-F6AD-21A0-B6289F29F47C}"/>
              </a:ext>
            </a:extLst>
          </p:cNvPr>
          <p:cNvPicPr>
            <a:picLocks noChangeAspect="1"/>
          </p:cNvPicPr>
          <p:nvPr/>
        </p:nvPicPr>
        <p:blipFill>
          <a:blip r:embed="rId3"/>
          <a:stretch>
            <a:fillRect/>
          </a:stretch>
        </p:blipFill>
        <p:spPr>
          <a:xfrm>
            <a:off x="5846618" y="4178068"/>
            <a:ext cx="5957454" cy="2501655"/>
          </a:xfrm>
          <a:prstGeom prst="rect">
            <a:avLst/>
          </a:prstGeom>
        </p:spPr>
      </p:pic>
    </p:spTree>
    <p:extLst>
      <p:ext uri="{BB962C8B-B14F-4D97-AF65-F5344CB8AC3E}">
        <p14:creationId xmlns:p14="http://schemas.microsoft.com/office/powerpoint/2010/main" val="3742182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alphaModFix amt="38000"/>
            <a:extLst>
              <a:ext uri="{BEBA8EAE-BF5A-486C-A8C5-ECC9F3942E4B}">
                <a14:imgProps xmlns:a14="http://schemas.microsoft.com/office/drawing/2010/main">
                  <a14:imgLayer r:embed="rId3">
                    <a14:imgEffect>
                      <a14:colorTemperature colorTemp="7500"/>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0" y="765488"/>
            <a:ext cx="12192000" cy="6092512"/>
          </a:xfrm>
          <a:prstGeom prst="rect">
            <a:avLst/>
          </a:prstGeom>
          <a:gradFill>
            <a:gsLst>
              <a:gs pos="100000">
                <a:srgbClr val="DDE5F4"/>
              </a:gs>
              <a:gs pos="100000">
                <a:srgbClr val="D3DDF1"/>
              </a:gs>
              <a:gs pos="100000">
                <a:srgbClr val="C9D6EE"/>
              </a:gs>
              <a:gs pos="56000">
                <a:schemeClr val="accent1">
                  <a:lumMod val="0"/>
                  <a:lumOff val="100000"/>
                  <a:alpha val="53000"/>
                </a:schemeClr>
              </a:gs>
              <a:gs pos="92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682875"/>
            <a:ext cx="9144000" cy="3103563"/>
          </a:xfrm>
          <a:prstGeom prst="rect">
            <a:avLst/>
          </a:prstGeom>
        </p:spPr>
        <p:txBody>
          <a:bodyPr>
            <a:normAutofit/>
          </a:bodyPr>
          <a:lstStyle/>
          <a:p>
            <a:pPr algn="ct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 1.2 PLAN ESTRATEGICO</a:t>
            </a:r>
          </a:p>
        </p:txBody>
      </p:sp>
    </p:spTree>
    <p:extLst>
      <p:ext uri="{BB962C8B-B14F-4D97-AF65-F5344CB8AC3E}">
        <p14:creationId xmlns:p14="http://schemas.microsoft.com/office/powerpoint/2010/main" val="1268683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3D07BF-4F3A-5192-A39B-67F29746DB95}"/>
              </a:ext>
            </a:extLst>
          </p:cNvPr>
          <p:cNvSpPr txBox="1"/>
          <p:nvPr/>
        </p:nvSpPr>
        <p:spPr>
          <a:xfrm>
            <a:off x="1828800" y="1780742"/>
            <a:ext cx="8603674" cy="4283224"/>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2400" b="0"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De acuerdo con las políticas del Sector Social “Enfocada a la Modernización y Transparencia de la Administración Pública”, el Fondo de Pasivo Social de Ferrocarriles Nacionales de Colombia formuló el Plan Estratégico </a:t>
            </a:r>
            <a:r>
              <a:rPr kumimoji="0" lang="es-CO" sz="2400" b="1"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2018- 2022 </a:t>
            </a:r>
            <a:r>
              <a:rPr kumimoji="0" lang="es-CO" sz="2400" b="0"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conforme a los lineamientos del Ministerio de Salud y Protección Social y en concordancia con los objetivos del Plan Nacional de Desarrollo. </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mn-cs"/>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2400" b="0"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Esta formulación planteó cuatro actividades sectoriales, que le contribuyen al objetivo sectorial: “</a:t>
            </a:r>
            <a:r>
              <a:rPr kumimoji="0" lang="es-CO" sz="2400" b="1" i="1"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Fortalecer la rectoría y la gobernanza dentro del sistema de salud, tanto a nivel central, como en el territorio”, </a:t>
            </a:r>
            <a:r>
              <a:rPr kumimoji="0" lang="es-CO" sz="2400" b="0"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“y durante el año 2021 se obtuvo un grado promedio de cumplimiento del 100% en las actividades descritas a continuación:</a:t>
            </a:r>
            <a:r>
              <a:rPr kumimoji="0" lang="es-CO" sz="2400" b="1"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Tahoma" panose="020B0604030504040204" pitchFamily="34" charset="0"/>
              </a:rPr>
              <a:t> </a:t>
            </a:r>
            <a:endParaRPr kumimoji="0" lang="en-US" sz="2400" b="1" i="0" u="none" strike="noStrike" kern="1200" cap="none" spc="0" normalizeH="0" baseline="0" noProof="0" dirty="0">
              <a:ln>
                <a:noFill/>
              </a:ln>
              <a:solidFill>
                <a:srgbClr val="000000"/>
              </a:solidFill>
              <a:effectLst/>
              <a:uLnTx/>
              <a:uFillTx/>
              <a:latin typeface="Arial Narrow" panose="020B0606020202030204" pitchFamily="34" charset="0"/>
              <a:ea typeface="Lucida Sans Unicode" panose="020B0602030504020204" pitchFamily="34" charset="0"/>
              <a:cs typeface="+mn-cs"/>
            </a:endParaRPr>
          </a:p>
        </p:txBody>
      </p:sp>
      <p:sp>
        <p:nvSpPr>
          <p:cNvPr id="5" name="CuadroTexto 4">
            <a:extLst>
              <a:ext uri="{FF2B5EF4-FFF2-40B4-BE49-F238E27FC236}">
                <a16:creationId xmlns:a16="http://schemas.microsoft.com/office/drawing/2014/main" id="{5D35F498-774F-4F50-3D39-7C1AAD27CED9}"/>
              </a:ext>
            </a:extLst>
          </p:cNvPr>
          <p:cNvSpPr txBox="1"/>
          <p:nvPr/>
        </p:nvSpPr>
        <p:spPr>
          <a:xfrm>
            <a:off x="2881745" y="955964"/>
            <a:ext cx="5915891" cy="523220"/>
          </a:xfrm>
          <a:prstGeom prst="rect">
            <a:avLst/>
          </a:prstGeom>
          <a:noFill/>
        </p:spPr>
        <p:txBody>
          <a:bodyPr wrap="square" rtlCol="0">
            <a:spAutoFit/>
          </a:bodyPr>
          <a:lstStyle/>
          <a:p>
            <a:endParaRPr lang="es-CO" dirty="0"/>
          </a:p>
        </p:txBody>
      </p:sp>
      <p:sp>
        <p:nvSpPr>
          <p:cNvPr id="6" name="CuadroTexto 5">
            <a:extLst>
              <a:ext uri="{FF2B5EF4-FFF2-40B4-BE49-F238E27FC236}">
                <a16:creationId xmlns:a16="http://schemas.microsoft.com/office/drawing/2014/main" id="{6B14B26A-C308-7BF0-71B8-A19A59288213}"/>
              </a:ext>
            </a:extLst>
          </p:cNvPr>
          <p:cNvSpPr txBox="1"/>
          <p:nvPr/>
        </p:nvSpPr>
        <p:spPr>
          <a:xfrm>
            <a:off x="2881745" y="862224"/>
            <a:ext cx="5915891"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PLAN ESTRATÉGICO</a:t>
            </a:r>
            <a:endParaRPr lang="es-CO" sz="2800" dirty="0">
              <a:solidFill>
                <a:srgbClr val="183C6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05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04EAFA-07C2-E5BF-26C1-50C085DA93A2}"/>
              </a:ext>
            </a:extLst>
          </p:cNvPr>
          <p:cNvSpPr txBox="1"/>
          <p:nvPr/>
        </p:nvSpPr>
        <p:spPr>
          <a:xfrm>
            <a:off x="1440873" y="1191491"/>
            <a:ext cx="9074727"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mj-ea"/>
                <a:cs typeface="+mj-cs"/>
              </a:rPr>
              <a:t>PLAN ESTRATÉGICO SECTORIAL</a:t>
            </a:r>
            <a:endParaRPr lang="es-CO" sz="2800" dirty="0">
              <a:solidFill>
                <a:schemeClr val="accent1">
                  <a:lumMod val="50000"/>
                </a:schemeClr>
              </a:solidFill>
            </a:endParaRPr>
          </a:p>
        </p:txBody>
      </p:sp>
      <p:graphicFrame>
        <p:nvGraphicFramePr>
          <p:cNvPr id="4" name="Gráfico 3">
            <a:extLst>
              <a:ext uri="{FF2B5EF4-FFF2-40B4-BE49-F238E27FC236}">
                <a16:creationId xmlns:a16="http://schemas.microsoft.com/office/drawing/2014/main" id="{40078CC3-97C9-A3E1-AEF2-E3A5B058536B}"/>
              </a:ext>
            </a:extLst>
          </p:cNvPr>
          <p:cNvGraphicFramePr>
            <a:graphicFrameLocks/>
          </p:cNvGraphicFramePr>
          <p:nvPr>
            <p:extLst>
              <p:ext uri="{D42A27DB-BD31-4B8C-83A1-F6EECF244321}">
                <p14:modId xmlns:p14="http://schemas.microsoft.com/office/powerpoint/2010/main" val="2272944434"/>
              </p:ext>
            </p:extLst>
          </p:nvPr>
        </p:nvGraphicFramePr>
        <p:xfrm>
          <a:off x="350982" y="2056416"/>
          <a:ext cx="5261253" cy="40870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B7D672E2-4AE9-A5BD-E782-F5353E5595A3}"/>
              </a:ext>
            </a:extLst>
          </p:cNvPr>
          <p:cNvGraphicFramePr>
            <a:graphicFrameLocks/>
          </p:cNvGraphicFramePr>
          <p:nvPr>
            <p:extLst>
              <p:ext uri="{D42A27DB-BD31-4B8C-83A1-F6EECF244321}">
                <p14:modId xmlns:p14="http://schemas.microsoft.com/office/powerpoint/2010/main" val="2652448521"/>
              </p:ext>
            </p:extLst>
          </p:nvPr>
        </p:nvGraphicFramePr>
        <p:xfrm>
          <a:off x="6199464" y="2258735"/>
          <a:ext cx="4731390" cy="38847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0750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281530A-22E8-19A8-B5A7-AF949531E1F3}"/>
              </a:ext>
            </a:extLst>
          </p:cNvPr>
          <p:cNvSpPr txBox="1"/>
          <p:nvPr/>
        </p:nvSpPr>
        <p:spPr>
          <a:xfrm>
            <a:off x="-124691" y="1191491"/>
            <a:ext cx="11142461" cy="523220"/>
          </a:xfrm>
          <a:prstGeom prst="rect">
            <a:avLst/>
          </a:prstGeom>
          <a:noFill/>
        </p:spPr>
        <p:txBody>
          <a:bodyPr wrap="square" rtlCol="0">
            <a:spAutoFit/>
          </a:bodyPr>
          <a:lstStyle/>
          <a:p>
            <a:pPr marL="914400" marR="0" lvl="2" indent="0" algn="ctr" defTabSz="914400" rtl="0" eaLnBrk="0" fontAlgn="base" latinLnBrk="0" hangingPunct="0">
              <a:lnSpc>
                <a:spcPct val="100000"/>
              </a:lnSpc>
              <a:spcBef>
                <a:spcPct val="0"/>
              </a:spcBef>
              <a:spcAft>
                <a:spcPct val="0"/>
              </a:spcAft>
              <a:buClrTx/>
              <a:buSzTx/>
              <a:buFontTx/>
              <a:buNone/>
              <a:tabLst/>
              <a:defRPr/>
            </a:pP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Times New Roman" panose="02020603050405020304" pitchFamily="18" charset="0"/>
                <a:cs typeface="Arial" panose="020B0604020202020204" pitchFamily="34" charset="0"/>
              </a:rPr>
              <a:t>PLAN ESTRATEGICO INSTITUCIONAL</a:t>
            </a:r>
          </a:p>
        </p:txBody>
      </p:sp>
      <p:sp>
        <p:nvSpPr>
          <p:cNvPr id="3" name="CuadroTexto 2">
            <a:extLst>
              <a:ext uri="{FF2B5EF4-FFF2-40B4-BE49-F238E27FC236}">
                <a16:creationId xmlns:a16="http://schemas.microsoft.com/office/drawing/2014/main" id="{63152D53-3DFE-EFC6-CCDF-731A8A635DE4}"/>
              </a:ext>
            </a:extLst>
          </p:cNvPr>
          <p:cNvSpPr txBox="1"/>
          <p:nvPr/>
        </p:nvSpPr>
        <p:spPr>
          <a:xfrm>
            <a:off x="387927" y="1870583"/>
            <a:ext cx="4613564" cy="4339650"/>
          </a:xfrm>
          <a:prstGeom prst="rect">
            <a:avLst/>
          </a:prstGeom>
          <a:noFill/>
        </p:spPr>
        <p:txBody>
          <a:bodyPr wrap="square" rtlCol="0">
            <a:spAutoFit/>
          </a:bodyPr>
          <a:lstStyle/>
          <a:p>
            <a:pPr algn="just">
              <a:lnSpc>
                <a:spcPct val="115000"/>
              </a:lnSpc>
              <a:spcAft>
                <a:spcPts val="0"/>
              </a:spcAft>
            </a:pPr>
            <a:r>
              <a:rPr lang="es-CO" sz="2000" kern="150" dirty="0">
                <a:latin typeface="Arial Narrow" panose="020B0606020202030204" pitchFamily="34" charset="0"/>
                <a:ea typeface="Lucida Sans Unicode" panose="020B0602030504020204" pitchFamily="34" charset="0"/>
                <a:cs typeface="Arial Narrow" panose="020B0606020202030204" pitchFamily="34" charset="0"/>
              </a:rPr>
              <a:t>Para vigencia 2022 se formularon y establecieron los objetivos estratégicos prioritarios para los 14 procesos de la entidad, cuya característica principal es el establecimiento acciones (estrategias) de mediano plazo, alineados a los objetivos institucionales y al Plan Nacional de Desarrollo vigente. </a:t>
            </a:r>
          </a:p>
          <a:p>
            <a:pPr algn="just">
              <a:lnSpc>
                <a:spcPct val="115000"/>
              </a:lnSpc>
              <a:spcAft>
                <a:spcPts val="0"/>
              </a:spcAft>
            </a:pPr>
            <a:endParaRPr lang="es-CO" sz="2000" kern="150" dirty="0">
              <a:latin typeface="Arial Narrow" panose="020B0606020202030204" pitchFamily="34" charset="0"/>
              <a:ea typeface="Lucida Sans Unicode" panose="020B0602030504020204" pitchFamily="34" charset="0"/>
              <a:cs typeface="Arial Narrow" panose="020B0606020202030204" pitchFamily="34" charset="0"/>
            </a:endParaRPr>
          </a:p>
          <a:p>
            <a:pPr algn="just">
              <a:lnSpc>
                <a:spcPct val="115000"/>
              </a:lnSpc>
              <a:spcAft>
                <a:spcPts val="0"/>
              </a:spcAft>
            </a:pPr>
            <a:r>
              <a:rPr lang="es-CO" sz="2000" kern="150" dirty="0">
                <a:latin typeface="Arial Narrow" panose="020B0606020202030204" pitchFamily="34" charset="0"/>
                <a:ea typeface="Lucida Sans Unicode" panose="020B0602030504020204" pitchFamily="34" charset="0"/>
                <a:cs typeface="Arial Narrow" panose="020B0606020202030204" pitchFamily="34" charset="0"/>
              </a:rPr>
              <a:t>El cumplimiento promedio del Plan estratégico Institucional durante el I semestre de 2022 fue de  87%.</a:t>
            </a:r>
            <a:endParaRPr lang="es-CO" sz="2400" kern="150" dirty="0">
              <a:effectLst/>
              <a:latin typeface="Times New Roman" panose="02020603050405020304" pitchFamily="18" charset="0"/>
              <a:ea typeface="Lucida Sans Unicode" panose="020B0602030504020204" pitchFamily="34" charset="0"/>
              <a:cs typeface="Tahoma" panose="020B0604030504040204" pitchFamily="34" charset="0"/>
            </a:endParaRPr>
          </a:p>
        </p:txBody>
      </p:sp>
      <p:pic>
        <p:nvPicPr>
          <p:cNvPr id="5" name="Picture 1">
            <a:extLst>
              <a:ext uri="{FF2B5EF4-FFF2-40B4-BE49-F238E27FC236}">
                <a16:creationId xmlns:a16="http://schemas.microsoft.com/office/drawing/2014/main" id="{4D6F0FD4-74CD-68F6-8F28-64CA3B9CC4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9977" y="2087025"/>
            <a:ext cx="6671611" cy="3599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8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3CD59A-1479-AC88-EC0D-1BAECD93B022}"/>
              </a:ext>
            </a:extLst>
          </p:cNvPr>
          <p:cNvSpPr txBox="1"/>
          <p:nvPr/>
        </p:nvSpPr>
        <p:spPr>
          <a:xfrm>
            <a:off x="875374" y="944380"/>
            <a:ext cx="10546599" cy="954107"/>
          </a:xfrm>
          <a:prstGeom prst="rect">
            <a:avLst/>
          </a:prstGeom>
          <a:noFill/>
        </p:spPr>
        <p:txBody>
          <a:bodyPr wrap="square">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CONTENIDO</a:t>
            </a:r>
            <a:b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b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RENDICION DE CUENTAS VIGENCIA 2021 </a:t>
            </a: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Y AVANCES</a:t>
            </a:r>
            <a:r>
              <a:rPr kumimoji="0" lang="es-CO" sz="2800" b="1" i="0" u="none" strike="noStrike" kern="1200" cap="none" spc="0" normalizeH="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2022</a:t>
            </a:r>
            <a:endParaRPr lang="es-CO" sz="2800" dirty="0">
              <a:solidFill>
                <a:srgbClr val="183C6E"/>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A6D4AC4-B754-CF65-0AFA-E8FA88C7F926}"/>
              </a:ext>
            </a:extLst>
          </p:cNvPr>
          <p:cNvSpPr txBox="1"/>
          <p:nvPr/>
        </p:nvSpPr>
        <p:spPr>
          <a:xfrm>
            <a:off x="941332" y="2202289"/>
            <a:ext cx="5062433" cy="3986925"/>
          </a:xfrm>
          <a:prstGeom prst="rect">
            <a:avLst/>
          </a:prstGeom>
          <a:solidFill>
            <a:schemeClr val="bg1"/>
          </a:solidFill>
          <a:ln>
            <a:solidFill>
              <a:schemeClr val="bg1"/>
            </a:solidFill>
          </a:ln>
        </p:spPr>
        <p:txBody>
          <a:bodyPr wrap="square" rtlCol="0">
            <a:spAutoFit/>
          </a:bodyPr>
          <a:lstStyle/>
          <a:p>
            <a:pPr marR="0" lvl="0" algn="l" defTabSz="914400" rtl="0" eaLnBrk="1" fontAlgn="auto" latinLnBrk="0" hangingPunct="1">
              <a:lnSpc>
                <a:spcPct val="120000"/>
              </a:lnSpc>
              <a:spcBef>
                <a:spcPts val="1000"/>
              </a:spcBef>
              <a:spcAft>
                <a:spcPts val="0"/>
              </a:spcAft>
              <a:buClrTx/>
              <a:buSzTx/>
              <a:tabLst/>
              <a:defRPr/>
            </a:pPr>
            <a:r>
              <a:rPr kumimoji="0" lang="es-ES" sz="2000" b="1" i="0" u="none" strike="noStrike" kern="1200" cap="none" spc="0" normalizeH="0" baseline="0" noProof="0" dirty="0">
                <a:ln>
                  <a:noFill/>
                </a:ln>
                <a:effectLst/>
                <a:uLnTx/>
                <a:uFillTx/>
                <a:latin typeface="Arial Narrow" panose="020B0606020202030204" pitchFamily="34" charset="0"/>
              </a:rPr>
              <a:t>1</a:t>
            </a:r>
            <a:r>
              <a:rPr kumimoji="0" lang="es-ES" b="1" i="0" u="none" strike="noStrike" kern="1200" cap="none" spc="0" normalizeH="0" baseline="0" noProof="0" dirty="0">
                <a:ln>
                  <a:noFill/>
                </a:ln>
                <a:effectLst/>
                <a:uLnTx/>
                <a:uFillTx/>
                <a:latin typeface="Arial Narrow" panose="020B0606020202030204" pitchFamily="34" charset="0"/>
              </a:rPr>
              <a:t>. GESTIÓN ESTRATÉGICA  INSTITUCIONAL</a:t>
            </a:r>
            <a:r>
              <a:rPr kumimoji="0" lang="es-ES" b="1" i="0" u="none" strike="noStrike" kern="1200" cap="none" spc="0" normalizeH="0" noProof="0" dirty="0">
                <a:ln>
                  <a:noFill/>
                </a:ln>
                <a:effectLst/>
                <a:uLnTx/>
                <a:uFillTx/>
                <a:latin typeface="Arial Narrow" panose="020B0606020202030204" pitchFamily="34" charset="0"/>
              </a:rPr>
              <a:t> </a:t>
            </a:r>
            <a:endParaRPr kumimoji="0" lang="es-ES" b="1" i="0" u="none" strike="noStrike" kern="12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dirty="0">
                <a:latin typeface="Arial Narrow" panose="020B0606020202030204" pitchFamily="34" charset="0"/>
              </a:rPr>
              <a:t>Misión y visión del FPS</a:t>
            </a:r>
          </a:p>
          <a:p>
            <a:pPr>
              <a:lnSpc>
                <a:spcPct val="120000"/>
              </a:lnSpc>
              <a:spcBef>
                <a:spcPts val="1000"/>
              </a:spcBef>
              <a:defRPr/>
            </a:pPr>
            <a:r>
              <a:rPr lang="es-ES" dirty="0">
                <a:latin typeface="Arial Narrow" panose="020B0606020202030204" pitchFamily="34" charset="0"/>
              </a:rPr>
              <a:t>1.1 Logros y Retos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dirty="0">
                <a:latin typeface="Arial Narrow" panose="020B0606020202030204" pitchFamily="34" charset="0"/>
              </a:rPr>
              <a:t>1.2 Plan Estratégico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dirty="0">
                <a:latin typeface="Arial Narrow" panose="020B0606020202030204" pitchFamily="34" charset="0"/>
              </a:rPr>
              <a:t>1.3 Plan de Acción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dirty="0">
                <a:latin typeface="Arial Narrow" panose="020B0606020202030204" pitchFamily="34" charset="0"/>
              </a:rPr>
              <a:t>1.4 Plan Anticorrupción y Atención al Ciudadano- </a:t>
            </a:r>
          </a:p>
          <a:p>
            <a:pPr lvl="0">
              <a:lnSpc>
                <a:spcPct val="120000"/>
              </a:lnSpc>
              <a:spcBef>
                <a:spcPts val="1000"/>
              </a:spcBef>
              <a:defRPr/>
            </a:pPr>
            <a:r>
              <a:rPr lang="es-ES" dirty="0">
                <a:latin typeface="Arial Narrow" panose="020B0606020202030204" pitchFamily="34" charset="0"/>
              </a:rPr>
              <a:t>1.5 </a:t>
            </a:r>
            <a:r>
              <a:rPr lang="es-MX" dirty="0">
                <a:latin typeface="Arial Narrow" panose="020B0606020202030204" pitchFamily="34" charset="0"/>
              </a:rPr>
              <a:t>Plan estratégico de tecnologías de información y comunicación –PETIC-</a:t>
            </a:r>
            <a:r>
              <a:rPr lang="es-ES" dirty="0">
                <a:latin typeface="Arial Narrow" panose="020B0606020202030204" pitchFamily="34" charset="0"/>
              </a:rPr>
              <a:t>  </a:t>
            </a:r>
          </a:p>
          <a:p>
            <a:pPr indent="0">
              <a:lnSpc>
                <a:spcPct val="120000"/>
              </a:lnSpc>
              <a:spcBef>
                <a:spcPts val="1000"/>
              </a:spcBef>
              <a:buFont typeface="Arial" panose="020B0604020202020204" pitchFamily="34" charset="0"/>
              <a:buNone/>
              <a:defRPr/>
            </a:pPr>
            <a:r>
              <a:rPr lang="es-ES" dirty="0">
                <a:latin typeface="Arial Narrow" panose="020B0606020202030204" pitchFamily="34" charset="0"/>
              </a:rPr>
              <a:t>1.6 Proyectos de Inversión</a:t>
            </a:r>
          </a:p>
        </p:txBody>
      </p:sp>
      <p:sp>
        <p:nvSpPr>
          <p:cNvPr id="8" name="CuadroTexto 7">
            <a:extLst>
              <a:ext uri="{FF2B5EF4-FFF2-40B4-BE49-F238E27FC236}">
                <a16:creationId xmlns:a16="http://schemas.microsoft.com/office/drawing/2014/main" id="{6A9C68F9-211A-AD5A-5206-EFCE06F603F1}"/>
              </a:ext>
            </a:extLst>
          </p:cNvPr>
          <p:cNvSpPr txBox="1"/>
          <p:nvPr/>
        </p:nvSpPr>
        <p:spPr>
          <a:xfrm>
            <a:off x="6436002" y="2279560"/>
            <a:ext cx="5370450" cy="488069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b="1" dirty="0">
                <a:latin typeface="Arial Narrow" panose="020B0606020202030204" pitchFamily="34" charset="0"/>
              </a:rPr>
              <a:t>2. GESTIÓN MISIONAL</a:t>
            </a:r>
          </a:p>
          <a:p>
            <a:pPr marR="0" lvl="0" algn="l" defTabSz="914400" rtl="0" eaLnBrk="1" fontAlgn="auto" latinLnBrk="0" hangingPunct="1">
              <a:lnSpc>
                <a:spcPct val="120000"/>
              </a:lnSpc>
              <a:spcBef>
                <a:spcPts val="1000"/>
              </a:spcBef>
              <a:spcAft>
                <a:spcPts val="0"/>
              </a:spcAft>
              <a:buClrTx/>
              <a:buSzTx/>
              <a:tabLst/>
              <a:defRPr/>
            </a:pPr>
            <a:r>
              <a:rPr lang="es-ES" dirty="0">
                <a:latin typeface="Arial Narrow" panose="020B0606020202030204" pitchFamily="34" charset="0"/>
              </a:rPr>
              <a:t>2.1 Gestión Servicios de Salud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dirty="0">
                <a:latin typeface="Arial Narrow" panose="020B0606020202030204" pitchFamily="34" charset="0"/>
              </a:rPr>
              <a:t>2.2  Gestión de Prestaciones Económicas</a:t>
            </a:r>
          </a:p>
          <a:p>
            <a:pPr>
              <a:lnSpc>
                <a:spcPct val="120000"/>
              </a:lnSpc>
              <a:spcBef>
                <a:spcPts val="1000"/>
              </a:spcBef>
              <a:defRPr/>
            </a:pPr>
            <a:r>
              <a:rPr lang="es-ES" b="1" dirty="0">
                <a:latin typeface="Arial Narrow" panose="020B0606020202030204" pitchFamily="34" charset="0"/>
              </a:rPr>
              <a:t>3. PARTICIPACIÓN CIUDADANA</a:t>
            </a:r>
          </a:p>
          <a:p>
            <a:pPr>
              <a:lnSpc>
                <a:spcPct val="120000"/>
              </a:lnSpc>
              <a:spcBef>
                <a:spcPts val="1000"/>
              </a:spcBef>
              <a:defRPr/>
            </a:pPr>
            <a:r>
              <a:rPr lang="es-ES" b="1" dirty="0">
                <a:latin typeface="Arial Narrow" panose="020B0606020202030204" pitchFamily="34" charset="0"/>
              </a:rPr>
              <a:t>4. GESTIÓN FINANCIERA </a:t>
            </a:r>
          </a:p>
          <a:p>
            <a:pPr>
              <a:lnSpc>
                <a:spcPct val="120000"/>
              </a:lnSpc>
              <a:spcBef>
                <a:spcPts val="1000"/>
              </a:spcBef>
              <a:defRPr/>
            </a:pPr>
            <a:r>
              <a:rPr lang="es-ES" b="1" dirty="0">
                <a:latin typeface="Arial Narrow" panose="020B0606020202030204" pitchFamily="34" charset="0"/>
              </a:rPr>
              <a:t>5. GESTIÓN JURIDICA Y CONTRACTUAL </a:t>
            </a:r>
          </a:p>
          <a:p>
            <a:pPr>
              <a:lnSpc>
                <a:spcPct val="120000"/>
              </a:lnSpc>
              <a:spcBef>
                <a:spcPts val="1000"/>
              </a:spcBef>
              <a:defRPr/>
            </a:pPr>
            <a:r>
              <a:rPr lang="es-ES" b="1" dirty="0">
                <a:latin typeface="Arial Narrow" panose="020B0606020202030204" pitchFamily="34" charset="0"/>
              </a:rPr>
              <a:t>6</a:t>
            </a:r>
            <a:r>
              <a:rPr lang="es-ES" dirty="0">
                <a:latin typeface="Arial Narrow" panose="020B0606020202030204" pitchFamily="34" charset="0"/>
              </a:rPr>
              <a:t>. </a:t>
            </a:r>
            <a:r>
              <a:rPr lang="es-ES" b="1" dirty="0">
                <a:latin typeface="Arial Narrow" panose="020B0606020202030204" pitchFamily="34" charset="0"/>
              </a:rPr>
              <a:t>PLANTA DE PERSONAL DE LA ENTIDAD </a:t>
            </a:r>
          </a:p>
          <a:p>
            <a:pPr>
              <a:lnSpc>
                <a:spcPct val="120000"/>
              </a:lnSpc>
              <a:spcBef>
                <a:spcPts val="1000"/>
              </a:spcBef>
              <a:defRPr/>
            </a:pPr>
            <a:r>
              <a:rPr lang="es-ES" b="1" dirty="0">
                <a:latin typeface="Arial Narrow" panose="020B0606020202030204" pitchFamily="34" charset="0"/>
              </a:rPr>
              <a:t>7</a:t>
            </a:r>
            <a:r>
              <a:rPr kumimoji="0" lang="es-ES" b="1" i="0" u="none" strike="noStrike" kern="1200" cap="none" spc="0" normalizeH="0" baseline="0" noProof="0" dirty="0">
                <a:ln>
                  <a:noFill/>
                </a:ln>
                <a:effectLst/>
                <a:uLnTx/>
                <a:uFillTx/>
                <a:latin typeface="Arial Narrow" panose="020B0606020202030204" pitchFamily="34" charset="0"/>
              </a:rPr>
              <a:t>. </a:t>
            </a:r>
            <a:r>
              <a:rPr lang="es-ES" b="1" dirty="0">
                <a:latin typeface="Arial Narrow" panose="020B0606020202030204" pitchFamily="34" charset="0"/>
              </a:rPr>
              <a:t>MEDICIÓN Y MEJORA </a:t>
            </a:r>
          </a:p>
          <a:p>
            <a:pPr>
              <a:lnSpc>
                <a:spcPct val="120000"/>
              </a:lnSpc>
              <a:spcBef>
                <a:spcPts val="1000"/>
              </a:spcBef>
              <a:defRPr/>
            </a:pPr>
            <a:r>
              <a:rPr lang="es-ES" b="1" dirty="0">
                <a:latin typeface="Arial Narrow" panose="020B0606020202030204" pitchFamily="34" charset="0"/>
              </a:rPr>
              <a:t>8. CONCLUSIONES Y CIERRE DE LA AUDIENCIA PÚBLICA </a:t>
            </a:r>
          </a:p>
          <a:p>
            <a:pPr>
              <a:lnSpc>
                <a:spcPct val="120000"/>
              </a:lnSpc>
              <a:spcBef>
                <a:spcPts val="1000"/>
              </a:spcBef>
              <a:defRPr/>
            </a:pPr>
            <a:endParaRPr lang="es-CO" dirty="0">
              <a:highlight>
                <a:srgbClr val="00FFFF"/>
              </a:highlight>
            </a:endParaRPr>
          </a:p>
        </p:txBody>
      </p:sp>
      <p:cxnSp>
        <p:nvCxnSpPr>
          <p:cNvPr id="12" name="Conector recto 11"/>
          <p:cNvCxnSpPr/>
          <p:nvPr/>
        </p:nvCxnSpPr>
        <p:spPr>
          <a:xfrm>
            <a:off x="6215642" y="2279560"/>
            <a:ext cx="0" cy="4323118"/>
          </a:xfrm>
          <a:prstGeom prst="line">
            <a:avLst/>
          </a:prstGeom>
          <a:ln w="28575">
            <a:solidFill>
              <a:srgbClr val="183C6E"/>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6325822" y="2279560"/>
            <a:ext cx="0" cy="4160217"/>
          </a:xfrm>
          <a:prstGeom prst="line">
            <a:avLst/>
          </a:prstGeom>
          <a:ln w="28575">
            <a:solidFill>
              <a:srgbClr val="E7B82E"/>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875374" y="2202289"/>
            <a:ext cx="0" cy="4323118"/>
          </a:xfrm>
          <a:prstGeom prst="line">
            <a:avLst/>
          </a:prstGeom>
          <a:ln w="28575">
            <a:solidFill>
              <a:srgbClr val="183C6E"/>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960841" y="2279560"/>
            <a:ext cx="0" cy="4160217"/>
          </a:xfrm>
          <a:prstGeom prst="line">
            <a:avLst/>
          </a:prstGeom>
          <a:ln w="28575">
            <a:solidFill>
              <a:srgbClr val="E7B8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36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a:alphaModFix amt="18000"/>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884420"/>
            <a:ext cx="12192000" cy="5973580"/>
          </a:xfrm>
          <a:prstGeom prst="rect">
            <a:avLst/>
          </a:prstGeom>
          <a:gradFill>
            <a:gsLst>
              <a:gs pos="100000">
                <a:srgbClr val="DDE5F4"/>
              </a:gs>
              <a:gs pos="100000">
                <a:srgbClr val="D3DDF1"/>
              </a:gs>
              <a:gs pos="100000">
                <a:srgbClr val="C9D6EE"/>
              </a:gs>
              <a:gs pos="6000">
                <a:schemeClr val="accent1">
                  <a:lumMod val="0"/>
                  <a:lumOff val="100000"/>
                  <a:alpha val="53000"/>
                </a:schemeClr>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622550"/>
            <a:ext cx="9513888" cy="3163888"/>
          </a:xfrm>
          <a:prstGeom prst="rect">
            <a:avLst/>
          </a:prstGeom>
        </p:spPr>
        <p:txBody>
          <a:bodyPr>
            <a:normAutofit/>
          </a:bodyPr>
          <a:lstStyle/>
          <a:p>
            <a:pPr algn="ct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 </a:t>
            </a:r>
            <a:r>
              <a:rPr lang="es-CO" sz="4000" b="1" dirty="0">
                <a:solidFill>
                  <a:srgbClr val="183C6E"/>
                </a:solidFill>
                <a:effectLst>
                  <a:outerShdw blurRad="38100" dist="38100" dir="2700000" algn="tl">
                    <a:srgbClr val="000000">
                      <a:alpha val="43137"/>
                    </a:srgbClr>
                  </a:outerShdw>
                </a:effectLst>
                <a:latin typeface="Arial Narrow" panose="020B0606020202030204" pitchFamily="34" charset="0"/>
              </a:rPr>
              <a:t>1.3 PLAN DE ACCION</a:t>
            </a:r>
          </a:p>
        </p:txBody>
      </p:sp>
    </p:spTree>
    <p:extLst>
      <p:ext uri="{BB962C8B-B14F-4D97-AF65-F5344CB8AC3E}">
        <p14:creationId xmlns:p14="http://schemas.microsoft.com/office/powerpoint/2010/main" val="3095234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AA3A80-A9CD-88F7-6C1F-45D40D9B27C6}"/>
              </a:ext>
            </a:extLst>
          </p:cNvPr>
          <p:cNvSpPr txBox="1"/>
          <p:nvPr/>
        </p:nvSpPr>
        <p:spPr>
          <a:xfrm>
            <a:off x="817418" y="1080655"/>
            <a:ext cx="8132618" cy="553998"/>
          </a:xfrm>
          <a:prstGeom prst="rect">
            <a:avLst/>
          </a:prstGeom>
          <a:noFill/>
        </p:spPr>
        <p:txBody>
          <a:bodyPr wrap="square" rtlCol="0">
            <a:spAutoFit/>
          </a:bodyPr>
          <a:lstStyle/>
          <a:p>
            <a:pPr algn="ctr"/>
            <a:r>
              <a:rPr kumimoji="0" lang="es-CO" sz="30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mj-ea"/>
                <a:cs typeface="+mj-cs"/>
              </a:rPr>
              <a:t>                </a:t>
            </a: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mj-ea"/>
                <a:cs typeface="+mj-cs"/>
              </a:rPr>
              <a:t>PLAN DE ACCIÓN</a:t>
            </a:r>
            <a:endParaRPr lang="es-CO" sz="2800" dirty="0">
              <a:solidFill>
                <a:schemeClr val="accent1">
                  <a:lumMod val="50000"/>
                </a:schemeClr>
              </a:solidFill>
            </a:endParaRPr>
          </a:p>
        </p:txBody>
      </p:sp>
      <p:pic>
        <p:nvPicPr>
          <p:cNvPr id="4" name="Imagen 3">
            <a:extLst>
              <a:ext uri="{FF2B5EF4-FFF2-40B4-BE49-F238E27FC236}">
                <a16:creationId xmlns:a16="http://schemas.microsoft.com/office/drawing/2014/main" id="{D272D744-3339-7DD4-887E-6CF92E4E993A}"/>
              </a:ext>
            </a:extLst>
          </p:cNvPr>
          <p:cNvPicPr/>
          <p:nvPr/>
        </p:nvPicPr>
        <p:blipFill rotWithShape="1">
          <a:blip r:embed="rId2" cstate="print">
            <a:extLst>
              <a:ext uri="{28A0092B-C50C-407E-A947-70E740481C1C}">
                <a14:useLocalDpi xmlns:a14="http://schemas.microsoft.com/office/drawing/2010/main" val="0"/>
              </a:ext>
            </a:extLst>
          </a:blip>
          <a:srcRect b="9269"/>
          <a:stretch/>
        </p:blipFill>
        <p:spPr bwMode="auto">
          <a:xfrm>
            <a:off x="908673" y="1634653"/>
            <a:ext cx="9761838" cy="2327747"/>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3D41A03E-F6E1-A4C5-0F3B-4CFF833D8E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673" y="4137285"/>
            <a:ext cx="9761838" cy="2450483"/>
          </a:xfrm>
          <a:prstGeom prst="rect">
            <a:avLst/>
          </a:prstGeom>
          <a:noFill/>
        </p:spPr>
      </p:pic>
    </p:spTree>
    <p:extLst>
      <p:ext uri="{BB962C8B-B14F-4D97-AF65-F5344CB8AC3E}">
        <p14:creationId xmlns:p14="http://schemas.microsoft.com/office/powerpoint/2010/main" val="332010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alphaModFix amt="24000"/>
            <a:extLst>
              <a:ext uri="{28A0092B-C50C-407E-A947-70E740481C1C}">
                <a14:useLocalDpi xmlns:a14="http://schemas.microsoft.com/office/drawing/2010/main" val="0"/>
              </a:ext>
            </a:extLst>
          </a:blip>
          <a:stretch>
            <a:fillRect/>
          </a:stretch>
        </p:blipFill>
        <p:spPr>
          <a:xfrm>
            <a:off x="0" y="811368"/>
            <a:ext cx="12192000" cy="6046631"/>
          </a:xfrm>
          <a:prstGeom prst="rect">
            <a:avLst/>
          </a:prstGeom>
          <a:gradFill>
            <a:gsLst>
              <a:gs pos="100000">
                <a:srgbClr val="DDE5F4"/>
              </a:gs>
              <a:gs pos="80000">
                <a:srgbClr val="D3DDF1"/>
              </a:gs>
              <a:gs pos="0">
                <a:srgbClr val="C9D6EE"/>
              </a:gs>
              <a:gs pos="100000">
                <a:schemeClr val="accent1">
                  <a:lumMod val="0"/>
                  <a:lumOff val="100000"/>
                  <a:alpha val="53000"/>
                </a:schemeClr>
              </a:gs>
              <a:gs pos="92000">
                <a:schemeClr val="accent1">
                  <a:lumMod val="45000"/>
                  <a:lumOff val="55000"/>
                </a:schemeClr>
              </a:gs>
              <a:gs pos="0">
                <a:schemeClr val="accent1">
                  <a:lumMod val="45000"/>
                  <a:lumOff val="55000"/>
                </a:schemeClr>
              </a:gs>
              <a:gs pos="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817813"/>
            <a:ext cx="9144000" cy="1960562"/>
          </a:xfrm>
          <a:prstGeom prst="rect">
            <a:avLst/>
          </a:prstGeom>
        </p:spPr>
        <p:txBody>
          <a:bodyPr>
            <a:normAutofit/>
          </a:bodyPr>
          <a:lstStyle/>
          <a:p>
            <a:pPr algn="ctr"/>
            <a:r>
              <a:rPr lang="es-CO" sz="3600" b="1" dirty="0">
                <a:solidFill>
                  <a:srgbClr val="183C6E"/>
                </a:solidFill>
                <a:effectLst>
                  <a:outerShdw blurRad="38100" dist="38100" dir="2700000" algn="tl">
                    <a:srgbClr val="000000">
                      <a:alpha val="43137"/>
                    </a:srgbClr>
                  </a:outerShdw>
                </a:effectLst>
                <a:latin typeface="Arial Narrow" panose="020B0606020202030204" pitchFamily="34" charset="0"/>
              </a:rPr>
              <a:t>1.4 PLAN ANTICORRUPCION Y ATENCION AL CIUDADANO – PARTICIPACION CIUDADANA</a:t>
            </a:r>
          </a:p>
        </p:txBody>
      </p:sp>
    </p:spTree>
    <p:extLst>
      <p:ext uri="{BB962C8B-B14F-4D97-AF65-F5344CB8AC3E}">
        <p14:creationId xmlns:p14="http://schemas.microsoft.com/office/powerpoint/2010/main" val="4071792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2D9A75B-CF17-6604-50BD-C1595EC51A73}"/>
              </a:ext>
            </a:extLst>
          </p:cNvPr>
          <p:cNvSpPr txBox="1"/>
          <p:nvPr/>
        </p:nvSpPr>
        <p:spPr>
          <a:xfrm>
            <a:off x="1094509" y="1163782"/>
            <a:ext cx="9989127"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mj-ea"/>
                <a:cs typeface="+mj-cs"/>
              </a:rPr>
              <a:t>PLAN ANTICORRUPCIÓN Y ATENCIÓN AL CIUDADANO</a:t>
            </a:r>
            <a:endParaRPr lang="es-CO" sz="2800" dirty="0">
              <a:solidFill>
                <a:schemeClr val="accent1">
                  <a:lumMod val="50000"/>
                </a:schemeClr>
              </a:solidFill>
            </a:endParaRPr>
          </a:p>
        </p:txBody>
      </p:sp>
      <p:graphicFrame>
        <p:nvGraphicFramePr>
          <p:cNvPr id="4" name="Gráfico 3">
            <a:extLst>
              <a:ext uri="{FF2B5EF4-FFF2-40B4-BE49-F238E27FC236}">
                <a16:creationId xmlns:a16="http://schemas.microsoft.com/office/drawing/2014/main" id="{51A805DA-24B3-02AD-36EB-6978C81D06EC}"/>
              </a:ext>
            </a:extLst>
          </p:cNvPr>
          <p:cNvGraphicFramePr>
            <a:graphicFrameLocks/>
          </p:cNvGraphicFramePr>
          <p:nvPr>
            <p:extLst>
              <p:ext uri="{D42A27DB-BD31-4B8C-83A1-F6EECF244321}">
                <p14:modId xmlns:p14="http://schemas.microsoft.com/office/powerpoint/2010/main" val="4048183876"/>
              </p:ext>
            </p:extLst>
          </p:nvPr>
        </p:nvGraphicFramePr>
        <p:xfrm>
          <a:off x="478172" y="2119744"/>
          <a:ext cx="5173120" cy="42210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B9B53663-2B78-41EF-FDF7-BCAFCD241E12}"/>
              </a:ext>
            </a:extLst>
          </p:cNvPr>
          <p:cNvGraphicFramePr>
            <a:graphicFrameLocks/>
          </p:cNvGraphicFramePr>
          <p:nvPr>
            <p:extLst>
              <p:ext uri="{D42A27DB-BD31-4B8C-83A1-F6EECF244321}">
                <p14:modId xmlns:p14="http://schemas.microsoft.com/office/powerpoint/2010/main" val="3424504761"/>
              </p:ext>
            </p:extLst>
          </p:nvPr>
        </p:nvGraphicFramePr>
        <p:xfrm>
          <a:off x="6096000" y="2119744"/>
          <a:ext cx="5488161" cy="4100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79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alphaModFix amt="0"/>
            <a:extLst>
              <a:ext uri="{28A0092B-C50C-407E-A947-70E740481C1C}">
                <a14:useLocalDpi xmlns:a14="http://schemas.microsoft.com/office/drawing/2010/main" val="0"/>
              </a:ext>
            </a:extLst>
          </a:blip>
          <a:stretch>
            <a:fillRect/>
          </a:stretch>
        </p:blipFill>
        <p:spPr>
          <a:xfrm>
            <a:off x="0" y="811369"/>
            <a:ext cx="12192000" cy="6046631"/>
          </a:xfrm>
          <a:prstGeom prst="rect">
            <a:avLst/>
          </a:prstGeom>
          <a:gradFill>
            <a:gsLst>
              <a:gs pos="100000">
                <a:srgbClr val="DDE5F4"/>
              </a:gs>
              <a:gs pos="80000">
                <a:srgbClr val="D3DDF1"/>
              </a:gs>
              <a:gs pos="0">
                <a:srgbClr val="C9D6EE"/>
              </a:gs>
              <a:gs pos="100000">
                <a:schemeClr val="accent1">
                  <a:lumMod val="0"/>
                  <a:lumOff val="100000"/>
                  <a:alpha val="53000"/>
                </a:schemeClr>
              </a:gs>
              <a:gs pos="92000">
                <a:schemeClr val="accent1">
                  <a:lumMod val="45000"/>
                  <a:lumOff val="55000"/>
                </a:schemeClr>
              </a:gs>
              <a:gs pos="0">
                <a:schemeClr val="accent1">
                  <a:lumMod val="45000"/>
                  <a:lumOff val="55000"/>
                </a:schemeClr>
              </a:gs>
              <a:gs pos="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922588"/>
            <a:ext cx="9144000" cy="2384425"/>
          </a:xfrm>
          <a:prstGeom prst="rect">
            <a:avLst/>
          </a:prstGeom>
        </p:spPr>
        <p:txBody>
          <a:bodyPr>
            <a:normAutofit/>
          </a:bodyPr>
          <a:lstStyle/>
          <a:p>
            <a:pPr algn="ctr"/>
            <a:r>
              <a:rPr kumimoji="0" lang="es-MX" sz="33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1.5   </a:t>
            </a:r>
            <a:r>
              <a:rPr kumimoji="0" lang="es-CO" sz="33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Times New Roman" panose="02020603050405020304" pitchFamily="18" charset="0"/>
              </a:rPr>
              <a:t>PLAN ESTRATEGICO DE TECNOLOGIAS DE</a:t>
            </a:r>
            <a:br>
              <a:rPr kumimoji="0" lang="es-CO" sz="33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Times New Roman" panose="02020603050405020304" pitchFamily="18" charset="0"/>
              </a:rPr>
            </a:br>
            <a:r>
              <a:rPr kumimoji="0" lang="es-CO" sz="33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Times New Roman" panose="02020603050405020304" pitchFamily="18" charset="0"/>
              </a:rPr>
              <a:t>          INFORMACIÓN Y COMUNICACIÓN – PETIC</a:t>
            </a:r>
            <a:endParaRPr lang="es-CO"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288716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324853" y="2324100"/>
            <a:ext cx="4523873" cy="4346575"/>
          </a:xfrm>
          <a:prstGeom prst="rect">
            <a:avLst/>
          </a:prstGeom>
        </p:spPr>
        <p:txBody>
          <a:bodyPr>
            <a:noAutofit/>
          </a:bodyPr>
          <a:lstStyle/>
          <a:p>
            <a:r>
              <a:rPr lang="es-MX" sz="2000" dirty="0">
                <a:latin typeface="Arial Narrow" panose="020B0606020202030204" pitchFamily="34" charset="0"/>
              </a:rPr>
              <a:t>Modernización de la operación tecnológica e implementación de la política de gobierno digital.</a:t>
            </a:r>
            <a:br>
              <a:rPr lang="es-MX" sz="2000" dirty="0">
                <a:latin typeface="Arial Narrow" panose="020B0606020202030204" pitchFamily="34" charset="0"/>
              </a:rPr>
            </a:br>
            <a:br>
              <a:rPr lang="es-MX" sz="2000" dirty="0">
                <a:latin typeface="Arial Narrow" panose="020B0606020202030204" pitchFamily="34" charset="0"/>
              </a:rPr>
            </a:br>
            <a:r>
              <a:rPr lang="es-CO" sz="2000" dirty="0">
                <a:latin typeface="Arial Narrow" panose="020B0606020202030204" pitchFamily="34" charset="0"/>
              </a:rPr>
              <a:t>El  PETIC, contempla  el diseño de objetivos y estrategias T.I., articulados con los objetivos institucionales, y sectoriales.</a:t>
            </a:r>
            <a:br>
              <a:rPr lang="es-CO" sz="2000" dirty="0">
                <a:latin typeface="Arial Narrow" panose="020B0606020202030204" pitchFamily="34" charset="0"/>
              </a:rPr>
            </a:br>
            <a:br>
              <a:rPr lang="es-CO" sz="2000" b="1" dirty="0"/>
            </a:br>
            <a:r>
              <a:rPr lang="es-CO" sz="2000" dirty="0">
                <a:latin typeface="Arial Narrow" panose="020B0606020202030204" pitchFamily="34" charset="0"/>
              </a:rPr>
              <a:t>Su objetivo,  es asegurar la disponibilidad y continuidad de los servicios tecnológicos, gestionando las necesidades de infraestructura tecnológica y servicios asociados, requeridos para la operación de la entidad, a través de  proyectos y/o iniciativas. </a:t>
            </a:r>
            <a:br>
              <a:rPr lang="es-CO" sz="2000" dirty="0"/>
            </a:br>
            <a:r>
              <a:rPr lang="es-CO" sz="2000" dirty="0">
                <a:latin typeface="Arial Narrow" panose="020B0606020202030204" pitchFamily="34" charset="0"/>
                <a:cs typeface="Times New Roman" panose="02020603050405020304" pitchFamily="18" charset="0"/>
              </a:rPr>
              <a:t> </a:t>
            </a:r>
            <a:endParaRPr lang="es-CO" sz="2000" dirty="0"/>
          </a:p>
        </p:txBody>
      </p:sp>
      <p:pic>
        <p:nvPicPr>
          <p:cNvPr id="11" name="Imagen 10"/>
          <p:cNvPicPr>
            <a:picLocks noChangeAspect="1"/>
          </p:cNvPicPr>
          <p:nvPr/>
        </p:nvPicPr>
        <p:blipFill>
          <a:blip r:embed="rId2"/>
          <a:stretch>
            <a:fillRect/>
          </a:stretch>
        </p:blipFill>
        <p:spPr>
          <a:xfrm>
            <a:off x="5739062" y="2695074"/>
            <a:ext cx="5645217" cy="3870618"/>
          </a:xfrm>
          <a:prstGeom prst="rect">
            <a:avLst/>
          </a:prstGeom>
        </p:spPr>
      </p:pic>
      <p:sp>
        <p:nvSpPr>
          <p:cNvPr id="13" name="CuadroTexto 12">
            <a:extLst>
              <a:ext uri="{FF2B5EF4-FFF2-40B4-BE49-F238E27FC236}">
                <a16:creationId xmlns:a16="http://schemas.microsoft.com/office/drawing/2014/main" id="{DA3BB441-E200-A1E0-A05A-02ABD36078EB}"/>
              </a:ext>
            </a:extLst>
          </p:cNvPr>
          <p:cNvSpPr txBox="1"/>
          <p:nvPr/>
        </p:nvSpPr>
        <p:spPr>
          <a:xfrm>
            <a:off x="960119" y="1001274"/>
            <a:ext cx="10234354" cy="954107"/>
          </a:xfrm>
          <a:prstGeom prst="rect">
            <a:avLst/>
          </a:prstGeom>
          <a:solidFill>
            <a:schemeClr val="accent1">
              <a:lumMod val="40000"/>
              <a:lumOff val="60000"/>
            </a:schemeClr>
          </a:solidFill>
        </p:spPr>
        <p:txBody>
          <a:bodyPr wrap="square" rtlCol="0">
            <a:spAutoFit/>
          </a:bodyPr>
          <a:lstStyle/>
          <a:p>
            <a:pPr algn="ctr"/>
            <a:r>
              <a:rPr lang="es-CO" sz="2800" b="1" dirty="0">
                <a:solidFill>
                  <a:srgbClr val="183C6E"/>
                </a:solidFill>
                <a:latin typeface="Arial Narrow" panose="020B0606020202030204" pitchFamily="34" charset="0"/>
                <a:cs typeface="Times New Roman" panose="02020603050405020304" pitchFamily="18" charset="0"/>
              </a:rPr>
              <a:t>PLAN ESTRATEGICO DE TECNOLOGIAS DE INFORMACIÓN Y COMUNICACIÓN –PETIC</a:t>
            </a:r>
            <a:endParaRPr lang="es-CO" sz="2800" b="1" dirty="0">
              <a:solidFill>
                <a:srgbClr val="183C6E"/>
              </a:solidFill>
            </a:endParaRPr>
          </a:p>
        </p:txBody>
      </p:sp>
    </p:spTree>
    <p:extLst>
      <p:ext uri="{BB962C8B-B14F-4D97-AF65-F5344CB8AC3E}">
        <p14:creationId xmlns:p14="http://schemas.microsoft.com/office/powerpoint/2010/main" val="3482353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209800"/>
            <a:ext cx="4891088" cy="4216400"/>
          </a:xfrm>
          <a:prstGeom prst="rect">
            <a:avLst/>
          </a:prstGeom>
          <a:ln>
            <a:solidFill>
              <a:srgbClr val="CCECFF"/>
            </a:solidFill>
          </a:ln>
        </p:spPr>
        <p:txBody>
          <a:bodyPr>
            <a:normAutofit fontScale="90000"/>
          </a:bodyPr>
          <a:lstStyle/>
          <a:p>
            <a:br>
              <a:rPr lang="es-CO" sz="2000" dirty="0">
                <a:latin typeface="Arial Narrow" panose="020B0606020202030204" pitchFamily="34" charset="0"/>
                <a:cs typeface="Times New Roman" panose="02020603050405020304" pitchFamily="18" charset="0"/>
              </a:rPr>
            </a:br>
            <a:br>
              <a:rPr lang="es-CO" sz="2000" dirty="0">
                <a:latin typeface="Arial Narrow" panose="020B0606020202030204" pitchFamily="34" charset="0"/>
                <a:cs typeface="Times New Roman" panose="02020603050405020304" pitchFamily="18" charset="0"/>
              </a:rPr>
            </a:br>
            <a:br>
              <a:rPr lang="es-CO" sz="2000" dirty="0">
                <a:latin typeface="Arial Narrow" panose="020B0606020202030204" pitchFamily="34" charset="0"/>
                <a:cs typeface="Times New Roman" panose="02020603050405020304" pitchFamily="18" charset="0"/>
              </a:rPr>
            </a:br>
            <a:br>
              <a:rPr lang="es-CO" sz="2000" dirty="0">
                <a:latin typeface="Arial Narrow" panose="020B0606020202030204" pitchFamily="34" charset="0"/>
                <a:cs typeface="Times New Roman" panose="02020603050405020304" pitchFamily="18" charset="0"/>
              </a:rPr>
            </a:br>
            <a:r>
              <a:rPr lang="es-CO" sz="2000" dirty="0">
                <a:latin typeface="Arial Narrow" panose="020B0606020202030204" pitchFamily="34" charset="0"/>
                <a:cs typeface="Times New Roman" panose="02020603050405020304" pitchFamily="18" charset="0"/>
              </a:rPr>
              <a:t>-</a:t>
            </a:r>
            <a:r>
              <a:rPr lang="es-CO" sz="2200" dirty="0">
                <a:latin typeface="Arial Narrow" panose="020B0606020202030204" pitchFamily="34" charset="0"/>
                <a:cs typeface="Times New Roman" panose="02020603050405020304" pitchFamily="18" charset="0"/>
              </a:rPr>
              <a:t>A</a:t>
            </a:r>
            <a:r>
              <a:rPr lang="es-CO" sz="2200" dirty="0">
                <a:latin typeface="Arial Narrow" panose="020B0606020202030204" pitchFamily="34" charset="0"/>
              </a:rPr>
              <a:t>ctualización del Sistema de Gestión Documental </a:t>
            </a:r>
            <a:br>
              <a:rPr lang="es-CO" sz="2200" dirty="0">
                <a:latin typeface="Arial Narrow" panose="020B0606020202030204" pitchFamily="34" charset="0"/>
              </a:rPr>
            </a:br>
            <a:r>
              <a:rPr lang="es-CO" sz="2200" dirty="0">
                <a:latin typeface="Arial Narrow" panose="020B0606020202030204" pitchFamily="34" charset="0"/>
              </a:rPr>
              <a:t>  SGD- ORFEO en el FPS.FNC, Sistema Integrado</a:t>
            </a:r>
            <a:br>
              <a:rPr lang="es-CO" sz="2200" dirty="0">
                <a:latin typeface="Arial Narrow" panose="020B0606020202030204" pitchFamily="34" charset="0"/>
              </a:rPr>
            </a:br>
            <a:r>
              <a:rPr lang="es-CO" sz="2200" dirty="0">
                <a:latin typeface="Arial Narrow" panose="020B0606020202030204" pitchFamily="34" charset="0"/>
              </a:rPr>
              <a:t>  Administrativo y Financiero –SAFIX</a:t>
            </a:r>
            <a:br>
              <a:rPr lang="es-CO" sz="2200" dirty="0">
                <a:latin typeface="Arial Narrow" panose="020B0606020202030204" pitchFamily="34" charset="0"/>
              </a:rPr>
            </a:br>
            <a:br>
              <a:rPr lang="es-CO" sz="2200" dirty="0">
                <a:latin typeface="Arial Narrow" panose="020B0606020202030204" pitchFamily="34" charset="0"/>
              </a:rPr>
            </a:br>
            <a:r>
              <a:rPr lang="es-CO" sz="2200" dirty="0">
                <a:latin typeface="Arial Narrow" panose="020B0606020202030204" pitchFamily="34" charset="0"/>
              </a:rPr>
              <a:t>- Se adquirieron herramienta como el aplicativo</a:t>
            </a:r>
            <a:br>
              <a:rPr lang="es-CO" sz="2200" dirty="0">
                <a:latin typeface="Arial Narrow" panose="020B0606020202030204" pitchFamily="34" charset="0"/>
              </a:rPr>
            </a:br>
            <a:r>
              <a:rPr lang="es-CO" sz="2200" dirty="0">
                <a:latin typeface="Arial Narrow" panose="020B0606020202030204" pitchFamily="34" charset="0"/>
              </a:rPr>
              <a:t>  Horus-</a:t>
            </a:r>
            <a:r>
              <a:rPr lang="es-CO" sz="2200" dirty="0" err="1">
                <a:latin typeface="Arial Narrow" panose="020B0606020202030204" pitchFamily="34" charset="0"/>
              </a:rPr>
              <a:t>health</a:t>
            </a:r>
            <a:r>
              <a:rPr lang="es-CO" sz="2200" dirty="0">
                <a:latin typeface="Arial Narrow" panose="020B0606020202030204" pitchFamily="34" charset="0"/>
              </a:rPr>
              <a:t>, y el  software SIG-FPS</a:t>
            </a:r>
            <a:br>
              <a:rPr lang="es-CO" sz="2200" dirty="0">
                <a:latin typeface="Arial Narrow" panose="020B0606020202030204" pitchFamily="34" charset="0"/>
              </a:rPr>
            </a:br>
            <a:br>
              <a:rPr lang="es-CO" sz="2200" dirty="0">
                <a:latin typeface="Arial Narrow" panose="020B0606020202030204" pitchFamily="34" charset="0"/>
              </a:rPr>
            </a:br>
            <a:r>
              <a:rPr lang="es-CO" sz="2200" dirty="0">
                <a:latin typeface="Arial Narrow" panose="020B0606020202030204" pitchFamily="34" charset="0"/>
              </a:rPr>
              <a:t>- Licenciamiento del software para el  cobro</a:t>
            </a:r>
            <a:br>
              <a:rPr lang="es-CO" sz="2200" dirty="0">
                <a:latin typeface="Arial Narrow" panose="020B0606020202030204" pitchFamily="34" charset="0"/>
              </a:rPr>
            </a:br>
            <a:r>
              <a:rPr lang="es-CO" sz="2200" dirty="0">
                <a:latin typeface="Arial Narrow" panose="020B0606020202030204" pitchFamily="34" charset="0"/>
              </a:rPr>
              <a:t>  coactivo y persuasivo a cargo de la entidad</a:t>
            </a:r>
            <a:br>
              <a:rPr lang="es-CO" sz="2200" dirty="0">
                <a:latin typeface="Arial Narrow" panose="020B0606020202030204" pitchFamily="34" charset="0"/>
              </a:rPr>
            </a:br>
            <a:br>
              <a:rPr lang="es-CO" sz="2200" dirty="0">
                <a:latin typeface="Arial Narrow" panose="020B0606020202030204" pitchFamily="34" charset="0"/>
              </a:rPr>
            </a:br>
            <a:r>
              <a:rPr lang="es-CO" sz="2200" dirty="0">
                <a:latin typeface="Arial Narrow" panose="020B0606020202030204" pitchFamily="34" charset="0"/>
              </a:rPr>
              <a:t>-Se realizó la automatización de certificados para</a:t>
            </a:r>
            <a:br>
              <a:rPr lang="es-CO" sz="2200" dirty="0">
                <a:latin typeface="Arial Narrow" panose="020B0606020202030204" pitchFamily="34" charset="0"/>
              </a:rPr>
            </a:br>
            <a:r>
              <a:rPr lang="es-CO" sz="2200" dirty="0">
                <a:latin typeface="Arial Narrow" panose="020B0606020202030204" pitchFamily="34" charset="0"/>
              </a:rPr>
              <a:t> usuarios a través de la página web. (Certificados</a:t>
            </a:r>
            <a:br>
              <a:rPr lang="es-CO" sz="2200" dirty="0">
                <a:latin typeface="Arial Narrow" panose="020B0606020202030204" pitchFamily="34" charset="0"/>
              </a:rPr>
            </a:br>
            <a:r>
              <a:rPr lang="es-CO" sz="2200" dirty="0">
                <a:latin typeface="Arial Narrow" panose="020B0606020202030204" pitchFamily="34" charset="0"/>
              </a:rPr>
              <a:t> de ingresos y retenciones y certificados de</a:t>
            </a:r>
            <a:br>
              <a:rPr lang="es-CO" sz="2200" dirty="0">
                <a:latin typeface="Arial Narrow" panose="020B0606020202030204" pitchFamily="34" charset="0"/>
              </a:rPr>
            </a:br>
            <a:r>
              <a:rPr lang="es-CO" sz="2200" dirty="0">
                <a:latin typeface="Arial Narrow" panose="020B0606020202030204" pitchFamily="34" charset="0"/>
              </a:rPr>
              <a:t> boletines de pago de los pensionados</a:t>
            </a:r>
            <a:br>
              <a:rPr lang="es-CO" sz="2200" dirty="0">
                <a:latin typeface="Arial Narrow" panose="020B0606020202030204" pitchFamily="34" charset="0"/>
              </a:rPr>
            </a:br>
            <a:br>
              <a:rPr lang="es-CO" sz="2000" dirty="0">
                <a:latin typeface="Arial Narrow" panose="020B0606020202030204" pitchFamily="34" charset="0"/>
              </a:rPr>
            </a:br>
            <a:br>
              <a:rPr lang="es-CO" sz="1800" dirty="0"/>
            </a:br>
            <a:br>
              <a:rPr lang="es-CO" sz="1800" dirty="0"/>
            </a:br>
            <a:br>
              <a:rPr lang="es-CO" sz="1800" dirty="0"/>
            </a:br>
            <a:endParaRPr lang="es-MX" sz="1800"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3" name="CuadroTexto 2">
            <a:extLst>
              <a:ext uri="{FF2B5EF4-FFF2-40B4-BE49-F238E27FC236}">
                <a16:creationId xmlns:a16="http://schemas.microsoft.com/office/drawing/2014/main" id="{DA3BB441-E200-A1E0-A05A-02ABD36078EB}"/>
              </a:ext>
            </a:extLst>
          </p:cNvPr>
          <p:cNvSpPr txBox="1"/>
          <p:nvPr/>
        </p:nvSpPr>
        <p:spPr>
          <a:xfrm>
            <a:off x="720436" y="1153674"/>
            <a:ext cx="11263746" cy="646331"/>
          </a:xfrm>
          <a:prstGeom prst="rect">
            <a:avLst/>
          </a:prstGeom>
          <a:solidFill>
            <a:schemeClr val="accent1">
              <a:lumMod val="40000"/>
              <a:lumOff val="60000"/>
            </a:schemeClr>
          </a:solidFill>
        </p:spPr>
        <p:txBody>
          <a:bodyPr wrap="square" rtlCol="0">
            <a:spAutoFit/>
          </a:bodyPr>
          <a:lstStyle/>
          <a:p>
            <a:r>
              <a:rPr lang="es-CO" b="1" dirty="0">
                <a:latin typeface="Arial Narrow" panose="020B0606020202030204" pitchFamily="34" charset="0"/>
                <a:cs typeface="Times New Roman" panose="02020603050405020304" pitchFamily="18" charset="0"/>
              </a:rPr>
              <a:t>Mejoramiento de infraestructura, componentes y plataformas de tecnología, canales de comunicación y servicios</a:t>
            </a:r>
          </a:p>
          <a:p>
            <a:r>
              <a:rPr lang="es-CO" b="1" dirty="0">
                <a:latin typeface="Arial Narrow" panose="020B0606020202030204" pitchFamily="34" charset="0"/>
                <a:cs typeface="Times New Roman" panose="02020603050405020304" pitchFamily="18" charset="0"/>
              </a:rPr>
              <a:t>       tecnológicos del FPS-FNC, a través de la Adquisición de software y hardware, con recursos de inversión.</a:t>
            </a:r>
            <a:endParaRPr lang="es-CO" b="1" dirty="0"/>
          </a:p>
        </p:txBody>
      </p:sp>
      <p:sp>
        <p:nvSpPr>
          <p:cNvPr id="4" name="CuadroTexto 3"/>
          <p:cNvSpPr txBox="1"/>
          <p:nvPr/>
        </p:nvSpPr>
        <p:spPr>
          <a:xfrm>
            <a:off x="5745480" y="2209699"/>
            <a:ext cx="6238702" cy="4924425"/>
          </a:xfrm>
          <a:prstGeom prst="rect">
            <a:avLst/>
          </a:prstGeom>
          <a:noFill/>
          <a:ln>
            <a:solidFill>
              <a:srgbClr val="CCECFF"/>
            </a:solidFill>
          </a:ln>
        </p:spPr>
        <p:txBody>
          <a:bodyPr wrap="square" rtlCol="0">
            <a:spAutoFit/>
          </a:bodyPr>
          <a:lstStyle/>
          <a:p>
            <a:r>
              <a:rPr lang="es-CO" dirty="0">
                <a:latin typeface="Arial Narrow" panose="020B0606020202030204" pitchFamily="34" charset="0"/>
              </a:rPr>
              <a:t>-</a:t>
            </a:r>
            <a:r>
              <a:rPr lang="es-CO" sz="2000" dirty="0">
                <a:latin typeface="Arial Narrow" panose="020B0606020202030204" pitchFamily="34" charset="0"/>
              </a:rPr>
              <a:t>Se desarrolló e implementó el Formulario Único de Trámites, de</a:t>
            </a:r>
          </a:p>
          <a:p>
            <a:r>
              <a:rPr lang="es-CO" sz="2000" dirty="0">
                <a:latin typeface="Arial Narrow" panose="020B0606020202030204" pitchFamily="34" charset="0"/>
              </a:rPr>
              <a:t> Prestaciones Económicas de la Entidad, con el fin de disminuir</a:t>
            </a:r>
          </a:p>
          <a:p>
            <a:r>
              <a:rPr lang="es-CO" sz="2000" dirty="0">
                <a:latin typeface="Arial Narrow" panose="020B0606020202030204" pitchFamily="34" charset="0"/>
              </a:rPr>
              <a:t> los tiempos de solicitudes por parte de los usuarios y a su vez,</a:t>
            </a:r>
          </a:p>
          <a:p>
            <a:r>
              <a:rPr lang="es-CO" sz="2000" dirty="0">
                <a:latin typeface="Arial Narrow" panose="020B0606020202030204" pitchFamily="34" charset="0"/>
              </a:rPr>
              <a:t> llevar el registro en la web de dichas solicitudes.</a:t>
            </a:r>
          </a:p>
          <a:p>
            <a:br>
              <a:rPr lang="es-CO" sz="2000" dirty="0">
                <a:latin typeface="Arial Narrow" panose="020B0606020202030204" pitchFamily="34" charset="0"/>
              </a:rPr>
            </a:br>
            <a:r>
              <a:rPr lang="es-CO" sz="2000" dirty="0">
                <a:latin typeface="Arial Narrow" panose="020B0606020202030204" pitchFamily="34" charset="0"/>
              </a:rPr>
              <a:t>-Se desarrolló e implementó el formulario de encuesta de</a:t>
            </a:r>
          </a:p>
          <a:p>
            <a:r>
              <a:rPr lang="es-CO" sz="2000" dirty="0">
                <a:latin typeface="Arial Narrow" panose="020B0606020202030204" pitchFamily="34" charset="0"/>
              </a:rPr>
              <a:t> satisfacción, con el fin de medir la satisfacción del usuario y</a:t>
            </a:r>
          </a:p>
          <a:p>
            <a:r>
              <a:rPr lang="es-CO" sz="2000" dirty="0">
                <a:latin typeface="Arial Narrow" panose="020B0606020202030204" pitchFamily="34" charset="0"/>
              </a:rPr>
              <a:t> registrar la calificación de cada servicio recibido.</a:t>
            </a:r>
            <a:br>
              <a:rPr lang="es-CO" sz="2000" dirty="0">
                <a:latin typeface="Arial Narrow" panose="020B0606020202030204" pitchFamily="34" charset="0"/>
              </a:rPr>
            </a:br>
            <a:r>
              <a:rPr lang="es-CO" sz="2000" dirty="0">
                <a:latin typeface="Arial Narrow" panose="020B0606020202030204" pitchFamily="34" charset="0"/>
              </a:rPr>
              <a:t>-Se desarrolló e implementación de la </a:t>
            </a:r>
            <a:r>
              <a:rPr lang="es-CO" sz="2000" b="1" dirty="0">
                <a:latin typeface="Arial Narrow" panose="020B0606020202030204" pitchFamily="34" charset="0"/>
              </a:rPr>
              <a:t>APP</a:t>
            </a:r>
            <a:r>
              <a:rPr lang="es-CO" sz="2000" dirty="0">
                <a:latin typeface="Arial Narrow" panose="020B0606020202030204" pitchFamily="34" charset="0"/>
              </a:rPr>
              <a:t> del FPS acceso</a:t>
            </a:r>
          </a:p>
          <a:p>
            <a:r>
              <a:rPr lang="es-CO" sz="2000" dirty="0">
                <a:latin typeface="Arial Narrow" panose="020B0606020202030204" pitchFamily="34" charset="0"/>
              </a:rPr>
              <a:t> para el Módulo </a:t>
            </a:r>
            <a:r>
              <a:rPr lang="es-CO" sz="2000" b="1" dirty="0">
                <a:latin typeface="Arial Narrow" panose="020B0606020202030204" pitchFamily="34" charset="0"/>
              </a:rPr>
              <a:t>PQRSDF</a:t>
            </a:r>
            <a:r>
              <a:rPr lang="es-CO" sz="2000" dirty="0">
                <a:latin typeface="Arial Narrow" panose="020B0606020202030204" pitchFamily="34" charset="0"/>
              </a:rPr>
              <a:t>. y Control de entrega de medicamentos</a:t>
            </a:r>
            <a:br>
              <a:rPr lang="es-CO" sz="2000" dirty="0">
                <a:latin typeface="Arial Narrow" panose="020B0606020202030204" pitchFamily="34" charset="0"/>
              </a:rPr>
            </a:br>
            <a:br>
              <a:rPr lang="es-CO" sz="2000" dirty="0">
                <a:latin typeface="Arial Narrow" panose="020B0606020202030204" pitchFamily="34" charset="0"/>
              </a:rPr>
            </a:br>
            <a:r>
              <a:rPr lang="es-CO" sz="2000" dirty="0">
                <a:latin typeface="Arial Narrow" panose="020B0606020202030204" pitchFamily="34" charset="0"/>
              </a:rPr>
              <a:t>-Se estructuró y está en ejecución el Proyecto libranzas para </a:t>
            </a:r>
          </a:p>
          <a:p>
            <a:r>
              <a:rPr lang="es-CO" sz="2000" dirty="0">
                <a:latin typeface="Arial Narrow" panose="020B0606020202030204" pitchFamily="34" charset="0"/>
              </a:rPr>
              <a:t>  pensionados de forma electrónicas, entre otros.</a:t>
            </a:r>
            <a:br>
              <a:rPr lang="es-CO" sz="2000" dirty="0">
                <a:latin typeface="Arial Narrow" panose="020B0606020202030204" pitchFamily="34" charset="0"/>
              </a:rPr>
            </a:br>
            <a:br>
              <a:rPr lang="es-CO" sz="1600" dirty="0">
                <a:latin typeface="Arial Narrow" panose="020B0606020202030204" pitchFamily="34" charset="0"/>
              </a:rPr>
            </a:br>
            <a:endParaRPr lang="es-CO" dirty="0"/>
          </a:p>
        </p:txBody>
      </p:sp>
    </p:spTree>
    <p:extLst>
      <p:ext uri="{BB962C8B-B14F-4D97-AF65-F5344CB8AC3E}">
        <p14:creationId xmlns:p14="http://schemas.microsoft.com/office/powerpoint/2010/main" val="308677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033588"/>
            <a:ext cx="4741863" cy="4273550"/>
          </a:xfrm>
          <a:prstGeom prst="rect">
            <a:avLst/>
          </a:prstGeom>
          <a:ln>
            <a:solidFill>
              <a:srgbClr val="CCECFF"/>
            </a:solidFill>
          </a:ln>
        </p:spPr>
        <p:txBody>
          <a:bodyPr>
            <a:normAutofit/>
          </a:bodyPr>
          <a:lstStyle/>
          <a:p>
            <a:pPr>
              <a:spcBef>
                <a:spcPts val="0"/>
              </a:spcBef>
              <a:buSzPts val="1800"/>
            </a:pPr>
            <a:r>
              <a:rPr lang="es-CO" sz="1800" b="1" dirty="0">
                <a:latin typeface="Arial Narrow" panose="020B0606020202030204" pitchFamily="34" charset="0"/>
              </a:rPr>
              <a:t>-</a:t>
            </a:r>
            <a:r>
              <a:rPr lang="es-CO" sz="1800" dirty="0">
                <a:latin typeface="Arial Narrow" panose="020B0606020202030204" pitchFamily="34" charset="0"/>
              </a:rPr>
              <a:t>Se adquirieron  y actualizaron  licencia</a:t>
            </a:r>
            <a:br>
              <a:rPr lang="es-CO" sz="1800" dirty="0">
                <a:latin typeface="Arial Narrow" panose="020B0606020202030204" pitchFamily="34" charset="0"/>
              </a:rPr>
            </a:br>
            <a:r>
              <a:rPr lang="es-CO" sz="1800" dirty="0">
                <a:latin typeface="Arial Narrow" panose="020B0606020202030204" pitchFamily="34" charset="0"/>
              </a:rPr>
              <a:t> ORACLE, office 2019, licencias Windows 10, licencia Windows server 2019 a PERPETUIDAD</a:t>
            </a:r>
            <a:br>
              <a:rPr lang="es-CO" sz="1800" dirty="0">
                <a:latin typeface="Arial Narrow" panose="020B0606020202030204" pitchFamily="34" charset="0"/>
              </a:rPr>
            </a:br>
            <a:br>
              <a:rPr lang="es-CO" sz="1800" dirty="0">
                <a:latin typeface="Arial Narrow" panose="020B0606020202030204" pitchFamily="34" charset="0"/>
              </a:rPr>
            </a:br>
            <a:r>
              <a:rPr lang="es-CO" sz="1800" dirty="0">
                <a:latin typeface="Arial Narrow" panose="020B0606020202030204" pitchFamily="34" charset="0"/>
              </a:rPr>
              <a:t>-Se realizó la adquisición fuentes</a:t>
            </a:r>
            <a:br>
              <a:rPr lang="es-CO" sz="1800" dirty="0">
                <a:latin typeface="Arial Narrow" panose="020B0606020202030204" pitchFamily="34" charset="0"/>
              </a:rPr>
            </a:br>
            <a:r>
              <a:rPr lang="es-CO" sz="1800" dirty="0">
                <a:latin typeface="Arial Narrow" panose="020B0606020202030204" pitchFamily="34" charset="0"/>
              </a:rPr>
              <a:t> ininterrumpibles de potencia-UPS,  equipos de</a:t>
            </a:r>
            <a:br>
              <a:rPr lang="es-CO" sz="1800" dirty="0">
                <a:latin typeface="Arial Narrow" panose="020B0606020202030204" pitchFamily="34" charset="0"/>
              </a:rPr>
            </a:br>
            <a:r>
              <a:rPr lang="es-CO" sz="1800" dirty="0">
                <a:latin typeface="Arial Narrow" panose="020B0606020202030204" pitchFamily="34" charset="0"/>
              </a:rPr>
              <a:t> escritorios, impresoras, scanner y portátiles con       dispositivos adicionales para seguridad física y</a:t>
            </a:r>
            <a:br>
              <a:rPr lang="es-CO" sz="1800" dirty="0">
                <a:latin typeface="Arial Narrow" panose="020B0606020202030204" pitchFamily="34" charset="0"/>
              </a:rPr>
            </a:br>
            <a:r>
              <a:rPr lang="es-CO" sz="1800" dirty="0">
                <a:latin typeface="Arial Narrow" panose="020B0606020202030204" pitchFamily="34" charset="0"/>
              </a:rPr>
              <a:t> para el trabajo en condiciones óptimas de los</a:t>
            </a:r>
            <a:br>
              <a:rPr lang="es-CO" sz="1800" dirty="0">
                <a:latin typeface="Arial Narrow" panose="020B0606020202030204" pitchFamily="34" charset="0"/>
              </a:rPr>
            </a:br>
            <a:r>
              <a:rPr lang="es-CO" sz="1800" dirty="0">
                <a:latin typeface="Arial Narrow" panose="020B0606020202030204" pitchFamily="34" charset="0"/>
              </a:rPr>
              <a:t> funcionarios.</a:t>
            </a:r>
            <a:br>
              <a:rPr lang="es-CO" sz="1800" dirty="0">
                <a:latin typeface="Arial Narrow" panose="020B0606020202030204" pitchFamily="34" charset="0"/>
              </a:rPr>
            </a:br>
            <a:br>
              <a:rPr lang="es-CO" sz="1800" dirty="0">
                <a:latin typeface="Arial Narrow" panose="020B0606020202030204" pitchFamily="34" charset="0"/>
              </a:rPr>
            </a:br>
            <a:r>
              <a:rPr lang="es-CO" sz="1800" dirty="0">
                <a:latin typeface="Arial Narrow" panose="020B0606020202030204" pitchFamily="34" charset="0"/>
              </a:rPr>
              <a:t>-Se realizó la renovación de la tecnología y</a:t>
            </a:r>
            <a:br>
              <a:rPr lang="es-CO" sz="1800" dirty="0">
                <a:latin typeface="Arial Narrow" panose="020B0606020202030204" pitchFamily="34" charset="0"/>
              </a:rPr>
            </a:br>
            <a:r>
              <a:rPr lang="es-CO" sz="1800" dirty="0">
                <a:latin typeface="Arial Narrow" panose="020B0606020202030204" pitchFamily="34" charset="0"/>
              </a:rPr>
              <a:t> redes de conectividad y entrada en operación</a:t>
            </a:r>
            <a:br>
              <a:rPr lang="es-CO" sz="1800" dirty="0">
                <a:latin typeface="Arial Narrow" panose="020B0606020202030204" pitchFamily="34" charset="0"/>
              </a:rPr>
            </a:br>
            <a:r>
              <a:rPr lang="es-CO" sz="1800" dirty="0">
                <a:latin typeface="Arial Narrow" panose="020B0606020202030204" pitchFamily="34" charset="0"/>
              </a:rPr>
              <a:t> del nuevo sistema de Digiturno.</a:t>
            </a:r>
            <a:endParaRPr lang="es-MX" sz="1800"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5" name="CuadroTexto 4"/>
          <p:cNvSpPr txBox="1"/>
          <p:nvPr/>
        </p:nvSpPr>
        <p:spPr>
          <a:xfrm>
            <a:off x="1935480" y="1386840"/>
            <a:ext cx="184731" cy="369332"/>
          </a:xfrm>
          <a:prstGeom prst="rect">
            <a:avLst/>
          </a:prstGeom>
          <a:noFill/>
        </p:spPr>
        <p:txBody>
          <a:bodyPr wrap="none" rtlCol="0">
            <a:spAutoFit/>
          </a:bodyPr>
          <a:lstStyle/>
          <a:p>
            <a:endParaRPr lang="es-CO" dirty="0"/>
          </a:p>
        </p:txBody>
      </p:sp>
      <p:sp>
        <p:nvSpPr>
          <p:cNvPr id="7" name="CuadroTexto 6"/>
          <p:cNvSpPr txBox="1"/>
          <p:nvPr/>
        </p:nvSpPr>
        <p:spPr>
          <a:xfrm>
            <a:off x="78378" y="1109841"/>
            <a:ext cx="4663486" cy="923330"/>
          </a:xfrm>
          <a:prstGeom prst="rect">
            <a:avLst/>
          </a:prstGeom>
          <a:solidFill>
            <a:schemeClr val="accent1">
              <a:lumMod val="40000"/>
              <a:lumOff val="60000"/>
            </a:schemeClr>
          </a:solidFill>
          <a:ln>
            <a:solidFill>
              <a:srgbClr val="4472C4"/>
            </a:solidFill>
          </a:ln>
        </p:spPr>
        <p:txBody>
          <a:bodyPr wrap="square" rtlCol="0">
            <a:spAutoFit/>
          </a:bodyPr>
          <a:lstStyle/>
          <a:p>
            <a:pPr algn="just"/>
            <a:r>
              <a:rPr lang="es-CO" b="1" dirty="0">
                <a:latin typeface="Arial Narrow" panose="020B0606020202030204" pitchFamily="34" charset="0"/>
              </a:rPr>
              <a:t>Adquisición de software, Hardware y mejoramiento tecnológico y canales de comunicación de la entidad:</a:t>
            </a:r>
            <a:endParaRPr lang="es-CO" dirty="0"/>
          </a:p>
        </p:txBody>
      </p:sp>
      <p:sp>
        <p:nvSpPr>
          <p:cNvPr id="8" name="Rectángulo 7"/>
          <p:cNvSpPr/>
          <p:nvPr/>
        </p:nvSpPr>
        <p:spPr>
          <a:xfrm>
            <a:off x="5429794" y="2059821"/>
            <a:ext cx="6096000" cy="4247317"/>
          </a:xfrm>
          <a:prstGeom prst="rect">
            <a:avLst/>
          </a:prstGeom>
          <a:ln>
            <a:solidFill>
              <a:srgbClr val="CCECFF"/>
            </a:solidFill>
          </a:ln>
        </p:spPr>
        <p:txBody>
          <a:bodyPr>
            <a:spAutoFit/>
          </a:bodyPr>
          <a:lstStyle/>
          <a:p>
            <a:r>
              <a:rPr lang="es-CO" dirty="0">
                <a:latin typeface="Arial Narrow" panose="020B0606020202030204" pitchFamily="34" charset="0"/>
              </a:rPr>
              <a:t>-Se realizó actualización y adquisición de software de antivirus para garantizar  la seguridad, confidencialidad, integridad y disponibilidad de la información de la entidad, que permiten parametrizar controles de seguridad basados en la Norma ISO 27001 de 2013.</a:t>
            </a:r>
            <a:br>
              <a:rPr lang="es-CO" dirty="0">
                <a:latin typeface="Arial Narrow" panose="020B0606020202030204" pitchFamily="34" charset="0"/>
              </a:rPr>
            </a:br>
            <a:br>
              <a:rPr lang="es-CO" dirty="0">
                <a:latin typeface="Arial Narrow" panose="020B0606020202030204" pitchFamily="34" charset="0"/>
              </a:rPr>
            </a:br>
            <a:r>
              <a:rPr lang="es-CO" dirty="0">
                <a:latin typeface="Arial Narrow" panose="020B0606020202030204" pitchFamily="34" charset="0"/>
              </a:rPr>
              <a:t>- Se vienen adquiriendo </a:t>
            </a:r>
            <a:r>
              <a:rPr lang="es-MX" dirty="0">
                <a:latin typeface="Arial Narrow" panose="020B0606020202030204" pitchFamily="34" charset="0"/>
              </a:rPr>
              <a:t>firmas digitales para servidores y funcionarios públicos, garantizando seguridad tecnológica sobre las transacciones ejecutadas por la Entidad</a:t>
            </a:r>
            <a:br>
              <a:rPr lang="es-MX" dirty="0">
                <a:latin typeface="Arial Narrow" panose="020B0606020202030204" pitchFamily="34" charset="0"/>
              </a:rPr>
            </a:br>
            <a:br>
              <a:rPr lang="es-MX" dirty="0">
                <a:latin typeface="Arial Narrow" panose="020B0606020202030204" pitchFamily="34" charset="0"/>
              </a:rPr>
            </a:br>
            <a:r>
              <a:rPr lang="es-MX" dirty="0">
                <a:latin typeface="Arial Narrow" panose="020B0606020202030204" pitchFamily="34" charset="0"/>
              </a:rPr>
              <a:t>-</a:t>
            </a:r>
            <a:r>
              <a:rPr lang="es-CO" dirty="0">
                <a:latin typeface="Arial Narrow" panose="020B0606020202030204" pitchFamily="34" charset="0"/>
              </a:rPr>
              <a:t>Implementación de un Plan de Sensibilización en seguridad y privacidad de la información</a:t>
            </a:r>
            <a:br>
              <a:rPr lang="es-CO" dirty="0">
                <a:latin typeface="Arial Narrow" panose="020B0606020202030204" pitchFamily="34" charset="0"/>
              </a:rPr>
            </a:br>
            <a:br>
              <a:rPr lang="es-CO" dirty="0">
                <a:latin typeface="Arial Narrow" panose="020B0606020202030204" pitchFamily="34" charset="0"/>
              </a:rPr>
            </a:br>
            <a:r>
              <a:rPr lang="es-CO" dirty="0">
                <a:latin typeface="Arial Narrow" panose="020B0606020202030204" pitchFamily="34" charset="0"/>
              </a:rPr>
              <a:t>-Se realizó la consolidación y revisión de activos de información, con su clasificación, valoración por procesos.</a:t>
            </a:r>
            <a:br>
              <a:rPr lang="es-CO" dirty="0">
                <a:latin typeface="Arial Narrow" panose="020B0606020202030204" pitchFamily="34" charset="0"/>
              </a:rPr>
            </a:br>
            <a:endParaRPr lang="es-CO" dirty="0"/>
          </a:p>
        </p:txBody>
      </p:sp>
      <p:sp>
        <p:nvSpPr>
          <p:cNvPr id="4" name="CuadroTexto 3"/>
          <p:cNvSpPr txBox="1"/>
          <p:nvPr/>
        </p:nvSpPr>
        <p:spPr>
          <a:xfrm>
            <a:off x="5471160" y="1109841"/>
            <a:ext cx="6096000" cy="6463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s-CO" b="1" dirty="0"/>
              <a:t>Implementación </a:t>
            </a:r>
            <a:r>
              <a:rPr lang="es-CO" b="1" dirty="0">
                <a:latin typeface="Arial Narrow" panose="020B0606020202030204" pitchFamily="34" charset="0"/>
              </a:rPr>
              <a:t>del</a:t>
            </a:r>
            <a:r>
              <a:rPr lang="es-CO" b="1" dirty="0"/>
              <a:t> modelo de seguridad y privacidad de la información</a:t>
            </a:r>
            <a:endParaRPr lang="es-CO" dirty="0"/>
          </a:p>
        </p:txBody>
      </p:sp>
    </p:spTree>
    <p:extLst>
      <p:ext uri="{BB962C8B-B14F-4D97-AF65-F5344CB8AC3E}">
        <p14:creationId xmlns:p14="http://schemas.microsoft.com/office/powerpoint/2010/main" val="2459376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498C68B-A9FE-42B8-B59F-60FCDA1AF524}"/>
              </a:ext>
            </a:extLst>
          </p:cNvPr>
          <p:cNvSpPr txBox="1">
            <a:spLocks/>
          </p:cNvSpPr>
          <p:nvPr/>
        </p:nvSpPr>
        <p:spPr>
          <a:xfrm>
            <a:off x="376531" y="595860"/>
            <a:ext cx="10457723" cy="942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s-ES" b="1" dirty="0">
              <a:latin typeface="Arial Nova Cond" panose="020B0506020202020204" pitchFamily="34" charset="0"/>
            </a:endParaRPr>
          </a:p>
          <a:p>
            <a:pPr algn="ctr"/>
            <a:r>
              <a:rPr lang="es-ES" sz="3500" b="1" dirty="0">
                <a:solidFill>
                  <a:srgbClr val="183C6E"/>
                </a:solidFill>
                <a:latin typeface="Arial Narrow" panose="020B0606020202030204" pitchFamily="34" charset="0"/>
              </a:rPr>
              <a:t>   </a:t>
            </a:r>
            <a:r>
              <a:rPr lang="es-ES" sz="2800" b="1" dirty="0">
                <a:solidFill>
                  <a:srgbClr val="183C6E"/>
                </a:solidFill>
                <a:latin typeface="Arial Narrow" panose="020B0606020202030204" pitchFamily="34" charset="0"/>
              </a:rPr>
              <a:t>CANALES DE COMUNICACION – SEDE ELECTRONICA</a:t>
            </a:r>
            <a:endParaRPr lang="es-CO" sz="2800" b="1" dirty="0">
              <a:solidFill>
                <a:srgbClr val="183C6E"/>
              </a:solidFill>
              <a:latin typeface="Arial Narrow" panose="020B0606020202030204" pitchFamily="34" charset="0"/>
            </a:endParaRPr>
          </a:p>
        </p:txBody>
      </p:sp>
      <p:sp>
        <p:nvSpPr>
          <p:cNvPr id="5" name="Marcador de contenido 2">
            <a:extLst>
              <a:ext uri="{FF2B5EF4-FFF2-40B4-BE49-F238E27FC236}">
                <a16:creationId xmlns:a16="http://schemas.microsoft.com/office/drawing/2014/main" id="{90BDBFD5-E18A-40FE-B74B-1CB6DD3BACED}"/>
              </a:ext>
            </a:extLst>
          </p:cNvPr>
          <p:cNvSpPr>
            <a:spLocks noGrp="1"/>
          </p:cNvSpPr>
          <p:nvPr>
            <p:ph idx="1"/>
          </p:nvPr>
        </p:nvSpPr>
        <p:spPr>
          <a:xfrm>
            <a:off x="983673" y="3539255"/>
            <a:ext cx="3491345" cy="788973"/>
          </a:xfrm>
        </p:spPr>
        <p:txBody>
          <a:bodyPr>
            <a:noAutofit/>
          </a:bodyPr>
          <a:lstStyle/>
          <a:p>
            <a:pPr marL="0" indent="0">
              <a:buNone/>
            </a:pPr>
            <a:r>
              <a:rPr lang="es-ES" sz="1800" dirty="0">
                <a:latin typeface="Arial Narrow" panose="020B0606020202030204" pitchFamily="34" charset="0"/>
              </a:rPr>
              <a:t>Reportes de informes, planes, gestión, y demás tramites que se llevan en la entidad.</a:t>
            </a:r>
          </a:p>
        </p:txBody>
      </p:sp>
      <p:pic>
        <p:nvPicPr>
          <p:cNvPr id="6" name="Imagen 5">
            <a:extLst>
              <a:ext uri="{FF2B5EF4-FFF2-40B4-BE49-F238E27FC236}">
                <a16:creationId xmlns:a16="http://schemas.microsoft.com/office/drawing/2014/main" id="{6E93AD2D-8BCC-4DDB-BF2A-7F562C9F4B47}"/>
              </a:ext>
            </a:extLst>
          </p:cNvPr>
          <p:cNvPicPr>
            <a:picLocks noChangeAspect="1"/>
          </p:cNvPicPr>
          <p:nvPr/>
        </p:nvPicPr>
        <p:blipFill>
          <a:blip r:embed="rId2"/>
          <a:stretch>
            <a:fillRect/>
          </a:stretch>
        </p:blipFill>
        <p:spPr>
          <a:xfrm>
            <a:off x="5354450" y="1933750"/>
            <a:ext cx="6607125" cy="2037021"/>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DD606853-F7E9-46EA-A4B9-0F9821E48428}"/>
              </a:ext>
            </a:extLst>
          </p:cNvPr>
          <p:cNvPicPr>
            <a:picLocks noChangeAspect="1"/>
          </p:cNvPicPr>
          <p:nvPr/>
        </p:nvPicPr>
        <p:blipFill>
          <a:blip r:embed="rId3"/>
          <a:stretch>
            <a:fillRect/>
          </a:stretch>
        </p:blipFill>
        <p:spPr>
          <a:xfrm>
            <a:off x="983673" y="4538854"/>
            <a:ext cx="5486400" cy="2037021"/>
          </a:xfrm>
          <a:prstGeom prst="rect">
            <a:avLst/>
          </a:prstGeom>
          <a:ln>
            <a:noFill/>
          </a:ln>
          <a:effectLst>
            <a:outerShdw blurRad="292100" dist="139700" dir="2700000" algn="tl" rotWithShape="0">
              <a:srgbClr val="333333">
                <a:alpha val="65000"/>
              </a:srgbClr>
            </a:outerShdw>
          </a:effectLst>
        </p:spPr>
      </p:pic>
      <p:pic>
        <p:nvPicPr>
          <p:cNvPr id="8" name="Imagen 7">
            <a:hlinkClick r:id="rId4"/>
            <a:extLst>
              <a:ext uri="{FF2B5EF4-FFF2-40B4-BE49-F238E27FC236}">
                <a16:creationId xmlns:a16="http://schemas.microsoft.com/office/drawing/2014/main" id="{EF1B76D9-5DF6-4CFF-A2CF-00E0935EB099}"/>
              </a:ext>
            </a:extLst>
          </p:cNvPr>
          <p:cNvPicPr>
            <a:picLocks noChangeAspect="1"/>
          </p:cNvPicPr>
          <p:nvPr/>
        </p:nvPicPr>
        <p:blipFill>
          <a:blip r:embed="rId5"/>
          <a:stretch>
            <a:fillRect/>
          </a:stretch>
        </p:blipFill>
        <p:spPr>
          <a:xfrm>
            <a:off x="8310434" y="5052337"/>
            <a:ext cx="2995301" cy="1320754"/>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46063B02-6F1A-4668-B723-3623D1754DDC}"/>
              </a:ext>
            </a:extLst>
          </p:cNvPr>
          <p:cNvSpPr txBox="1"/>
          <p:nvPr/>
        </p:nvSpPr>
        <p:spPr>
          <a:xfrm>
            <a:off x="8929691" y="4480300"/>
            <a:ext cx="2112382" cy="338554"/>
          </a:xfrm>
          <a:prstGeom prst="rect">
            <a:avLst/>
          </a:prstGeom>
          <a:noFill/>
        </p:spPr>
        <p:txBody>
          <a:bodyPr wrap="square">
            <a:spAutoFit/>
          </a:bodyPr>
          <a:lstStyle/>
          <a:p>
            <a:pPr marL="0" indent="0" algn="just">
              <a:lnSpc>
                <a:spcPct val="100000"/>
              </a:lnSpc>
              <a:buNone/>
            </a:pPr>
            <a:r>
              <a:rPr lang="es-ES" sz="1600" b="1" dirty="0">
                <a:solidFill>
                  <a:srgbClr val="183C6E"/>
                </a:solidFill>
                <a:latin typeface="Arial Narrow" panose="020B0606020202030204" pitchFamily="34" charset="0"/>
              </a:rPr>
              <a:t>SECCION DE NIÑOS</a:t>
            </a:r>
          </a:p>
        </p:txBody>
      </p:sp>
      <p:sp>
        <p:nvSpPr>
          <p:cNvPr id="10" name="CuadroTexto 9">
            <a:extLst>
              <a:ext uri="{FF2B5EF4-FFF2-40B4-BE49-F238E27FC236}">
                <a16:creationId xmlns:a16="http://schemas.microsoft.com/office/drawing/2014/main" id="{D285E2F4-7A25-486D-B886-4FD62A90C740}"/>
              </a:ext>
            </a:extLst>
          </p:cNvPr>
          <p:cNvSpPr txBox="1"/>
          <p:nvPr/>
        </p:nvSpPr>
        <p:spPr>
          <a:xfrm>
            <a:off x="770389" y="1933750"/>
            <a:ext cx="3927795" cy="1569660"/>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s-ES" sz="1600" b="1" dirty="0">
                <a:latin typeface="Arial Narrow" panose="020B0606020202030204" pitchFamily="34" charset="0"/>
              </a:rPr>
              <a:t>PAGINA WEB – SEDE ELECTRÓNICA</a:t>
            </a:r>
          </a:p>
          <a:p>
            <a:pPr marL="285750" indent="-285750">
              <a:lnSpc>
                <a:spcPct val="100000"/>
              </a:lnSpc>
              <a:buFont typeface="Arial" panose="020B0604020202020204" pitchFamily="34" charset="0"/>
              <a:buChar char="•"/>
            </a:pPr>
            <a:r>
              <a:rPr lang="es-ES" sz="1600" b="1" dirty="0">
                <a:latin typeface="Arial Narrow" panose="020B0606020202030204" pitchFamily="34" charset="0"/>
              </a:rPr>
              <a:t>TRAMITES EN LINEA</a:t>
            </a:r>
          </a:p>
          <a:p>
            <a:pPr marL="285750" indent="-285750">
              <a:lnSpc>
                <a:spcPct val="100000"/>
              </a:lnSpc>
              <a:buFont typeface="Arial" panose="020B0604020202020204" pitchFamily="34" charset="0"/>
              <a:buChar char="•"/>
            </a:pPr>
            <a:r>
              <a:rPr lang="es-ES" sz="1600" b="1" dirty="0">
                <a:latin typeface="Arial Narrow" panose="020B0606020202030204" pitchFamily="34" charset="0"/>
              </a:rPr>
              <a:t>RED DE PRESTADORES DE SALUD</a:t>
            </a:r>
          </a:p>
          <a:p>
            <a:pPr marL="285750" indent="-285750">
              <a:lnSpc>
                <a:spcPct val="100000"/>
              </a:lnSpc>
              <a:buFont typeface="Arial" panose="020B0604020202020204" pitchFamily="34" charset="0"/>
              <a:buChar char="•"/>
            </a:pPr>
            <a:r>
              <a:rPr lang="es-ES" sz="1600" b="1" dirty="0">
                <a:latin typeface="Arial Narrow" panose="020B0606020202030204" pitchFamily="34" charset="0"/>
              </a:rPr>
              <a:t>CHAT EN LINEA</a:t>
            </a:r>
          </a:p>
          <a:p>
            <a:pPr marL="285750" indent="-285750">
              <a:lnSpc>
                <a:spcPct val="100000"/>
              </a:lnSpc>
              <a:buFont typeface="Arial" panose="020B0604020202020204" pitchFamily="34" charset="0"/>
              <a:buChar char="•"/>
            </a:pPr>
            <a:r>
              <a:rPr lang="es-ES" sz="1600" b="1" dirty="0">
                <a:latin typeface="Arial Narrow" panose="020B0606020202030204" pitchFamily="34" charset="0"/>
              </a:rPr>
              <a:t>TRANSPARENCIA Y ACCESO A LA INFORMACIÓN PUBLICA</a:t>
            </a:r>
          </a:p>
        </p:txBody>
      </p:sp>
    </p:spTree>
    <p:extLst>
      <p:ext uri="{BB962C8B-B14F-4D97-AF65-F5344CB8AC3E}">
        <p14:creationId xmlns:p14="http://schemas.microsoft.com/office/powerpoint/2010/main" val="18355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391001A-CEDA-47F3-85CA-18FD9DB3EDB3}"/>
              </a:ext>
            </a:extLst>
          </p:cNvPr>
          <p:cNvSpPr>
            <a:spLocks noGrp="1"/>
          </p:cNvSpPr>
          <p:nvPr>
            <p:ph type="title"/>
          </p:nvPr>
        </p:nvSpPr>
        <p:spPr>
          <a:xfrm>
            <a:off x="770813" y="1013900"/>
            <a:ext cx="10381869" cy="784024"/>
          </a:xfrm>
        </p:spPr>
        <p:txBody>
          <a:bodyPr/>
          <a:lstStyle/>
          <a:p>
            <a:pPr algn="ctr"/>
            <a:r>
              <a:rPr lang="es-ES" sz="2800" b="1" dirty="0">
                <a:solidFill>
                  <a:srgbClr val="183C6E"/>
                </a:solidFill>
                <a:latin typeface="Arial Narrow" panose="020B0606020202030204" pitchFamily="34" charset="0"/>
              </a:rPr>
              <a:t>CANALES DE COMUNICACION – REDES SOCIALES</a:t>
            </a:r>
            <a:endParaRPr lang="es-CO" sz="2800" b="1" dirty="0">
              <a:solidFill>
                <a:srgbClr val="183C6E"/>
              </a:solidFill>
              <a:latin typeface="Arial Narrow" panose="020B0606020202030204" pitchFamily="34" charset="0"/>
            </a:endParaRPr>
          </a:p>
        </p:txBody>
      </p:sp>
      <p:sp>
        <p:nvSpPr>
          <p:cNvPr id="13" name="Marcador de contenido 2">
            <a:extLst>
              <a:ext uri="{FF2B5EF4-FFF2-40B4-BE49-F238E27FC236}">
                <a16:creationId xmlns:a16="http://schemas.microsoft.com/office/drawing/2014/main" id="{77A12901-DD2F-4607-99B7-CD4D73627D32}"/>
              </a:ext>
            </a:extLst>
          </p:cNvPr>
          <p:cNvSpPr>
            <a:spLocks noGrp="1"/>
          </p:cNvSpPr>
          <p:nvPr>
            <p:ph idx="1"/>
          </p:nvPr>
        </p:nvSpPr>
        <p:spPr>
          <a:xfrm>
            <a:off x="438614" y="1626662"/>
            <a:ext cx="11226018" cy="1065279"/>
          </a:xfrm>
        </p:spPr>
        <p:txBody>
          <a:bodyPr>
            <a:noAutofit/>
          </a:bodyPr>
          <a:lstStyle/>
          <a:p>
            <a:pPr marL="0" indent="0" algn="just">
              <a:buNone/>
            </a:pPr>
            <a:r>
              <a:rPr lang="es-ES" sz="2000" dirty="0">
                <a:latin typeface="Arial Narrow" panose="020B0606020202030204" pitchFamily="34" charset="0"/>
              </a:rPr>
              <a:t>El FPSFNC, tiene dispuesta sus Canales de comunicación para la socialización de las diversas actividades y gestión que allí se manejan, estos son Facebook, Twitter, YouTube e Instagram. Todos los canales de comunicación de la entidad como la página web, intranet, carteleras digitales, comités virtuales y Redes Sociales, se gestionan bajo el marco del PLAN DE COMUNICACIONES de la entidad.</a:t>
            </a:r>
          </a:p>
        </p:txBody>
      </p:sp>
      <p:pic>
        <p:nvPicPr>
          <p:cNvPr id="5" name="Imagen 4">
            <a:hlinkClick r:id="rId2"/>
            <a:extLst>
              <a:ext uri="{FF2B5EF4-FFF2-40B4-BE49-F238E27FC236}">
                <a16:creationId xmlns:a16="http://schemas.microsoft.com/office/drawing/2014/main" id="{AC0B0820-3B02-4D9D-922F-B356A2D1CE93}"/>
              </a:ext>
            </a:extLst>
          </p:cNvPr>
          <p:cNvPicPr>
            <a:picLocks noChangeAspect="1"/>
          </p:cNvPicPr>
          <p:nvPr/>
        </p:nvPicPr>
        <p:blipFill>
          <a:blip r:embed="rId3"/>
          <a:stretch>
            <a:fillRect/>
          </a:stretch>
        </p:blipFill>
        <p:spPr>
          <a:xfrm>
            <a:off x="8131805" y="3643478"/>
            <a:ext cx="3622709" cy="23096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agen 5">
            <a:hlinkClick r:id="rId4"/>
            <a:extLst>
              <a:ext uri="{FF2B5EF4-FFF2-40B4-BE49-F238E27FC236}">
                <a16:creationId xmlns:a16="http://schemas.microsoft.com/office/drawing/2014/main" id="{3D184274-42BF-4C3F-9BDE-C0AD490B4B8B}"/>
              </a:ext>
            </a:extLst>
          </p:cNvPr>
          <p:cNvPicPr>
            <a:picLocks noChangeAspect="1"/>
          </p:cNvPicPr>
          <p:nvPr/>
        </p:nvPicPr>
        <p:blipFill rotWithShape="1">
          <a:blip r:embed="rId5"/>
          <a:srcRect l="28729"/>
          <a:stretch/>
        </p:blipFill>
        <p:spPr>
          <a:xfrm>
            <a:off x="4745841" y="3439004"/>
            <a:ext cx="2932509" cy="2070178"/>
          </a:xfrm>
          <a:prstGeom prst="rect">
            <a:avLst/>
          </a:prstGeom>
          <a:ln w="127000" cap="rnd">
            <a:solidFill>
              <a:srgbClr val="FFFFFF"/>
            </a:solidFill>
          </a:ln>
          <a:effectLst>
            <a:outerShdw blurRad="76200" dist="95250" dir="102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ángulo: esquinas redondeadas 6">
            <a:extLst>
              <a:ext uri="{FF2B5EF4-FFF2-40B4-BE49-F238E27FC236}">
                <a16:creationId xmlns:a16="http://schemas.microsoft.com/office/drawing/2014/main" id="{9D5E3EAE-5834-4841-BB6B-BDED2410FE2D}"/>
              </a:ext>
            </a:extLst>
          </p:cNvPr>
          <p:cNvSpPr/>
          <p:nvPr/>
        </p:nvSpPr>
        <p:spPr>
          <a:xfrm>
            <a:off x="1181687" y="3157748"/>
            <a:ext cx="2247866" cy="48572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FACEBOOK</a:t>
            </a:r>
            <a:endParaRPr lang="es-CO" b="1" dirty="0"/>
          </a:p>
        </p:txBody>
      </p:sp>
      <p:sp>
        <p:nvSpPr>
          <p:cNvPr id="8" name="Rectángulo: esquinas redondeadas 7">
            <a:extLst>
              <a:ext uri="{FF2B5EF4-FFF2-40B4-BE49-F238E27FC236}">
                <a16:creationId xmlns:a16="http://schemas.microsoft.com/office/drawing/2014/main" id="{A120E6A0-29E5-4A60-BF7F-6EB29964C8DF}"/>
              </a:ext>
            </a:extLst>
          </p:cNvPr>
          <p:cNvSpPr/>
          <p:nvPr/>
        </p:nvSpPr>
        <p:spPr>
          <a:xfrm>
            <a:off x="5040231" y="2826242"/>
            <a:ext cx="2247866" cy="43424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TWITTER</a:t>
            </a:r>
            <a:endParaRPr lang="es-CO" b="1" dirty="0"/>
          </a:p>
        </p:txBody>
      </p:sp>
      <p:sp>
        <p:nvSpPr>
          <p:cNvPr id="9" name="Rectángulo: esquinas redondeadas 8">
            <a:extLst>
              <a:ext uri="{FF2B5EF4-FFF2-40B4-BE49-F238E27FC236}">
                <a16:creationId xmlns:a16="http://schemas.microsoft.com/office/drawing/2014/main" id="{E01CD95C-8A1B-414B-B2A6-9D683FBFB8E9}"/>
              </a:ext>
            </a:extLst>
          </p:cNvPr>
          <p:cNvSpPr/>
          <p:nvPr/>
        </p:nvSpPr>
        <p:spPr>
          <a:xfrm>
            <a:off x="8750105" y="2996426"/>
            <a:ext cx="2247866" cy="337624"/>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INSTAGRAM</a:t>
            </a:r>
            <a:endParaRPr lang="es-CO" b="1" dirty="0"/>
          </a:p>
        </p:txBody>
      </p:sp>
      <p:sp>
        <p:nvSpPr>
          <p:cNvPr id="10" name="Rectángulo: esquinas redondeadas 9">
            <a:hlinkClick r:id="rId6"/>
            <a:extLst>
              <a:ext uri="{FF2B5EF4-FFF2-40B4-BE49-F238E27FC236}">
                <a16:creationId xmlns:a16="http://schemas.microsoft.com/office/drawing/2014/main" id="{9D2971CF-A09B-4CAE-8BF4-E88E060B9CAC}"/>
              </a:ext>
            </a:extLst>
          </p:cNvPr>
          <p:cNvSpPr/>
          <p:nvPr/>
        </p:nvSpPr>
        <p:spPr>
          <a:xfrm>
            <a:off x="5657212" y="6121944"/>
            <a:ext cx="2247866" cy="428758"/>
          </a:xfrm>
          <a:prstGeom prst="round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YOUTUBE</a:t>
            </a:r>
            <a:endParaRPr lang="es-CO" b="1" dirty="0"/>
          </a:p>
        </p:txBody>
      </p:sp>
      <p:sp>
        <p:nvSpPr>
          <p:cNvPr id="11" name="CuadroTexto 10">
            <a:extLst>
              <a:ext uri="{FF2B5EF4-FFF2-40B4-BE49-F238E27FC236}">
                <a16:creationId xmlns:a16="http://schemas.microsoft.com/office/drawing/2014/main" id="{729F6717-F2EC-4354-8832-5761AF905CD4}"/>
              </a:ext>
            </a:extLst>
          </p:cNvPr>
          <p:cNvSpPr txBox="1"/>
          <p:nvPr/>
        </p:nvSpPr>
        <p:spPr>
          <a:xfrm>
            <a:off x="5227822" y="5687696"/>
            <a:ext cx="1872681" cy="307777"/>
          </a:xfrm>
          <a:prstGeom prst="rect">
            <a:avLst/>
          </a:prstGeom>
          <a:noFill/>
        </p:spPr>
        <p:txBody>
          <a:bodyPr wrap="square">
            <a:spAutoFit/>
          </a:bodyPr>
          <a:lstStyle/>
          <a:p>
            <a:pPr marL="0" indent="0" algn="just">
              <a:lnSpc>
                <a:spcPct val="100000"/>
              </a:lnSpc>
              <a:buNone/>
            </a:pPr>
            <a:r>
              <a:rPr lang="es-ES" sz="1400" b="1" dirty="0">
                <a:latin typeface="Arial Nova Cond" panose="020B0506020202020204" pitchFamily="34" charset="0"/>
              </a:rPr>
              <a:t>NUESTRO CANAL DE</a:t>
            </a:r>
          </a:p>
        </p:txBody>
      </p:sp>
      <p:pic>
        <p:nvPicPr>
          <p:cNvPr id="12" name="Imagen 11">
            <a:hlinkClick r:id="rId7"/>
            <a:extLst>
              <a:ext uri="{FF2B5EF4-FFF2-40B4-BE49-F238E27FC236}">
                <a16:creationId xmlns:a16="http://schemas.microsoft.com/office/drawing/2014/main" id="{C70649A0-2BFF-44A3-A61F-0F5A1D465509}"/>
              </a:ext>
            </a:extLst>
          </p:cNvPr>
          <p:cNvPicPr>
            <a:picLocks noChangeAspect="1"/>
          </p:cNvPicPr>
          <p:nvPr/>
        </p:nvPicPr>
        <p:blipFill>
          <a:blip r:embed="rId8"/>
          <a:stretch>
            <a:fillRect/>
          </a:stretch>
        </p:blipFill>
        <p:spPr>
          <a:xfrm>
            <a:off x="542997" y="4051766"/>
            <a:ext cx="3653523" cy="20701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6119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BB0669-5E97-D745-8A53-9F77F4A63E2C}"/>
              </a:ext>
            </a:extLst>
          </p:cNvPr>
          <p:cNvSpPr txBox="1"/>
          <p:nvPr/>
        </p:nvSpPr>
        <p:spPr>
          <a:xfrm>
            <a:off x="2514600" y="1565564"/>
            <a:ext cx="7162800" cy="523220"/>
          </a:xfrm>
          <a:prstGeom prst="rect">
            <a:avLst/>
          </a:prstGeom>
          <a:noFill/>
        </p:spPr>
        <p:txBody>
          <a:bodyPr wrap="square" rtlCol="0">
            <a:spAutoFit/>
          </a:bodyPr>
          <a:lstStyle/>
          <a:p>
            <a:pPr algn="ct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OBJETIVO DE LA AUDIENCIA PUBLICA</a:t>
            </a:r>
            <a:endParaRPr lang="es-CO" sz="2800" dirty="0">
              <a:solidFill>
                <a:srgbClr val="183C6E"/>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DD86CFF5-7A33-4066-8732-061B78B65BD1}"/>
              </a:ext>
            </a:extLst>
          </p:cNvPr>
          <p:cNvSpPr txBox="1"/>
          <p:nvPr/>
        </p:nvSpPr>
        <p:spPr>
          <a:xfrm>
            <a:off x="1280160" y="2770909"/>
            <a:ext cx="9479280" cy="2419124"/>
          </a:xfrm>
          <a:prstGeom prst="rect">
            <a:avLst/>
          </a:prstGeom>
          <a:noFill/>
          <a:ln>
            <a:solidFill>
              <a:srgbClr val="CCECFF"/>
            </a:solidFill>
          </a:ln>
        </p:spPr>
        <p:txBody>
          <a:bodyPr wrap="square" rtlCol="0">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800" b="0" i="0" u="none" strike="noStrike" kern="1200" cap="none" spc="0" normalizeH="0" baseline="0" noProof="0" dirty="0">
                <a:ln>
                  <a:noFill/>
                </a:ln>
                <a:effectLst/>
                <a:uLnTx/>
                <a:uFillTx/>
                <a:latin typeface="Arial Narrow" panose="020B0606020202030204" pitchFamily="34" charset="0"/>
                <a:ea typeface="+mn-ea"/>
                <a:cs typeface="+mn-cs"/>
              </a:rPr>
              <a:t>Dar a conocer los resultados de la gestión del Fondo de Pasivo Social de Ferrocarriles Nacionales de Colombia durante la vigencia 2021 y avances 2022, a sus usuarios y demás grupos de interés; así como recibir aportes para proyectar su planeación y gestión; de conformidad con el artículo 78 de la Ley 1474 de 2011, el documento CONPES 3654 de 2010</a:t>
            </a:r>
            <a:r>
              <a:rPr kumimoji="0" lang="es-ES" sz="2800" b="0" i="0" u="none" strike="noStrike" kern="1200" cap="none" spc="0" normalizeH="0" baseline="0" noProof="0" dirty="0">
                <a:ln>
                  <a:noFill/>
                </a:ln>
                <a:effectLst/>
                <a:uLnTx/>
                <a:uFillTx/>
                <a:latin typeface="Arial Narrow" panose="020B0606020202030204" pitchFamily="34" charset="0"/>
                <a:ea typeface="+mn-ea"/>
                <a:cs typeface="+mn-cs"/>
              </a:rPr>
              <a:t>.</a:t>
            </a:r>
            <a:endParaRPr kumimoji="0" lang="es-CO" sz="28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02905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FAF3A9B-08D5-4A4A-8E8C-AC685A320B68}"/>
              </a:ext>
            </a:extLst>
          </p:cNvPr>
          <p:cNvSpPr>
            <a:spLocks noGrp="1"/>
          </p:cNvSpPr>
          <p:nvPr>
            <p:ph type="title"/>
          </p:nvPr>
        </p:nvSpPr>
        <p:spPr>
          <a:xfrm>
            <a:off x="838199" y="1066800"/>
            <a:ext cx="10254521" cy="628253"/>
          </a:xfrm>
        </p:spPr>
        <p:txBody>
          <a:bodyPr/>
          <a:lstStyle/>
          <a:p>
            <a:pPr algn="ctr"/>
            <a:r>
              <a:rPr lang="es-ES" sz="2800" b="1" dirty="0">
                <a:solidFill>
                  <a:srgbClr val="183C6E"/>
                </a:solidFill>
                <a:latin typeface="Arial Narrow" panose="020B0606020202030204" pitchFamily="34" charset="0"/>
              </a:rPr>
              <a:t>ATENCION Y SERVICIOS A LA CIUDADANIA</a:t>
            </a:r>
            <a:endParaRPr lang="es-CO" sz="2800" b="1" dirty="0">
              <a:solidFill>
                <a:srgbClr val="183C6E"/>
              </a:solidFill>
              <a:latin typeface="Arial Narrow" panose="020B0606020202030204" pitchFamily="34" charset="0"/>
            </a:endParaRPr>
          </a:p>
        </p:txBody>
      </p:sp>
      <p:sp>
        <p:nvSpPr>
          <p:cNvPr id="5" name="Marcador de contenido 2">
            <a:extLst>
              <a:ext uri="{FF2B5EF4-FFF2-40B4-BE49-F238E27FC236}">
                <a16:creationId xmlns:a16="http://schemas.microsoft.com/office/drawing/2014/main" id="{F87B0245-BEDA-486F-8DCA-965E9A0E4241}"/>
              </a:ext>
            </a:extLst>
          </p:cNvPr>
          <p:cNvSpPr>
            <a:spLocks noGrp="1"/>
          </p:cNvSpPr>
          <p:nvPr>
            <p:ph idx="1"/>
          </p:nvPr>
        </p:nvSpPr>
        <p:spPr>
          <a:xfrm>
            <a:off x="838199" y="1695053"/>
            <a:ext cx="10515600" cy="4790154"/>
          </a:xfrm>
        </p:spPr>
        <p:txBody>
          <a:bodyPr>
            <a:noAutofit/>
          </a:bodyPr>
          <a:lstStyle/>
          <a:p>
            <a:pPr marL="0" indent="0">
              <a:lnSpc>
                <a:spcPct val="150000"/>
              </a:lnSpc>
              <a:buNone/>
            </a:pPr>
            <a:r>
              <a:rPr lang="es-ES" sz="1800" b="1" i="0" u="none" strike="noStrike" dirty="0">
                <a:effectLst/>
                <a:latin typeface="Arial Narrow" panose="020B0606020202030204" pitchFamily="34" charset="0"/>
              </a:rPr>
              <a:t>Dirección:</a:t>
            </a:r>
            <a:r>
              <a:rPr lang="es-ES" sz="1800" b="0" i="0" dirty="0">
                <a:solidFill>
                  <a:srgbClr val="252524"/>
                </a:solidFill>
                <a:effectLst/>
                <a:latin typeface="Arial Narrow" panose="020B0606020202030204" pitchFamily="34" charset="0"/>
              </a:rPr>
              <a:t> Calle 19 No 14 - 21 piso 1, Edificio CUDECOM (Bogotá-Colombia)               </a:t>
            </a:r>
            <a:r>
              <a:rPr lang="es-ES" sz="1800" b="1" dirty="0">
                <a:solidFill>
                  <a:srgbClr val="252524"/>
                </a:solidFill>
                <a:latin typeface="Arial Narrow" panose="020B0606020202030204" pitchFamily="34" charset="0"/>
              </a:rPr>
              <a:t>Código postal</a:t>
            </a:r>
            <a:r>
              <a:rPr lang="es-ES" sz="1800" dirty="0">
                <a:solidFill>
                  <a:srgbClr val="252524"/>
                </a:solidFill>
                <a:latin typeface="Arial Narrow" panose="020B0606020202030204" pitchFamily="34" charset="0"/>
              </a:rPr>
              <a:t>: 1114111</a:t>
            </a:r>
            <a:br>
              <a:rPr lang="es-ES" sz="1800" dirty="0">
                <a:latin typeface="Arial Narrow" panose="020B0606020202030204" pitchFamily="34" charset="0"/>
              </a:rPr>
            </a:br>
            <a:r>
              <a:rPr lang="es-ES" sz="1800" b="1" dirty="0">
                <a:latin typeface="Arial Narrow" panose="020B0606020202030204" pitchFamily="34" charset="0"/>
              </a:rPr>
              <a:t>Orientación Telefónica</a:t>
            </a:r>
            <a:r>
              <a:rPr lang="es-ES" sz="1800" b="1" i="0" u="none" strike="noStrike" dirty="0">
                <a:effectLst/>
                <a:latin typeface="Arial Narrow" panose="020B0606020202030204" pitchFamily="34" charset="0"/>
              </a:rPr>
              <a:t>: </a:t>
            </a:r>
            <a:r>
              <a:rPr lang="es-ES" sz="1800" dirty="0">
                <a:latin typeface="Arial Narrow" panose="020B0606020202030204" pitchFamily="34" charset="0"/>
              </a:rPr>
              <a:t>57</a:t>
            </a:r>
            <a:r>
              <a:rPr lang="es-ES" sz="1800" i="0" u="none" strike="noStrike" dirty="0">
                <a:effectLst/>
                <a:latin typeface="Arial Narrow" panose="020B0606020202030204" pitchFamily="34" charset="0"/>
              </a:rPr>
              <a:t> (1) 3817171 ext. 1900 en jornada continua días hábiles </a:t>
            </a:r>
          </a:p>
          <a:p>
            <a:pPr marL="0" indent="0">
              <a:lnSpc>
                <a:spcPct val="100000"/>
              </a:lnSpc>
              <a:buNone/>
            </a:pPr>
            <a:r>
              <a:rPr lang="es-ES" sz="1800" b="1" dirty="0">
                <a:solidFill>
                  <a:srgbClr val="252524"/>
                </a:solidFill>
                <a:latin typeface="Arial Narrow" panose="020B0606020202030204" pitchFamily="34" charset="0"/>
              </a:rPr>
              <a:t>Línea de Atención 24 horas, Bogotá: </a:t>
            </a:r>
            <a:r>
              <a:rPr lang="es-ES" sz="1800" dirty="0">
                <a:solidFill>
                  <a:srgbClr val="252524"/>
                </a:solidFill>
                <a:latin typeface="Arial Narrow" panose="020B0606020202030204" pitchFamily="34" charset="0"/>
              </a:rPr>
              <a:t>+57 601 208 83 39</a:t>
            </a:r>
            <a:endParaRPr lang="es-ES" sz="1800" i="0" dirty="0">
              <a:solidFill>
                <a:srgbClr val="252524"/>
              </a:solidFill>
              <a:effectLst/>
              <a:latin typeface="Arial Narrow" panose="020B0606020202030204" pitchFamily="34" charset="0"/>
            </a:endParaRPr>
          </a:p>
          <a:p>
            <a:pPr marL="0" indent="0" algn="just">
              <a:lnSpc>
                <a:spcPct val="100000"/>
              </a:lnSpc>
              <a:buNone/>
            </a:pPr>
            <a:r>
              <a:rPr lang="es-ES" sz="1800" b="1" dirty="0">
                <a:latin typeface="Arial Narrow" panose="020B0606020202030204" pitchFamily="34" charset="0"/>
              </a:rPr>
              <a:t>Línea Gratuita (COVID-19), Nacional </a:t>
            </a:r>
            <a:r>
              <a:rPr lang="es-ES" sz="1800" dirty="0">
                <a:latin typeface="Arial Narrow" panose="020B0606020202030204" pitchFamily="34" charset="0"/>
              </a:rPr>
              <a:t>+57 01-8000-111322</a:t>
            </a:r>
          </a:p>
          <a:p>
            <a:pPr marL="0" indent="0" algn="just">
              <a:lnSpc>
                <a:spcPct val="100000"/>
              </a:lnSpc>
              <a:buNone/>
            </a:pPr>
            <a:r>
              <a:rPr lang="es-ES" sz="1800" b="1" dirty="0">
                <a:latin typeface="Arial Narrow" panose="020B0606020202030204" pitchFamily="34" charset="0"/>
              </a:rPr>
              <a:t>Línea 24 horas Atención de Urgencias Nacional: </a:t>
            </a:r>
            <a:r>
              <a:rPr lang="es-ES" sz="1800" dirty="0">
                <a:latin typeface="Arial Narrow" panose="020B0606020202030204" pitchFamily="34" charset="0"/>
              </a:rPr>
              <a:t>+57 01-8000-111322</a:t>
            </a:r>
          </a:p>
          <a:p>
            <a:pPr marL="0" indent="0" algn="just">
              <a:lnSpc>
                <a:spcPct val="100000"/>
              </a:lnSpc>
              <a:buNone/>
            </a:pPr>
            <a:r>
              <a:rPr lang="es-ES" sz="1800" b="1" dirty="0">
                <a:latin typeface="Arial Narrow" panose="020B0606020202030204" pitchFamily="34" charset="0"/>
              </a:rPr>
              <a:t>Atención PQRSD de Salud, Línea de Atención 24/7, Nacional: </a:t>
            </a:r>
            <a:r>
              <a:rPr lang="es-ES" sz="1800" dirty="0">
                <a:latin typeface="Arial Narrow" panose="020B0606020202030204" pitchFamily="34" charset="0"/>
              </a:rPr>
              <a:t>+57 01-8000-111322</a:t>
            </a:r>
          </a:p>
          <a:p>
            <a:pPr marL="0" indent="0" algn="just">
              <a:lnSpc>
                <a:spcPct val="100000"/>
              </a:lnSpc>
              <a:buNone/>
            </a:pPr>
            <a:r>
              <a:rPr lang="es-ES" sz="1800" b="1" dirty="0">
                <a:latin typeface="Arial Narrow" panose="020B0606020202030204" pitchFamily="34" charset="0"/>
              </a:rPr>
              <a:t>Horarios de atención presencial: </a:t>
            </a:r>
            <a:r>
              <a:rPr lang="es-ES" sz="1800" dirty="0">
                <a:latin typeface="Arial Narrow" panose="020B0606020202030204" pitchFamily="34" charset="0"/>
              </a:rPr>
              <a:t>08:00 am a 4:30 pm de lunes a viernes.</a:t>
            </a:r>
          </a:p>
          <a:p>
            <a:pPr marL="0" indent="0" algn="just">
              <a:lnSpc>
                <a:spcPct val="100000"/>
              </a:lnSpc>
              <a:buNone/>
            </a:pPr>
            <a:r>
              <a:rPr lang="es-ES" sz="1800" b="1" dirty="0">
                <a:latin typeface="Arial Narrow" panose="020B0606020202030204" pitchFamily="34" charset="0"/>
              </a:rPr>
              <a:t>Horarios de atención virtual: </a:t>
            </a:r>
            <a:r>
              <a:rPr lang="es-ES" sz="1800" dirty="0">
                <a:latin typeface="Arial Narrow" panose="020B0606020202030204" pitchFamily="34" charset="0"/>
              </a:rPr>
              <a:t>08:00 am a 4:30 pm, en jornada continua días hábiles. </a:t>
            </a:r>
          </a:p>
          <a:p>
            <a:pPr marL="0" indent="0" algn="just">
              <a:lnSpc>
                <a:spcPct val="100000"/>
              </a:lnSpc>
              <a:buNone/>
            </a:pPr>
            <a:r>
              <a:rPr lang="es-ES" sz="1800" b="1" dirty="0">
                <a:latin typeface="Arial Narrow" panose="020B0606020202030204" pitchFamily="34" charset="0"/>
              </a:rPr>
              <a:t>E-mail: </a:t>
            </a:r>
            <a:r>
              <a:rPr lang="es-ES" sz="1800" dirty="0">
                <a:latin typeface="Arial Narrow" panose="020B0606020202030204" pitchFamily="34" charset="0"/>
                <a:hlinkClick r:id="rId2"/>
              </a:rPr>
              <a:t>correspondencia@fps.gov.co</a:t>
            </a:r>
            <a:endParaRPr lang="es-ES" sz="1800" dirty="0">
              <a:latin typeface="Arial Narrow" panose="020B0606020202030204" pitchFamily="34" charset="0"/>
            </a:endParaRPr>
          </a:p>
          <a:p>
            <a:pPr marL="0" indent="0" algn="just">
              <a:lnSpc>
                <a:spcPct val="100000"/>
              </a:lnSpc>
              <a:buNone/>
            </a:pPr>
            <a:r>
              <a:rPr lang="es-ES" sz="1800" b="1" dirty="0">
                <a:latin typeface="Arial Narrow" panose="020B0606020202030204" pitchFamily="34" charset="0"/>
              </a:rPr>
              <a:t>E-mail notificaciones actos administrativos: </a:t>
            </a:r>
            <a:r>
              <a:rPr lang="es-ES" sz="1800" dirty="0">
                <a:latin typeface="Arial Narrow" panose="020B0606020202030204" pitchFamily="34" charset="0"/>
                <a:hlinkClick r:id="rId3"/>
              </a:rPr>
              <a:t>notificaciones@fps.gov.co</a:t>
            </a:r>
            <a:endParaRPr lang="es-ES" sz="1800" dirty="0">
              <a:latin typeface="Arial Narrow" panose="020B0606020202030204" pitchFamily="34" charset="0"/>
            </a:endParaRPr>
          </a:p>
          <a:p>
            <a:pPr marL="0" indent="0" algn="just">
              <a:lnSpc>
                <a:spcPct val="100000"/>
              </a:lnSpc>
              <a:buNone/>
            </a:pPr>
            <a:r>
              <a:rPr lang="es-ES" sz="1800" b="1" dirty="0">
                <a:latin typeface="Arial Narrow" panose="020B0606020202030204" pitchFamily="34" charset="0"/>
              </a:rPr>
              <a:t>E-mail denuncias por hechos de corrupción: </a:t>
            </a:r>
            <a:r>
              <a:rPr lang="es-ES" sz="1800" dirty="0">
                <a:latin typeface="Arial Narrow" panose="020B0606020202030204" pitchFamily="34" charset="0"/>
                <a:hlinkClick r:id="rId4"/>
              </a:rPr>
              <a:t>soy.transparente@fps.gov.co</a:t>
            </a:r>
            <a:endParaRPr lang="es-ES" sz="1800" dirty="0">
              <a:latin typeface="Arial Narrow" panose="020B0606020202030204" pitchFamily="34" charset="0"/>
            </a:endParaRPr>
          </a:p>
          <a:p>
            <a:pPr marL="0" indent="0" algn="just">
              <a:lnSpc>
                <a:spcPct val="100000"/>
              </a:lnSpc>
              <a:buNone/>
            </a:pPr>
            <a:endParaRPr lang="es-ES" sz="1600" dirty="0">
              <a:latin typeface="Arial Narrow" panose="020B0606020202030204" pitchFamily="34" charset="0"/>
            </a:endParaRPr>
          </a:p>
        </p:txBody>
      </p:sp>
    </p:spTree>
    <p:extLst>
      <p:ext uri="{BB962C8B-B14F-4D97-AF65-F5344CB8AC3E}">
        <p14:creationId xmlns:p14="http://schemas.microsoft.com/office/powerpoint/2010/main" val="3301000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F610273-AB77-4F7D-871B-B4D578C01AC8}"/>
              </a:ext>
            </a:extLst>
          </p:cNvPr>
          <p:cNvSpPr>
            <a:spLocks noGrp="1"/>
          </p:cNvSpPr>
          <p:nvPr>
            <p:ph type="title"/>
          </p:nvPr>
        </p:nvSpPr>
        <p:spPr>
          <a:xfrm>
            <a:off x="838199" y="1122218"/>
            <a:ext cx="10089631" cy="652348"/>
          </a:xfrm>
        </p:spPr>
        <p:txBody>
          <a:bodyPr/>
          <a:lstStyle/>
          <a:p>
            <a:pPr algn="ctr"/>
            <a:r>
              <a:rPr lang="es-ES" sz="2800" b="1" dirty="0">
                <a:solidFill>
                  <a:srgbClr val="183C6E"/>
                </a:solidFill>
                <a:latin typeface="Arial Narrow" panose="020B0606020202030204" pitchFamily="34" charset="0"/>
              </a:rPr>
              <a:t>CORREOS  ELECTRONICOS PARA SOLICITUDES</a:t>
            </a:r>
            <a:endParaRPr lang="es-CO" sz="2800" b="1" dirty="0">
              <a:solidFill>
                <a:srgbClr val="183C6E"/>
              </a:solidFill>
              <a:latin typeface="Arial Narrow" panose="020B0606020202030204" pitchFamily="34" charset="0"/>
            </a:endParaRPr>
          </a:p>
        </p:txBody>
      </p:sp>
      <p:sp>
        <p:nvSpPr>
          <p:cNvPr id="5" name="Marcador de contenido 2">
            <a:extLst>
              <a:ext uri="{FF2B5EF4-FFF2-40B4-BE49-F238E27FC236}">
                <a16:creationId xmlns:a16="http://schemas.microsoft.com/office/drawing/2014/main" id="{CD81695A-D168-43D9-9422-B313F280F358}"/>
              </a:ext>
            </a:extLst>
          </p:cNvPr>
          <p:cNvSpPr>
            <a:spLocks noGrp="1"/>
          </p:cNvSpPr>
          <p:nvPr>
            <p:ph idx="1"/>
          </p:nvPr>
        </p:nvSpPr>
        <p:spPr/>
        <p:txBody>
          <a:bodyPr>
            <a:normAutofit fontScale="92500" lnSpcReduction="10000"/>
          </a:bodyPr>
          <a:lstStyle/>
          <a:p>
            <a:pPr marL="0" indent="0">
              <a:buNone/>
            </a:pPr>
            <a:r>
              <a:rPr lang="es-ES" sz="2200" dirty="0">
                <a:latin typeface="Arial Narrow" panose="020B0606020202030204" pitchFamily="34" charset="0"/>
              </a:rPr>
              <a:t>Dentro de nuestros canales de atención al ciudadano, el FPSFNS les ofrece los siguientes correos electrónicos para </a:t>
            </a:r>
            <a:r>
              <a:rPr lang="es-ES" sz="2200" b="1" i="1" dirty="0">
                <a:latin typeface="Arial Narrow" panose="020B0606020202030204" pitchFamily="34" charset="0"/>
              </a:rPr>
              <a:t>temas específicos </a:t>
            </a:r>
            <a:r>
              <a:rPr lang="es-ES" sz="2200" dirty="0">
                <a:latin typeface="Arial Narrow" panose="020B0606020202030204" pitchFamily="34" charset="0"/>
              </a:rPr>
              <a:t>que los tienen a su disposición. </a:t>
            </a:r>
          </a:p>
          <a:p>
            <a:pPr marL="0" indent="0">
              <a:buNone/>
            </a:pPr>
            <a:endParaRPr lang="es-ES" sz="2400" dirty="0">
              <a:latin typeface="Arial Narrow" panose="020B0606020202030204" pitchFamily="34" charset="0"/>
            </a:endParaRPr>
          </a:p>
          <a:p>
            <a:r>
              <a:rPr lang="es-ES" sz="2200" dirty="0">
                <a:latin typeface="Arial Narrow" panose="020B0606020202030204" pitchFamily="34" charset="0"/>
              </a:rPr>
              <a:t>E-mail notificaciones judiciales: </a:t>
            </a:r>
            <a:r>
              <a:rPr lang="es-ES" sz="2200" dirty="0">
                <a:latin typeface="Arial Narrow" panose="020B0606020202030204" pitchFamily="34" charset="0"/>
                <a:hlinkClick r:id="rId2"/>
              </a:rPr>
              <a:t>notificacionesjudiciales@fps.gov.co</a:t>
            </a:r>
            <a:endParaRPr lang="es-ES" sz="2200" dirty="0">
              <a:latin typeface="Arial Narrow" panose="020B0606020202030204" pitchFamily="34" charset="0"/>
            </a:endParaRPr>
          </a:p>
          <a:p>
            <a:r>
              <a:rPr lang="es-ES" sz="2200" dirty="0">
                <a:latin typeface="Arial Narrow" panose="020B0606020202030204" pitchFamily="34" charset="0"/>
              </a:rPr>
              <a:t>E-mail radicación de facturas: </a:t>
            </a:r>
            <a:r>
              <a:rPr lang="es-CO" sz="2200" b="0" i="0" dirty="0">
                <a:solidFill>
                  <a:srgbClr val="000000"/>
                </a:solidFill>
                <a:effectLst/>
                <a:latin typeface="Arial Narrow" panose="020B0606020202030204" pitchFamily="34" charset="0"/>
                <a:hlinkClick r:id="rId3"/>
              </a:rPr>
              <a:t>facturacion.electronica@fps.gov.co</a:t>
            </a:r>
            <a:r>
              <a:rPr lang="es-CO" sz="2200" b="0" i="0" dirty="0">
                <a:solidFill>
                  <a:srgbClr val="000000"/>
                </a:solidFill>
                <a:effectLst/>
                <a:latin typeface="Arial Narrow" panose="020B0606020202030204" pitchFamily="34" charset="0"/>
              </a:rPr>
              <a:t> </a:t>
            </a:r>
            <a:endParaRPr lang="es-ES" sz="2200" dirty="0">
              <a:latin typeface="Arial Narrow" panose="020B0606020202030204" pitchFamily="34" charset="0"/>
            </a:endParaRPr>
          </a:p>
          <a:p>
            <a:r>
              <a:rPr lang="es-ES" sz="2200" dirty="0">
                <a:latin typeface="Arial Narrow" panose="020B0606020202030204" pitchFamily="34" charset="0"/>
              </a:rPr>
              <a:t>E-mail covid-19: </a:t>
            </a:r>
            <a:r>
              <a:rPr lang="es-CO" sz="2200" b="0" i="0" dirty="0">
                <a:solidFill>
                  <a:srgbClr val="000000"/>
                </a:solidFill>
                <a:effectLst/>
                <a:latin typeface="Arial Narrow" panose="020B0606020202030204" pitchFamily="34" charset="0"/>
                <a:hlinkClick r:id="rId4"/>
              </a:rPr>
              <a:t>comunicacionescoronavirus@fps.gov.co</a:t>
            </a:r>
            <a:r>
              <a:rPr lang="es-ES" sz="2200" b="0" i="0" dirty="0">
                <a:solidFill>
                  <a:srgbClr val="000000"/>
                </a:solidFill>
                <a:effectLst/>
                <a:latin typeface="Arial Narrow" panose="020B0606020202030204" pitchFamily="34" charset="0"/>
              </a:rPr>
              <a:t> </a:t>
            </a:r>
          </a:p>
          <a:p>
            <a:r>
              <a:rPr lang="es-ES" sz="2200" dirty="0">
                <a:solidFill>
                  <a:srgbClr val="000000"/>
                </a:solidFill>
                <a:latin typeface="Arial Narrow" panose="020B0606020202030204" pitchFamily="34" charset="0"/>
              </a:rPr>
              <a:t>E-mail correspondencia: </a:t>
            </a:r>
            <a:r>
              <a:rPr lang="es-CO" sz="2200" b="0" i="0" dirty="0">
                <a:solidFill>
                  <a:srgbClr val="000000"/>
                </a:solidFill>
                <a:effectLst/>
                <a:latin typeface="Arial Narrow" panose="020B0606020202030204" pitchFamily="34" charset="0"/>
                <a:hlinkClick r:id="rId5"/>
              </a:rPr>
              <a:t>correspondencia@fps.gov.co</a:t>
            </a:r>
            <a:r>
              <a:rPr lang="es-ES" sz="2200" dirty="0">
                <a:solidFill>
                  <a:srgbClr val="000000"/>
                </a:solidFill>
                <a:latin typeface="Arial Narrow" panose="020B0606020202030204" pitchFamily="34" charset="0"/>
              </a:rPr>
              <a:t> </a:t>
            </a:r>
          </a:p>
          <a:p>
            <a:r>
              <a:rPr lang="es-ES" sz="2200" dirty="0">
                <a:solidFill>
                  <a:srgbClr val="000000"/>
                </a:solidFill>
                <a:latin typeface="Arial Narrow" panose="020B0606020202030204" pitchFamily="34" charset="0"/>
              </a:rPr>
              <a:t>E-mail contacto general: </a:t>
            </a:r>
            <a:r>
              <a:rPr lang="es-ES" sz="2200" dirty="0">
                <a:solidFill>
                  <a:srgbClr val="000000"/>
                </a:solidFill>
                <a:latin typeface="Arial Narrow" panose="020B0606020202030204" pitchFamily="34" charset="0"/>
                <a:hlinkClick r:id="rId6"/>
              </a:rPr>
              <a:t>comunicaciones@fps.gov.co</a:t>
            </a:r>
            <a:r>
              <a:rPr lang="es-ES" sz="2200" dirty="0">
                <a:solidFill>
                  <a:srgbClr val="000000"/>
                </a:solidFill>
                <a:latin typeface="Arial Narrow" panose="020B0606020202030204" pitchFamily="34" charset="0"/>
              </a:rPr>
              <a:t> </a:t>
            </a:r>
          </a:p>
          <a:p>
            <a:r>
              <a:rPr lang="es-ES" sz="2200" dirty="0">
                <a:solidFill>
                  <a:srgbClr val="000000"/>
                </a:solidFill>
                <a:latin typeface="Arial Narrow" panose="020B0606020202030204" pitchFamily="34" charset="0"/>
              </a:rPr>
              <a:t>E-mail rendición de cuentas: </a:t>
            </a:r>
            <a:r>
              <a:rPr lang="es-CO" sz="2200" b="0" i="0" dirty="0">
                <a:solidFill>
                  <a:srgbClr val="000000"/>
                </a:solidFill>
                <a:effectLst/>
                <a:latin typeface="Arial Narrow" panose="020B0606020202030204" pitchFamily="34" charset="0"/>
                <a:hlinkClick r:id="rId7"/>
              </a:rPr>
              <a:t>audienciapublica@fps.gov.co</a:t>
            </a:r>
            <a:r>
              <a:rPr lang="es-ES" sz="2200" b="0" i="0" dirty="0">
                <a:solidFill>
                  <a:srgbClr val="000000"/>
                </a:solidFill>
                <a:effectLst/>
                <a:latin typeface="Arial Narrow" panose="020B0606020202030204" pitchFamily="34" charset="0"/>
              </a:rPr>
              <a:t> </a:t>
            </a:r>
          </a:p>
          <a:p>
            <a:endParaRPr lang="es-ES" sz="2400" dirty="0">
              <a:solidFill>
                <a:srgbClr val="000000"/>
              </a:solidFill>
              <a:latin typeface="Arial Narrow" panose="020B0606020202030204" pitchFamily="34" charset="0"/>
            </a:endParaRPr>
          </a:p>
          <a:p>
            <a:pPr marL="0" indent="0">
              <a:buNone/>
            </a:pPr>
            <a:r>
              <a:rPr lang="es-ES" sz="2200" b="1" i="1" dirty="0">
                <a:solidFill>
                  <a:srgbClr val="000000"/>
                </a:solidFill>
                <a:latin typeface="Arial Narrow" panose="020B0606020202030204" pitchFamily="34" charset="0"/>
              </a:rPr>
              <a:t>Nota:</a:t>
            </a:r>
            <a:r>
              <a:rPr lang="es-ES" sz="2200" i="1" dirty="0">
                <a:solidFill>
                  <a:srgbClr val="000000"/>
                </a:solidFill>
                <a:latin typeface="Arial Narrow" panose="020B0606020202030204" pitchFamily="34" charset="0"/>
              </a:rPr>
              <a:t> para solicitudes generales, ponemos a su disposición el modulo de PQRS y el CHAT, incluidos en nuestra página web.</a:t>
            </a:r>
            <a:endParaRPr lang="es-CO" sz="2200" i="1" dirty="0">
              <a:latin typeface="Arial Narrow" panose="020B0606020202030204" pitchFamily="34" charset="0"/>
            </a:endParaRPr>
          </a:p>
        </p:txBody>
      </p:sp>
    </p:spTree>
    <p:extLst>
      <p:ext uri="{BB962C8B-B14F-4D97-AF65-F5344CB8AC3E}">
        <p14:creationId xmlns:p14="http://schemas.microsoft.com/office/powerpoint/2010/main" val="3473881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ADC8F3"/>
              </a:clrFrom>
              <a:clrTo>
                <a:srgbClr val="ADC8F3">
                  <a:alpha val="0"/>
                </a:srgbClr>
              </a:clrTo>
            </a:clrChange>
            <a:duotone>
              <a:schemeClr val="accent5">
                <a:shade val="45000"/>
                <a:satMod val="135000"/>
              </a:schemeClr>
              <a:prstClr val="white"/>
            </a:duotone>
            <a:alphaModFix amt="38000"/>
            <a:extLst>
              <a:ext uri="{BEBA8EAE-BF5A-486C-A8C5-ECC9F3942E4B}">
                <a14:imgProps xmlns:a14="http://schemas.microsoft.com/office/drawing/2010/main">
                  <a14:imgLayer r:embed="rId3">
                    <a14:imgEffect>
                      <a14:colorTemperature colorTemp="7700"/>
                    </a14:imgEffect>
                    <a14:imgEffect>
                      <a14:saturation sat="60000"/>
                    </a14:imgEffect>
                  </a14:imgLayer>
                </a14:imgProps>
              </a:ext>
            </a:extLst>
          </a:blip>
          <a:stretch>
            <a:fillRect/>
          </a:stretch>
        </p:blipFill>
        <p:spPr>
          <a:xfrm>
            <a:off x="0" y="942108"/>
            <a:ext cx="12192000" cy="5915891"/>
          </a:xfrm>
          <a:prstGeom prst="rect">
            <a:avLst/>
          </a:prstGeom>
          <a:gradFill>
            <a:gsLst>
              <a:gs pos="50000">
                <a:schemeClr val="accent1">
                  <a:alpha val="31000"/>
                  <a:lumMod val="0"/>
                  <a:lumOff val="100000"/>
                </a:schemeClr>
              </a:gs>
              <a:gs pos="7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863850"/>
            <a:ext cx="9144000" cy="2414588"/>
          </a:xfrm>
          <a:prstGeom prst="rect">
            <a:avLst/>
          </a:prstGeom>
        </p:spPr>
        <p:txBody>
          <a:bodyPr>
            <a:normAutofit/>
          </a:bodyPr>
          <a:lstStyle/>
          <a:p>
            <a:pPr algn="ctr"/>
            <a:r>
              <a:rPr lang="es-CO" sz="4000" b="1" dirty="0">
                <a:solidFill>
                  <a:srgbClr val="183C6E"/>
                </a:solidFill>
                <a:effectLst>
                  <a:outerShdw blurRad="38100" dist="38100" dir="2700000" algn="tl">
                    <a:srgbClr val="000000">
                      <a:alpha val="43137"/>
                    </a:srgbClr>
                  </a:outerShdw>
                </a:effectLst>
                <a:latin typeface="Arial Narrow" panose="020B0606020202030204" pitchFamily="34" charset="0"/>
              </a:rPr>
              <a:t>1.6 PROYECTOS DE INVERSION</a:t>
            </a:r>
          </a:p>
        </p:txBody>
      </p:sp>
      <p:sp>
        <p:nvSpPr>
          <p:cNvPr id="4" name="CuadroTexto 3">
            <a:extLst>
              <a:ext uri="{FF2B5EF4-FFF2-40B4-BE49-F238E27FC236}">
                <a16:creationId xmlns:a16="http://schemas.microsoft.com/office/drawing/2014/main" id="{105013BC-F85D-70FF-88BE-F63A6AF87CF5}"/>
              </a:ext>
            </a:extLst>
          </p:cNvPr>
          <p:cNvSpPr txBox="1"/>
          <p:nvPr/>
        </p:nvSpPr>
        <p:spPr>
          <a:xfrm>
            <a:off x="5985164" y="4793673"/>
            <a:ext cx="51261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a:t>
            </a:r>
            <a:endParaRPr kumimoji="0" lang="es-CO" sz="2400" b="1" i="0" u="none" strike="noStrike" kern="1200" cap="none" spc="0" normalizeH="0" baseline="0" noProof="0" dirty="0">
              <a:ln>
                <a:noFill/>
              </a:ln>
              <a:solidFill>
                <a:srgbClr val="183C6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3060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73245E-4786-D6E6-9FC2-BF6F499CE18B}"/>
              </a:ext>
            </a:extLst>
          </p:cNvPr>
          <p:cNvSpPr txBox="1"/>
          <p:nvPr/>
        </p:nvSpPr>
        <p:spPr>
          <a:xfrm>
            <a:off x="983673" y="1205345"/>
            <a:ext cx="9822872" cy="584775"/>
          </a:xfrm>
          <a:prstGeom prst="rect">
            <a:avLst/>
          </a:prstGeom>
          <a:noFill/>
        </p:spPr>
        <p:txBody>
          <a:bodyPr wrap="square" rtlCol="0">
            <a:spAutoFit/>
          </a:bodyPr>
          <a:lstStyle/>
          <a:p>
            <a:pPr algn="ctr"/>
            <a:r>
              <a:rPr kumimoji="0" lang="es-CO" sz="3200" b="1" i="0" u="none" strike="noStrike" kern="1200" cap="none" spc="0" normalizeH="0" baseline="0" noProof="0" dirty="0">
                <a:ln>
                  <a:noFill/>
                </a:ln>
                <a:solidFill>
                  <a:schemeClr val="accent1">
                    <a:lumMod val="50000"/>
                  </a:schemeClr>
                </a:solidFill>
                <a:effectLst/>
                <a:uLnTx/>
                <a:uFillTx/>
                <a:latin typeface="Arial Narrow" panose="020B0606020202030204" pitchFamily="34" charset="0"/>
                <a:ea typeface="+mj-ea"/>
                <a:cs typeface="+mj-cs"/>
              </a:rPr>
              <a:t>PROYECTO: CÓDIGO BPIN 2018011000373</a:t>
            </a:r>
            <a:endParaRPr lang="es-CO" sz="3200" dirty="0">
              <a:solidFill>
                <a:schemeClr val="accent1">
                  <a:lumMod val="50000"/>
                </a:schemeClr>
              </a:solidFill>
            </a:endParaRPr>
          </a:p>
        </p:txBody>
      </p:sp>
      <p:sp>
        <p:nvSpPr>
          <p:cNvPr id="3" name="CuadroTexto 2">
            <a:extLst>
              <a:ext uri="{FF2B5EF4-FFF2-40B4-BE49-F238E27FC236}">
                <a16:creationId xmlns:a16="http://schemas.microsoft.com/office/drawing/2014/main" id="{2E45B742-1E38-E2B2-1539-A37B46C05B2E}"/>
              </a:ext>
            </a:extLst>
          </p:cNvPr>
          <p:cNvSpPr txBox="1"/>
          <p:nvPr/>
        </p:nvSpPr>
        <p:spPr>
          <a:xfrm>
            <a:off x="983673" y="1790120"/>
            <a:ext cx="10318469" cy="110286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400"/>
              </a:spcBef>
              <a:spcAft>
                <a:spcPts val="0"/>
              </a:spcAft>
              <a:buClr>
                <a:srgbClr val="0F6FC6"/>
              </a:buClr>
              <a:buSzPct val="80000"/>
              <a:buFont typeface="Corbel" pitchFamily="34" charset="0"/>
              <a:buNone/>
              <a:tabLst/>
              <a:defRPr/>
            </a:pPr>
            <a:r>
              <a:rPr kumimoji="0" lang="es-CO" sz="2000" b="1" i="0" u="none" strike="noStrike" kern="1200" cap="none" spc="0" normalizeH="0" baseline="0" noProof="0" dirty="0">
                <a:ln>
                  <a:noFill/>
                </a:ln>
                <a:effectLst/>
                <a:uLnTx/>
                <a:uFillTx/>
                <a:latin typeface="Arial Narrow" panose="020B0606020202030204" pitchFamily="34" charset="0"/>
                <a:ea typeface="+mn-ea"/>
                <a:cs typeface="+mn-cs"/>
              </a:rPr>
              <a:t>OBJETIVO: </a:t>
            </a:r>
          </a:p>
          <a:p>
            <a:pPr marL="0" marR="0" lvl="0" indent="0" algn="l" defTabSz="914400" rtl="0" eaLnBrk="1" fontAlgn="auto" latinLnBrk="0" hangingPunct="1">
              <a:lnSpc>
                <a:spcPct val="90000"/>
              </a:lnSpc>
              <a:spcBef>
                <a:spcPts val="1400"/>
              </a:spcBef>
              <a:spcAft>
                <a:spcPts val="0"/>
              </a:spcAft>
              <a:buClr>
                <a:srgbClr val="0F6FC6"/>
              </a:buClr>
              <a:buSzPct val="80000"/>
              <a:buFont typeface="Corbel" pitchFamily="34" charset="0"/>
              <a:buNone/>
              <a:tabLst/>
              <a:defRPr/>
            </a:pPr>
            <a:r>
              <a:rPr kumimoji="0" lang="es-CO" sz="2000" b="0" i="0" u="none" strike="noStrike" kern="1200" cap="none" spc="0" normalizeH="0" baseline="0" noProof="0" dirty="0">
                <a:ln>
                  <a:noFill/>
                </a:ln>
                <a:effectLst/>
                <a:uLnTx/>
                <a:uFillTx/>
                <a:latin typeface="Arial Narrow" panose="020B0606020202030204" pitchFamily="34" charset="0"/>
                <a:ea typeface="+mn-ea"/>
                <a:cs typeface="+mn-cs"/>
              </a:rPr>
              <a:t>Fortalecer la gestión administrativa, operativa y tecnológica del Fondo de Pasivo Social de Ferrocarriles Nacionales de Colombia</a:t>
            </a:r>
            <a:endParaRPr lang="es-CO" sz="2000" dirty="0"/>
          </a:p>
        </p:txBody>
      </p:sp>
      <p:pic>
        <p:nvPicPr>
          <p:cNvPr id="5" name="Imagen 4">
            <a:extLst>
              <a:ext uri="{FF2B5EF4-FFF2-40B4-BE49-F238E27FC236}">
                <a16:creationId xmlns:a16="http://schemas.microsoft.com/office/drawing/2014/main" id="{9F24CE3E-EB93-78FC-EFC0-6493B6DED6EF}"/>
              </a:ext>
            </a:extLst>
          </p:cNvPr>
          <p:cNvPicPr>
            <a:picLocks noChangeAspect="1"/>
          </p:cNvPicPr>
          <p:nvPr/>
        </p:nvPicPr>
        <p:blipFill>
          <a:blip r:embed="rId2"/>
          <a:stretch>
            <a:fillRect/>
          </a:stretch>
        </p:blipFill>
        <p:spPr>
          <a:xfrm>
            <a:off x="889859" y="3087974"/>
            <a:ext cx="5005250" cy="3215843"/>
          </a:xfrm>
          <a:prstGeom prst="rect">
            <a:avLst/>
          </a:prstGeom>
        </p:spPr>
      </p:pic>
      <p:pic>
        <p:nvPicPr>
          <p:cNvPr id="7" name="Imagen 6">
            <a:extLst>
              <a:ext uri="{FF2B5EF4-FFF2-40B4-BE49-F238E27FC236}">
                <a16:creationId xmlns:a16="http://schemas.microsoft.com/office/drawing/2014/main" id="{90BCA298-D284-DABF-AE34-B3E4B458D8B2}"/>
              </a:ext>
            </a:extLst>
          </p:cNvPr>
          <p:cNvPicPr>
            <a:picLocks noChangeAspect="1"/>
          </p:cNvPicPr>
          <p:nvPr/>
        </p:nvPicPr>
        <p:blipFill>
          <a:blip r:embed="rId3"/>
          <a:stretch>
            <a:fillRect/>
          </a:stretch>
        </p:blipFill>
        <p:spPr>
          <a:xfrm>
            <a:off x="6096000" y="3087974"/>
            <a:ext cx="5541818" cy="3215843"/>
          </a:xfrm>
          <a:prstGeom prst="rect">
            <a:avLst/>
          </a:prstGeom>
        </p:spPr>
      </p:pic>
    </p:spTree>
    <p:extLst>
      <p:ext uri="{BB962C8B-B14F-4D97-AF65-F5344CB8AC3E}">
        <p14:creationId xmlns:p14="http://schemas.microsoft.com/office/powerpoint/2010/main" val="4245355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D9CA8A-8CC2-786F-6DD0-9B7E61D6EAA6}"/>
              </a:ext>
            </a:extLst>
          </p:cNvPr>
          <p:cNvSpPr txBox="1"/>
          <p:nvPr/>
        </p:nvSpPr>
        <p:spPr>
          <a:xfrm>
            <a:off x="803564" y="1233055"/>
            <a:ext cx="10307781" cy="584775"/>
          </a:xfrm>
          <a:prstGeom prst="rect">
            <a:avLst/>
          </a:prstGeom>
          <a:noFill/>
        </p:spPr>
        <p:txBody>
          <a:bodyPr wrap="square" rtlCol="0">
            <a:spAutoFit/>
          </a:bodyPr>
          <a:lstStyle/>
          <a:p>
            <a:pPr algn="ctr"/>
            <a:r>
              <a:rPr kumimoji="0" lang="es-CO" sz="32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mj-cs"/>
              </a:rPr>
              <a:t>PROYECTO:CÓDIGO BPIN  2019011000208</a:t>
            </a:r>
            <a:endParaRPr lang="es-CO" sz="3200" dirty="0">
              <a:solidFill>
                <a:srgbClr val="183C6E"/>
              </a:solidFill>
            </a:endParaRPr>
          </a:p>
        </p:txBody>
      </p:sp>
      <p:sp>
        <p:nvSpPr>
          <p:cNvPr id="3" name="CuadroTexto 2">
            <a:extLst>
              <a:ext uri="{FF2B5EF4-FFF2-40B4-BE49-F238E27FC236}">
                <a16:creationId xmlns:a16="http://schemas.microsoft.com/office/drawing/2014/main" id="{B2FDAE6D-9638-AA41-B9C6-FA84D23E518A}"/>
              </a:ext>
            </a:extLst>
          </p:cNvPr>
          <p:cNvSpPr txBox="1"/>
          <p:nvPr/>
        </p:nvSpPr>
        <p:spPr>
          <a:xfrm>
            <a:off x="803564" y="2161309"/>
            <a:ext cx="10307781" cy="110286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400"/>
              </a:spcBef>
              <a:spcAft>
                <a:spcPts val="0"/>
              </a:spcAft>
              <a:buClr>
                <a:srgbClr val="0F6FC6"/>
              </a:buClr>
              <a:buSzPct val="80000"/>
              <a:buFont typeface="Corbel" pitchFamily="34" charset="0"/>
              <a:buNone/>
              <a:tabLst/>
              <a:defRPr/>
            </a:pPr>
            <a:r>
              <a:rPr kumimoji="0" lang="es-CO" sz="2000" b="1" i="0" u="none" strike="noStrike" kern="1200" cap="none" spc="0" normalizeH="0" baseline="0" noProof="0" dirty="0">
                <a:ln>
                  <a:noFill/>
                </a:ln>
                <a:effectLst/>
                <a:uLnTx/>
                <a:uFillTx/>
                <a:latin typeface="Arial Narrow" panose="020B0606020202030204" pitchFamily="34" charset="0"/>
                <a:ea typeface="+mn-ea"/>
                <a:cs typeface="+mn-cs"/>
              </a:rPr>
              <a:t>OBJETIVO: </a:t>
            </a:r>
          </a:p>
          <a:p>
            <a:pPr marL="0" marR="0" lvl="0" indent="0" algn="l" defTabSz="914400" rtl="0" eaLnBrk="1" fontAlgn="auto" latinLnBrk="0" hangingPunct="1">
              <a:lnSpc>
                <a:spcPct val="90000"/>
              </a:lnSpc>
              <a:spcBef>
                <a:spcPts val="1400"/>
              </a:spcBef>
              <a:spcAft>
                <a:spcPts val="0"/>
              </a:spcAft>
              <a:buClr>
                <a:srgbClr val="0F6FC6"/>
              </a:buClr>
              <a:buSzPct val="80000"/>
              <a:buFont typeface="Corbel" pitchFamily="34" charset="0"/>
              <a:buNone/>
              <a:tabLst/>
              <a:defRPr/>
            </a:pPr>
            <a:r>
              <a:rPr kumimoji="0" lang="es-ES" sz="2000" b="0" i="0" u="none" strike="noStrike" kern="1200" cap="none" spc="0" normalizeH="0" baseline="0" noProof="0" dirty="0">
                <a:ln>
                  <a:noFill/>
                </a:ln>
                <a:effectLst/>
                <a:uLnTx/>
                <a:uFillTx/>
                <a:latin typeface="Arial Narrow" panose="020B0606020202030204" pitchFamily="34" charset="0"/>
                <a:ea typeface="+mn-ea"/>
                <a:cs typeface="+mn-cs"/>
              </a:rPr>
              <a:t>Mejorar la gestión administrativa, operativa y tecnológica de la Unidad de Pensiones del Fondo de Pasivo Social de Ferrocarriles Nacionales de Colombia</a:t>
            </a:r>
            <a:endParaRPr kumimoji="0" lang="es-CO" sz="2000" b="0" i="0" u="none" strike="noStrike" kern="1200" cap="none" spc="0" normalizeH="0" baseline="0" noProof="0" dirty="0">
              <a:ln>
                <a:noFill/>
              </a:ln>
              <a:effectLst/>
              <a:uLnTx/>
              <a:uFillTx/>
              <a:latin typeface="Arial Narrow" panose="020B0606020202030204" pitchFamily="34" charset="0"/>
              <a:ea typeface="+mn-ea"/>
              <a:cs typeface="+mn-cs"/>
            </a:endParaRPr>
          </a:p>
        </p:txBody>
      </p:sp>
      <p:pic>
        <p:nvPicPr>
          <p:cNvPr id="5" name="Imagen 4">
            <a:extLst>
              <a:ext uri="{FF2B5EF4-FFF2-40B4-BE49-F238E27FC236}">
                <a16:creationId xmlns:a16="http://schemas.microsoft.com/office/drawing/2014/main" id="{B2F372A9-391A-C7FD-0A76-9F8B4D4181FE}"/>
              </a:ext>
            </a:extLst>
          </p:cNvPr>
          <p:cNvPicPr>
            <a:picLocks noChangeAspect="1"/>
          </p:cNvPicPr>
          <p:nvPr/>
        </p:nvPicPr>
        <p:blipFill>
          <a:blip r:embed="rId2"/>
          <a:stretch>
            <a:fillRect/>
          </a:stretch>
        </p:blipFill>
        <p:spPr>
          <a:xfrm>
            <a:off x="739353" y="3429001"/>
            <a:ext cx="5218101" cy="3290454"/>
          </a:xfrm>
          <a:prstGeom prst="rect">
            <a:avLst/>
          </a:prstGeom>
        </p:spPr>
      </p:pic>
      <p:pic>
        <p:nvPicPr>
          <p:cNvPr id="8" name="Imagen 7">
            <a:extLst>
              <a:ext uri="{FF2B5EF4-FFF2-40B4-BE49-F238E27FC236}">
                <a16:creationId xmlns:a16="http://schemas.microsoft.com/office/drawing/2014/main" id="{59D18966-D703-4A3A-C406-FD7D357A56B4}"/>
              </a:ext>
            </a:extLst>
          </p:cNvPr>
          <p:cNvPicPr>
            <a:picLocks noChangeAspect="1"/>
          </p:cNvPicPr>
          <p:nvPr/>
        </p:nvPicPr>
        <p:blipFill>
          <a:blip r:embed="rId3"/>
          <a:stretch>
            <a:fillRect/>
          </a:stretch>
        </p:blipFill>
        <p:spPr>
          <a:xfrm>
            <a:off x="6234548" y="3429000"/>
            <a:ext cx="5694216" cy="3070210"/>
          </a:xfrm>
          <a:prstGeom prst="rect">
            <a:avLst/>
          </a:prstGeom>
        </p:spPr>
      </p:pic>
    </p:spTree>
    <p:extLst>
      <p:ext uri="{BB962C8B-B14F-4D97-AF65-F5344CB8AC3E}">
        <p14:creationId xmlns:p14="http://schemas.microsoft.com/office/powerpoint/2010/main" val="400503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50000">
              <a:schemeClr val="accent1">
                <a:alpha val="31000"/>
                <a:lumMod val="0"/>
                <a:lumOff val="100000"/>
              </a:schemeClr>
            </a:gs>
            <a:gs pos="7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2">
            <a:alphaModFix amt="9000"/>
            <a:extLst>
              <a:ext uri="{BEBA8EAE-BF5A-486C-A8C5-ECC9F3942E4B}">
                <a14:imgProps xmlns:a14="http://schemas.microsoft.com/office/drawing/2010/main">
                  <a14:imgLayer r:embed="rId3">
                    <a14:imgEffect>
                      <a14:colorTemperature colorTemp="7900"/>
                    </a14:imgEffect>
                    <a14:imgEffect>
                      <a14:saturation sat="244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762616"/>
            <a:ext cx="12192000" cy="6095384"/>
          </a:xfrm>
          <a:prstGeom prst="rect">
            <a:avLst/>
          </a:prstGeom>
          <a:gradFill>
            <a:gsLst>
              <a:gs pos="0">
                <a:schemeClr val="accent1">
                  <a:alpha val="3100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411413"/>
            <a:ext cx="9074150" cy="2414587"/>
          </a:xfrm>
          <a:prstGeom prst="rect">
            <a:avLst/>
          </a:prstGeom>
        </p:spPr>
        <p:txBody>
          <a:bodyPr>
            <a:normAutofit fontScale="90000"/>
          </a:bodyPr>
          <a:lstStyle/>
          <a:p>
            <a:pPr algn="ct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2. GESTION MISIONAL </a:t>
            </a: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 2.1 GESTION SERVICIOS DE SALUD</a:t>
            </a: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endParaRPr lang="es-CO"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a:extLst>
              <a:ext uri="{FF2B5EF4-FFF2-40B4-BE49-F238E27FC236}">
                <a16:creationId xmlns:a16="http://schemas.microsoft.com/office/drawing/2014/main" id="{598541FA-442F-B5DB-BEC9-A0CD8AE4F451}"/>
              </a:ext>
            </a:extLst>
          </p:cNvPr>
          <p:cNvSpPr txBox="1"/>
          <p:nvPr/>
        </p:nvSpPr>
        <p:spPr>
          <a:xfrm>
            <a:off x="7204364" y="4826675"/>
            <a:ext cx="43780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BB2D4F00-CB5B-E75C-899C-BDB8B958A4F0}"/>
              </a:ext>
            </a:extLst>
          </p:cNvPr>
          <p:cNvSpPr txBox="1"/>
          <p:nvPr/>
        </p:nvSpPr>
        <p:spPr>
          <a:xfrm>
            <a:off x="1175076" y="6858000"/>
            <a:ext cx="9841847" cy="230832"/>
          </a:xfrm>
          <a:prstGeom prst="rect">
            <a:avLst/>
          </a:prstGeom>
          <a:noFill/>
        </p:spPr>
        <p:txBody>
          <a:bodyPr wrap="square" rtlCol="0">
            <a:spAutoFit/>
          </a:bodyPr>
          <a:lstStyle/>
          <a:p>
            <a:r>
              <a:rPr lang="es-CO" sz="900">
                <a:hlinkClick r:id="rId4" tooltip="http://centroesotericoymisticoluzgitana.blogspot.com/2016/03/ritual-para-tener-salud.html"/>
              </a:rPr>
              <a:t>Esta foto</a:t>
            </a:r>
            <a:r>
              <a:rPr lang="es-CO" sz="900"/>
              <a:t> de Autor desconocido está bajo licencia </a:t>
            </a:r>
            <a:r>
              <a:rPr lang="es-CO" sz="900">
                <a:hlinkClick r:id="rId5" tooltip="https://creativecommons.org/licenses/by-sa/3.0/"/>
              </a:rPr>
              <a:t>CC BY-SA</a:t>
            </a:r>
            <a:endParaRPr lang="es-CO" sz="900"/>
          </a:p>
        </p:txBody>
      </p:sp>
    </p:spTree>
    <p:extLst>
      <p:ext uri="{BB962C8B-B14F-4D97-AF65-F5344CB8AC3E}">
        <p14:creationId xmlns:p14="http://schemas.microsoft.com/office/powerpoint/2010/main" val="1566468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D43FCB-3273-A163-DF11-2FD96B7ABB12}"/>
              </a:ext>
            </a:extLst>
          </p:cNvPr>
          <p:cNvSpPr txBox="1"/>
          <p:nvPr/>
        </p:nvSpPr>
        <p:spPr>
          <a:xfrm>
            <a:off x="1565564" y="1272470"/>
            <a:ext cx="8672945" cy="523220"/>
          </a:xfrm>
          <a:prstGeom prst="rect">
            <a:avLst/>
          </a:prstGeom>
          <a:noFill/>
        </p:spPr>
        <p:txBody>
          <a:bodyPr wrap="square" rtlCol="0">
            <a:spAutoFit/>
          </a:bodyPr>
          <a:lstStyle/>
          <a:p>
            <a:pPr algn="ctr"/>
            <a:r>
              <a:rPr kumimoji="0" lang="es-CO" sz="2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POBLACION AFILIADA </a:t>
            </a: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AL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FPS-FCN 2020-2021</a:t>
            </a:r>
            <a:endParaRPr lang="es-CO" sz="2800" dirty="0">
              <a:solidFill>
                <a:srgbClr val="183C6E"/>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7A6FEAF2-EE49-F87E-EEC6-DEBE4BC63D38}"/>
              </a:ext>
            </a:extLst>
          </p:cNvPr>
          <p:cNvPicPr>
            <a:picLocks noChangeAspect="1"/>
          </p:cNvPicPr>
          <p:nvPr/>
        </p:nvPicPr>
        <p:blipFill rotWithShape="1">
          <a:blip r:embed="rId2"/>
          <a:srcRect l="1395" r="380"/>
          <a:stretch/>
        </p:blipFill>
        <p:spPr>
          <a:xfrm>
            <a:off x="269044" y="2179220"/>
            <a:ext cx="8964387" cy="4098472"/>
          </a:xfrm>
          <a:prstGeom prst="rect">
            <a:avLst/>
          </a:prstGeom>
        </p:spPr>
      </p:pic>
      <p:sp>
        <p:nvSpPr>
          <p:cNvPr id="5" name="CuadroTexto 4">
            <a:extLst>
              <a:ext uri="{FF2B5EF4-FFF2-40B4-BE49-F238E27FC236}">
                <a16:creationId xmlns:a16="http://schemas.microsoft.com/office/drawing/2014/main" id="{EEEACB5C-774C-F78F-1405-F393098501D1}"/>
              </a:ext>
            </a:extLst>
          </p:cNvPr>
          <p:cNvSpPr txBox="1"/>
          <p:nvPr/>
        </p:nvSpPr>
        <p:spPr>
          <a:xfrm>
            <a:off x="9390257" y="2314882"/>
            <a:ext cx="2471183"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Para el año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2021</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 el total de la población del FPS FNC es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34.430 </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usuarios distribuidos por las regiones así; Magdalena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13.977</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 Pacifico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9.161</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Central: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7.193</a:t>
            </a:r>
            <a:endParaRPr lang="es-ES" sz="2000" dirty="0">
              <a:solidFill>
                <a:prstClr val="black"/>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 Antioquia: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2.312 </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Santander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1.787.</a:t>
            </a:r>
            <a:endPar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ndParaRPr>
          </a:p>
        </p:txBody>
      </p:sp>
    </p:spTree>
    <p:extLst>
      <p:ext uri="{BB962C8B-B14F-4D97-AF65-F5344CB8AC3E}">
        <p14:creationId xmlns:p14="http://schemas.microsoft.com/office/powerpoint/2010/main" val="240434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55ED39-4330-5E64-1467-A7C4D97C7ECF}"/>
              </a:ext>
            </a:extLst>
          </p:cNvPr>
          <p:cNvSpPr txBox="1"/>
          <p:nvPr/>
        </p:nvSpPr>
        <p:spPr>
          <a:xfrm>
            <a:off x="374755" y="1267592"/>
            <a:ext cx="11122702" cy="523220"/>
          </a:xfrm>
          <a:prstGeom prst="rect">
            <a:avLst/>
          </a:prstGeom>
          <a:noFill/>
        </p:spPr>
        <p:txBody>
          <a:bodyPr wrap="square" rtlCol="0">
            <a:spAutoFit/>
          </a:bodyPr>
          <a:lstStyle/>
          <a:p>
            <a:pPr algn="ctr"/>
            <a:r>
              <a:rPr kumimoji="0" lang="es-ES" sz="2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a:t>
            </a: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DISTRIBUCION </a:t>
            </a:r>
            <a:r>
              <a:rPr lang="es-ES" sz="28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DE LA</a:t>
            </a: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POBLACION USUARIA POR GRUPO ETEREO</a:t>
            </a:r>
            <a:endParaRPr lang="es-CO" sz="2800" dirty="0">
              <a:solidFill>
                <a:srgbClr val="183C6E"/>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58638A1E-338C-C2C1-1B9E-5312A2DA4DA2}"/>
              </a:ext>
            </a:extLst>
          </p:cNvPr>
          <p:cNvPicPr>
            <a:picLocks noChangeAspect="1"/>
          </p:cNvPicPr>
          <p:nvPr/>
        </p:nvPicPr>
        <p:blipFill>
          <a:blip r:embed="rId2"/>
          <a:stretch>
            <a:fillRect/>
          </a:stretch>
        </p:blipFill>
        <p:spPr>
          <a:xfrm>
            <a:off x="523155" y="2297901"/>
            <a:ext cx="7051964" cy="4179998"/>
          </a:xfrm>
          <a:prstGeom prst="rect">
            <a:avLst/>
          </a:prstGeom>
        </p:spPr>
      </p:pic>
      <p:sp>
        <p:nvSpPr>
          <p:cNvPr id="5" name="CuadroTexto 4">
            <a:extLst>
              <a:ext uri="{FF2B5EF4-FFF2-40B4-BE49-F238E27FC236}">
                <a16:creationId xmlns:a16="http://schemas.microsoft.com/office/drawing/2014/main" id="{8BE12FE4-3CBF-7B58-609B-9C127AF9D36D}"/>
              </a:ext>
            </a:extLst>
          </p:cNvPr>
          <p:cNvSpPr txBox="1"/>
          <p:nvPr/>
        </p:nvSpPr>
        <p:spPr>
          <a:xfrm>
            <a:off x="7935728" y="2230582"/>
            <a:ext cx="3893127"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effectLst/>
                <a:uLnTx/>
                <a:uFillTx/>
                <a:latin typeface="Arial Narrow" panose="020B0606020202030204" pitchFamily="34" charset="0"/>
                <a:ea typeface="+mn-ea"/>
                <a:cs typeface="+mn-cs"/>
              </a:rPr>
              <a:t>La pirámide poblacional del Fondo de Pasivo Social de Ferrocarriles Nacionales de Colombia es una pirámide invertida, con predominio de la población por encima de los 60 años, con un mayor porcentaje de mujeres en la mayoría de los grupos quinquenales, con un leve aumento de concentración desde los diez a los 25 años; lo cual impacta en la forma de prestación de servicios, puesto que es una población que requiere un mayor prestación de servicios, debido a que presenta un mayor número de patologías propias de la edad y mayor sensibilidad a la actual pandemia causada por el COVID19.</a:t>
            </a:r>
          </a:p>
        </p:txBody>
      </p:sp>
    </p:spTree>
    <p:extLst>
      <p:ext uri="{BB962C8B-B14F-4D97-AF65-F5344CB8AC3E}">
        <p14:creationId xmlns:p14="http://schemas.microsoft.com/office/powerpoint/2010/main" val="3784362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FEA418-8AAC-9356-BE8A-47B58B377FB0}"/>
              </a:ext>
            </a:extLst>
          </p:cNvPr>
          <p:cNvSpPr txBox="1"/>
          <p:nvPr/>
        </p:nvSpPr>
        <p:spPr>
          <a:xfrm>
            <a:off x="1214203" y="1274618"/>
            <a:ext cx="9908499" cy="523220"/>
          </a:xfrm>
          <a:prstGeom prst="rect">
            <a:avLst/>
          </a:prstGeom>
          <a:noFill/>
        </p:spPr>
        <p:txBody>
          <a:bodyPr wrap="square" rtlCol="0">
            <a:spAutoFit/>
          </a:bodyPr>
          <a:lstStyle/>
          <a:p>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RESULTADOS DE LA PRESTACION DE LOS SERVICIOS DE SALUD</a:t>
            </a:r>
            <a:endParaRPr lang="es-CO" sz="2800" dirty="0">
              <a:solidFill>
                <a:srgbClr val="183C6E"/>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3E813C00-E88F-CA34-7297-251E2C7208BA}"/>
              </a:ext>
            </a:extLst>
          </p:cNvPr>
          <p:cNvPicPr>
            <a:picLocks noChangeAspect="1"/>
          </p:cNvPicPr>
          <p:nvPr/>
        </p:nvPicPr>
        <p:blipFill>
          <a:blip r:embed="rId2"/>
          <a:stretch>
            <a:fillRect/>
          </a:stretch>
        </p:blipFill>
        <p:spPr>
          <a:xfrm>
            <a:off x="946453" y="2128603"/>
            <a:ext cx="6281620" cy="3952927"/>
          </a:xfrm>
          <a:prstGeom prst="rect">
            <a:avLst/>
          </a:prstGeom>
        </p:spPr>
      </p:pic>
      <p:sp>
        <p:nvSpPr>
          <p:cNvPr id="5" name="CuadroTexto 4">
            <a:extLst>
              <a:ext uri="{FF2B5EF4-FFF2-40B4-BE49-F238E27FC236}">
                <a16:creationId xmlns:a16="http://schemas.microsoft.com/office/drawing/2014/main" id="{A431BD38-B343-1318-3504-6F419ED71E76}"/>
              </a:ext>
            </a:extLst>
          </p:cNvPr>
          <p:cNvSpPr txBox="1"/>
          <p:nvPr/>
        </p:nvSpPr>
        <p:spPr>
          <a:xfrm>
            <a:off x="7924799" y="2128603"/>
            <a:ext cx="352768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rPr>
              <a:t>Comités Regionales de Evaluación de Servicios de Salud; se realizan semestralmente en cada división, que cuentan con la participación de representantes de las diferentes localidades, y que tienen por objeto el realizar un análisis de la forma como se ha desarrollado la prestación de servicios de salud.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rPr>
              <a:t>Cumplimiento del 100%</a:t>
            </a:r>
            <a:endPar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ndParaRPr>
          </a:p>
        </p:txBody>
      </p:sp>
    </p:spTree>
    <p:extLst>
      <p:ext uri="{BB962C8B-B14F-4D97-AF65-F5344CB8AC3E}">
        <p14:creationId xmlns:p14="http://schemas.microsoft.com/office/powerpoint/2010/main" val="2966348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B7C1D48-4101-F468-FAFE-2D46421F9567}"/>
              </a:ext>
            </a:extLst>
          </p:cNvPr>
          <p:cNvSpPr txBox="1"/>
          <p:nvPr/>
        </p:nvSpPr>
        <p:spPr>
          <a:xfrm>
            <a:off x="4350328" y="2262482"/>
            <a:ext cx="7176656" cy="1292662"/>
          </a:xfrm>
          <a:prstGeom prst="rect">
            <a:avLst/>
          </a:prstGeom>
          <a:noFill/>
        </p:spPr>
        <p:txBody>
          <a:bodyPr wrap="square" rtlCol="0">
            <a:spAutoFit/>
          </a:bodyPr>
          <a:lstStyle/>
          <a:p>
            <a:pPr marL="0" algn="ctr" rtl="0" eaLnBrk="1" fontAlgn="ctr" latinLnBrk="0" hangingPunct="1">
              <a:spcBef>
                <a:spcPts val="0"/>
              </a:spcBef>
              <a:spcAft>
                <a:spcPts val="0"/>
              </a:spcAft>
            </a:pPr>
            <a:r>
              <a:rPr lang="es-CO" sz="1800" b="1" i="0" u="none" strike="noStrike" kern="1200" dirty="0">
                <a:solidFill>
                  <a:srgbClr val="FFFFFF"/>
                </a:solidFill>
                <a:effectLst/>
                <a:latin typeface="Arial" panose="020B0604020202020204" pitchFamily="34" charset="0"/>
                <a:cs typeface="Arial" panose="020B0604020202020204" pitchFamily="34" charset="0"/>
              </a:rPr>
              <a:t>de Calidad de Servicios de Salud</a:t>
            </a:r>
            <a:endParaRPr lang="es-CO" sz="24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s-CO" sz="1800" b="1" i="0" u="none" strike="noStrike" kern="1200" dirty="0">
                <a:solidFill>
                  <a:srgbClr val="FFFFFF"/>
                </a:solidFill>
                <a:effectLst/>
                <a:latin typeface="Arial" panose="020B0604020202020204" pitchFamily="34" charset="0"/>
                <a:cs typeface="Arial" panose="020B0604020202020204" pitchFamily="34" charset="0"/>
              </a:rPr>
              <a:t>Prestación de Servicios de Salud</a:t>
            </a:r>
            <a:endParaRPr lang="es-CO" sz="24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s-CO" sz="1800" b="1" i="0" u="none" strike="noStrike" kern="1200" dirty="0">
                <a:solidFill>
                  <a:srgbClr val="FFFFFF"/>
                </a:solidFill>
                <a:effectLst/>
                <a:latin typeface="Arial" panose="020B0604020202020204" pitchFamily="34" charset="0"/>
                <a:cs typeface="Arial" panose="020B0604020202020204" pitchFamily="34" charset="0"/>
              </a:rPr>
              <a:t>Auditoria Concurrente</a:t>
            </a:r>
            <a:endParaRPr lang="es-CO" sz="2400" b="0" i="0" u="none" strike="noStrike" dirty="0">
              <a:effectLst/>
              <a:latin typeface="Arial" panose="020B0604020202020204" pitchFamily="34" charset="0"/>
            </a:endParaRPr>
          </a:p>
          <a:p>
            <a:pPr marL="283464" indent="-283464" algn="l" rtl="0" eaLnBrk="1" fontAlgn="ctr" latinLnBrk="0" hangingPunct="1">
              <a:spcBef>
                <a:spcPts val="0"/>
              </a:spcBef>
              <a:spcAft>
                <a:spcPts val="0"/>
              </a:spcAft>
            </a:pPr>
            <a:endParaRPr lang="es-CO" sz="2400" b="0" i="0" u="none" strike="noStrike" dirty="0">
              <a:effectLst/>
              <a:latin typeface="Arial" panose="020B0604020202020204" pitchFamily="34" charset="0"/>
            </a:endParaRPr>
          </a:p>
        </p:txBody>
      </p:sp>
      <p:graphicFrame>
        <p:nvGraphicFramePr>
          <p:cNvPr id="8" name="Diagrama 7">
            <a:extLst>
              <a:ext uri="{FF2B5EF4-FFF2-40B4-BE49-F238E27FC236}">
                <a16:creationId xmlns:a16="http://schemas.microsoft.com/office/drawing/2014/main" id="{1005396D-18ED-83E2-914E-EAF1F633235D}"/>
              </a:ext>
            </a:extLst>
          </p:cNvPr>
          <p:cNvGraphicFramePr/>
          <p:nvPr>
            <p:extLst>
              <p:ext uri="{D42A27DB-BD31-4B8C-83A1-F6EECF244321}">
                <p14:modId xmlns:p14="http://schemas.microsoft.com/office/powerpoint/2010/main" val="1124582857"/>
              </p:ext>
            </p:extLst>
          </p:nvPr>
        </p:nvGraphicFramePr>
        <p:xfrm>
          <a:off x="106018" y="2161308"/>
          <a:ext cx="4604527" cy="4142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62903C7E-FDC5-B308-06C2-013BC7B65904}"/>
              </a:ext>
            </a:extLst>
          </p:cNvPr>
          <p:cNvSpPr txBox="1"/>
          <p:nvPr/>
        </p:nvSpPr>
        <p:spPr>
          <a:xfrm>
            <a:off x="2308485" y="1080655"/>
            <a:ext cx="6994842" cy="523220"/>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MODELO DE AUDITORIA MEDICA</a:t>
            </a:r>
          </a:p>
        </p:txBody>
      </p:sp>
      <p:sp>
        <p:nvSpPr>
          <p:cNvPr id="13" name="CuadroTexto 12">
            <a:extLst>
              <a:ext uri="{FF2B5EF4-FFF2-40B4-BE49-F238E27FC236}">
                <a16:creationId xmlns:a16="http://schemas.microsoft.com/office/drawing/2014/main" id="{2B8FB155-C78C-613F-8ABD-F2A525F96C34}"/>
              </a:ext>
            </a:extLst>
          </p:cNvPr>
          <p:cNvSpPr txBox="1"/>
          <p:nvPr/>
        </p:nvSpPr>
        <p:spPr>
          <a:xfrm>
            <a:off x="6731358" y="2079835"/>
            <a:ext cx="3879273" cy="400110"/>
          </a:xfrm>
          <a:prstGeom prst="rect">
            <a:avLst/>
          </a:prstGeom>
          <a:noFill/>
        </p:spPr>
        <p:txBody>
          <a:bodyPr wrap="square" rtlCol="0">
            <a:spAutoFit/>
          </a:bodyPr>
          <a:lstStyle/>
          <a:p>
            <a:pPr algn="ctr"/>
            <a:r>
              <a:rPr lang="es-CO" sz="2000" b="1" dirty="0"/>
              <a:t>Ámbitos de auditoria</a:t>
            </a:r>
          </a:p>
        </p:txBody>
      </p:sp>
      <p:pic>
        <p:nvPicPr>
          <p:cNvPr id="3" name="Imagen 2">
            <a:extLst>
              <a:ext uri="{FF2B5EF4-FFF2-40B4-BE49-F238E27FC236}">
                <a16:creationId xmlns:a16="http://schemas.microsoft.com/office/drawing/2014/main" id="{89EFA90D-EF1F-C173-5CBD-FD06C56F5943}"/>
              </a:ext>
            </a:extLst>
          </p:cNvPr>
          <p:cNvPicPr>
            <a:picLocks noChangeAspect="1"/>
          </p:cNvPicPr>
          <p:nvPr/>
        </p:nvPicPr>
        <p:blipFill rotWithShape="1">
          <a:blip r:embed="rId7"/>
          <a:srcRect l="50000" t="43454" r="10492" b="10580"/>
          <a:stretch/>
        </p:blipFill>
        <p:spPr>
          <a:xfrm>
            <a:off x="5261548" y="2366008"/>
            <a:ext cx="6767759" cy="4259644"/>
          </a:xfrm>
          <a:prstGeom prst="rect">
            <a:avLst/>
          </a:prstGeom>
        </p:spPr>
      </p:pic>
    </p:spTree>
    <p:extLst>
      <p:ext uri="{BB962C8B-B14F-4D97-AF65-F5344CB8AC3E}">
        <p14:creationId xmlns:p14="http://schemas.microsoft.com/office/powerpoint/2010/main" val="184347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5139685-BFE4-0756-14DB-3824C261C450}"/>
              </a:ext>
            </a:extLst>
          </p:cNvPr>
          <p:cNvSpPr txBox="1"/>
          <p:nvPr/>
        </p:nvSpPr>
        <p:spPr>
          <a:xfrm>
            <a:off x="3733800" y="1454727"/>
            <a:ext cx="4724400" cy="523220"/>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MISION DEL FPS – FCN </a:t>
            </a:r>
          </a:p>
        </p:txBody>
      </p:sp>
      <p:sp>
        <p:nvSpPr>
          <p:cNvPr id="7" name="CuadroTexto 6">
            <a:extLst>
              <a:ext uri="{FF2B5EF4-FFF2-40B4-BE49-F238E27FC236}">
                <a16:creationId xmlns:a16="http://schemas.microsoft.com/office/drawing/2014/main" id="{E4536F2B-0AF8-8539-103E-315C6EF9CC64}"/>
              </a:ext>
            </a:extLst>
          </p:cNvPr>
          <p:cNvSpPr txBox="1"/>
          <p:nvPr/>
        </p:nvSpPr>
        <p:spPr>
          <a:xfrm>
            <a:off x="883921" y="2369127"/>
            <a:ext cx="10607040" cy="3175228"/>
          </a:xfrm>
          <a:prstGeom prst="rect">
            <a:avLst/>
          </a:prstGeom>
          <a:noFill/>
          <a:ln>
            <a:solidFill>
              <a:srgbClr val="CCECFF"/>
            </a:solidFill>
          </a:ln>
        </p:spPr>
        <p:txBody>
          <a:bodyPr wrap="square" rtlCol="0">
            <a:spAutoFit/>
          </a:body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24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 Fondo de Pasivo Social de Ferrocarriles Nacionales de Colombia como establecimiento público del orden Nacional, adscrito al Ministerio de Salud y Protección Social, reconoce prestaciones económicas legales y convencionales a los extrabajadores, pensionados y beneficiarios de las liquidadas empresas Ferrocarriles Nacionales de Colombia. Así mismo, administramos los servicios de salud a los pensionados y beneficiarios de la empresa liquidada Ferrocarriles Nacionales y Puertos de Colombia. </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24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Contamos con la infraestructura tecnológica y el talento humano calificado y comprometido para brindar una excelente prestación de nuestros servicios con calidad y transparencia.</a:t>
            </a:r>
            <a:endParaRPr kumimoji="0" lang="es-CO" sz="24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790229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132A27-97ED-326A-A1F9-BCB87FFA6374}"/>
              </a:ext>
            </a:extLst>
          </p:cNvPr>
          <p:cNvSpPr txBox="1"/>
          <p:nvPr/>
        </p:nvSpPr>
        <p:spPr>
          <a:xfrm>
            <a:off x="194872" y="1039089"/>
            <a:ext cx="11608225"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PROGRAMA DE AUDITORIA PARA EL MEJORAMIENTO DE LA CALIDAD - PAMEC</a:t>
            </a:r>
            <a:endParaRPr lang="es-CO" sz="2800" dirty="0">
              <a:solidFill>
                <a:srgbClr val="183C6E"/>
              </a:solidFill>
              <a:effectLst>
                <a:outerShdw blurRad="38100" dist="38100" dir="2700000" algn="tl">
                  <a:srgbClr val="000000">
                    <a:alpha val="43137"/>
                  </a:srgbClr>
                </a:outerShdw>
              </a:effectLst>
            </a:endParaRPr>
          </a:p>
        </p:txBody>
      </p:sp>
      <p:graphicFrame>
        <p:nvGraphicFramePr>
          <p:cNvPr id="4" name="Diagrama 3">
            <a:extLst>
              <a:ext uri="{FF2B5EF4-FFF2-40B4-BE49-F238E27FC236}">
                <a16:creationId xmlns:a16="http://schemas.microsoft.com/office/drawing/2014/main" id="{C6D48D03-F87B-9814-CB26-6E5DFA82EA65}"/>
              </a:ext>
            </a:extLst>
          </p:cNvPr>
          <p:cNvGraphicFramePr/>
          <p:nvPr>
            <p:extLst>
              <p:ext uri="{D42A27DB-BD31-4B8C-83A1-F6EECF244321}">
                <p14:modId xmlns:p14="http://schemas.microsoft.com/office/powerpoint/2010/main" val="221755465"/>
              </p:ext>
            </p:extLst>
          </p:nvPr>
        </p:nvGraphicFramePr>
        <p:xfrm>
          <a:off x="-568036" y="1768839"/>
          <a:ext cx="8503082" cy="4746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DB3AEE8E-A0C6-87F9-8648-372FD8030854}"/>
              </a:ext>
            </a:extLst>
          </p:cNvPr>
          <p:cNvSpPr txBox="1"/>
          <p:nvPr/>
        </p:nvSpPr>
        <p:spPr>
          <a:xfrm>
            <a:off x="6981715" y="2453571"/>
            <a:ext cx="4821382" cy="31700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1. El PAMEC tiene alcance de acreditación en salud.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2. Los procesos priorizados son: (1 etapa)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Proceso de atención al cliente asistencial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Proceso de gerencia de la información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Proceso de mejoramiento de la calidad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Proceso de direccionamiento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Proceso de gerencia de talento humano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3. Se diseñaron los indicadores y se distribuyeron por cada una de las áreas </a:t>
            </a:r>
          </a:p>
        </p:txBody>
      </p:sp>
    </p:spTree>
    <p:extLst>
      <p:ext uri="{BB962C8B-B14F-4D97-AF65-F5344CB8AC3E}">
        <p14:creationId xmlns:p14="http://schemas.microsoft.com/office/powerpoint/2010/main" val="3056486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58EA514-CE9F-842D-281B-EA3F3303E52B}"/>
              </a:ext>
            </a:extLst>
          </p:cNvPr>
          <p:cNvSpPr txBox="1"/>
          <p:nvPr/>
        </p:nvSpPr>
        <p:spPr>
          <a:xfrm>
            <a:off x="1766455" y="923880"/>
            <a:ext cx="8659090" cy="523220"/>
          </a:xfrm>
          <a:prstGeom prst="rect">
            <a:avLst/>
          </a:prstGeom>
          <a:noFill/>
        </p:spPr>
        <p:txBody>
          <a:bodyPr wrap="square" rtlCol="0">
            <a:spAutoFit/>
          </a:bodyPr>
          <a:lstStyle/>
          <a:p>
            <a:pPr algn="ct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INDICADORES GARANTIA DE LA </a:t>
            </a:r>
            <a:r>
              <a:rPr lang="es-ES" sz="28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CALIDAD EN </a:t>
            </a: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SALUD </a:t>
            </a:r>
          </a:p>
        </p:txBody>
      </p:sp>
      <p:pic>
        <p:nvPicPr>
          <p:cNvPr id="4" name="Imagen 3">
            <a:extLst>
              <a:ext uri="{FF2B5EF4-FFF2-40B4-BE49-F238E27FC236}">
                <a16:creationId xmlns:a16="http://schemas.microsoft.com/office/drawing/2014/main" id="{CF6BA100-0139-5DF5-FE7D-5BC5EA02DE4B}"/>
              </a:ext>
            </a:extLst>
          </p:cNvPr>
          <p:cNvPicPr>
            <a:picLocks noChangeAspect="1"/>
          </p:cNvPicPr>
          <p:nvPr/>
        </p:nvPicPr>
        <p:blipFill>
          <a:blip r:embed="rId2"/>
          <a:stretch>
            <a:fillRect/>
          </a:stretch>
        </p:blipFill>
        <p:spPr>
          <a:xfrm>
            <a:off x="3441674" y="1911927"/>
            <a:ext cx="5308653" cy="4758696"/>
          </a:xfrm>
          <a:prstGeom prst="rect">
            <a:avLst/>
          </a:prstGeom>
        </p:spPr>
      </p:pic>
      <p:sp>
        <p:nvSpPr>
          <p:cNvPr id="5" name="CuadroTexto 4">
            <a:extLst>
              <a:ext uri="{FF2B5EF4-FFF2-40B4-BE49-F238E27FC236}">
                <a16:creationId xmlns:a16="http://schemas.microsoft.com/office/drawing/2014/main" id="{646EB240-A6A0-B01C-D511-396288D855E8}"/>
              </a:ext>
            </a:extLst>
          </p:cNvPr>
          <p:cNvSpPr txBox="1"/>
          <p:nvPr/>
        </p:nvSpPr>
        <p:spPr>
          <a:xfrm>
            <a:off x="4487068" y="1561006"/>
            <a:ext cx="3217864" cy="369332"/>
          </a:xfrm>
          <a:prstGeom prst="rect">
            <a:avLst/>
          </a:prstGeom>
          <a:noFill/>
        </p:spPr>
        <p:txBody>
          <a:bodyPr wrap="square" rtlCol="0">
            <a:spAutoFit/>
          </a:bodyPr>
          <a:lstStyle/>
          <a:p>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OPORTUNIDAD EN LA ATENCION</a:t>
            </a:r>
          </a:p>
        </p:txBody>
      </p:sp>
    </p:spTree>
    <p:extLst>
      <p:ext uri="{BB962C8B-B14F-4D97-AF65-F5344CB8AC3E}">
        <p14:creationId xmlns:p14="http://schemas.microsoft.com/office/powerpoint/2010/main" val="887500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511F3DF-DD31-87DF-6F06-455A8375C8C8}"/>
              </a:ext>
            </a:extLst>
          </p:cNvPr>
          <p:cNvSpPr txBox="1"/>
          <p:nvPr/>
        </p:nvSpPr>
        <p:spPr>
          <a:xfrm>
            <a:off x="921327" y="1091918"/>
            <a:ext cx="10349346" cy="954107"/>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ATENCION PRIMARIA EN SALUD – MODELO DE ATENCION INTEGRAL </a:t>
            </a: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EN SALUD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FERROCARRILES</a:t>
            </a:r>
            <a:r>
              <a:rPr kumimoji="0" lang="es-CO" sz="2800" b="1" i="0" u="none" strike="noStrike" kern="1200" cap="none" spc="0" normalizeH="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NACIONALES DE COLOMBIA </a:t>
            </a:r>
            <a:endParaRPr lang="es-CO" sz="2800" dirty="0">
              <a:solidFill>
                <a:srgbClr val="183C6E"/>
              </a:solidFill>
              <a:effectLst>
                <a:outerShdw blurRad="38100" dist="38100" dir="2700000" algn="tl">
                  <a:srgbClr val="000000">
                    <a:alpha val="43137"/>
                  </a:srgbClr>
                </a:outerShdw>
              </a:effectLst>
            </a:endParaRPr>
          </a:p>
        </p:txBody>
      </p:sp>
      <p:graphicFrame>
        <p:nvGraphicFramePr>
          <p:cNvPr id="4" name="Diagrama 3">
            <a:extLst>
              <a:ext uri="{FF2B5EF4-FFF2-40B4-BE49-F238E27FC236}">
                <a16:creationId xmlns:a16="http://schemas.microsoft.com/office/drawing/2014/main" id="{39149FF7-341E-850B-5CA8-96CC26A3D415}"/>
              </a:ext>
            </a:extLst>
          </p:cNvPr>
          <p:cNvGraphicFramePr/>
          <p:nvPr>
            <p:extLst>
              <p:ext uri="{D42A27DB-BD31-4B8C-83A1-F6EECF244321}">
                <p14:modId xmlns:p14="http://schemas.microsoft.com/office/powerpoint/2010/main" val="2637665469"/>
              </p:ext>
            </p:extLst>
          </p:nvPr>
        </p:nvGraphicFramePr>
        <p:xfrm>
          <a:off x="1951682" y="2214971"/>
          <a:ext cx="8563918" cy="4378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635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FDB5180-19A9-4F87-0108-9F97C9E58579}"/>
              </a:ext>
            </a:extLst>
          </p:cNvPr>
          <p:cNvSpPr txBox="1"/>
          <p:nvPr/>
        </p:nvSpPr>
        <p:spPr>
          <a:xfrm>
            <a:off x="2258291" y="1296862"/>
            <a:ext cx="7675418"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RUTAS INTEGRALES DE ATENCION EN SALUD </a:t>
            </a:r>
            <a:endParaRPr lang="es-CO" sz="2800" dirty="0">
              <a:solidFill>
                <a:srgbClr val="183C6E"/>
              </a:solidFill>
              <a:effectLst>
                <a:outerShdw blurRad="38100" dist="38100" dir="2700000" algn="tl">
                  <a:srgbClr val="000000">
                    <a:alpha val="43137"/>
                  </a:srgbClr>
                </a:outerShdw>
              </a:effectLst>
            </a:endParaRPr>
          </a:p>
        </p:txBody>
      </p:sp>
      <p:graphicFrame>
        <p:nvGraphicFramePr>
          <p:cNvPr id="4" name="Marcador de contenido 4">
            <a:extLst>
              <a:ext uri="{FF2B5EF4-FFF2-40B4-BE49-F238E27FC236}">
                <a16:creationId xmlns:a16="http://schemas.microsoft.com/office/drawing/2014/main" id="{0283BD28-2B37-7FD8-902F-14F1CBE183AC}"/>
              </a:ext>
            </a:extLst>
          </p:cNvPr>
          <p:cNvGraphicFramePr>
            <a:graphicFrameLocks/>
          </p:cNvGraphicFramePr>
          <p:nvPr>
            <p:extLst>
              <p:ext uri="{D42A27DB-BD31-4B8C-83A1-F6EECF244321}">
                <p14:modId xmlns:p14="http://schemas.microsoft.com/office/powerpoint/2010/main" val="3853350647"/>
              </p:ext>
            </p:extLst>
          </p:nvPr>
        </p:nvGraphicFramePr>
        <p:xfrm>
          <a:off x="675920" y="1821862"/>
          <a:ext cx="7204363" cy="514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8CE239C9-BE41-7EAD-BF95-23FD8989B9D0}"/>
              </a:ext>
            </a:extLst>
          </p:cNvPr>
          <p:cNvSpPr txBox="1"/>
          <p:nvPr/>
        </p:nvSpPr>
        <p:spPr>
          <a:xfrm>
            <a:off x="8409708" y="2272145"/>
            <a:ext cx="2909455" cy="4249368"/>
          </a:xfrm>
          <a:prstGeom prst="rect">
            <a:avLst/>
          </a:prstGeom>
          <a:solidFill>
            <a:srgbClr val="4C91B8"/>
          </a:solidFill>
        </p:spPr>
        <p:txBody>
          <a:bodyPr wrap="square" rtlCol="0">
            <a:spAutoFit/>
          </a:bodyPr>
          <a:lstStyle/>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RIA Promoción y Mantenimiento </a:t>
            </a:r>
            <a:endParaRPr lang="es-CO" sz="2000" dirty="0">
              <a:solidFill>
                <a:prstClr val="black"/>
              </a:solidFill>
              <a:latin typeface="Arial Narrow" panose="020B0606020202030204" pitchFamily="34" charset="0"/>
              <a:cs typeface="Arial" panose="020B0604020202020204" pitchFamily="34" charset="0"/>
            </a:endParaRPr>
          </a:p>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RIA Materno Perinatal </a:t>
            </a:r>
          </a:p>
          <a:p>
            <a:pPr marL="285750" marR="0" lvl="0" indent="-28575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RIA Cardio Cerebro Vascular Y Metabólica</a:t>
            </a:r>
          </a:p>
          <a:p>
            <a:pPr marR="0" lvl="0" defTabSz="914400" rtl="0" eaLnBrk="1" fontAlgn="auto" latinLnBrk="0" hangingPunct="1">
              <a:lnSpc>
                <a:spcPct val="107000"/>
              </a:lnSpc>
              <a:spcBef>
                <a:spcPts val="0"/>
              </a:spcBef>
              <a:spcAft>
                <a:spcPts val="0"/>
              </a:spcAft>
              <a:buClrTx/>
              <a:buSzTx/>
              <a:tabLst/>
              <a:defRPr/>
            </a:pPr>
            <a:endPar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285750" marR="0" lvl="0" indent="-28575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RIA Violencia- AAT</a:t>
            </a:r>
          </a:p>
          <a:p>
            <a:pPr marL="285750" marR="0" lvl="0" indent="-28575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285750" marR="0" lvl="0" indent="-28575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RIA Salud Mental–SPA</a:t>
            </a:r>
          </a:p>
          <a:p>
            <a:pPr marL="285750" marR="0" lvl="0" indent="-28575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RIA Cáncer De Cérvix, mama y próstata </a:t>
            </a:r>
          </a:p>
        </p:txBody>
      </p:sp>
    </p:spTree>
    <p:extLst>
      <p:ext uri="{BB962C8B-B14F-4D97-AF65-F5344CB8AC3E}">
        <p14:creationId xmlns:p14="http://schemas.microsoft.com/office/powerpoint/2010/main" val="1346436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630167F-EF6C-C95C-5DFB-88610A0C00D2}"/>
              </a:ext>
            </a:extLst>
          </p:cNvPr>
          <p:cNvSpPr txBox="1"/>
          <p:nvPr/>
        </p:nvSpPr>
        <p:spPr>
          <a:xfrm>
            <a:off x="2182091" y="1264666"/>
            <a:ext cx="7827818"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PROGRAMA DE ATENCION EN SALUD</a:t>
            </a:r>
            <a:endParaRPr lang="es-CO" sz="2800" dirty="0">
              <a:solidFill>
                <a:srgbClr val="183C6E"/>
              </a:solidFill>
              <a:effectLst>
                <a:outerShdw blurRad="38100" dist="38100" dir="2700000" algn="tl">
                  <a:srgbClr val="000000">
                    <a:alpha val="43137"/>
                  </a:srgbClr>
                </a:outerShdw>
              </a:effectLst>
            </a:endParaRPr>
          </a:p>
        </p:txBody>
      </p:sp>
      <p:graphicFrame>
        <p:nvGraphicFramePr>
          <p:cNvPr id="4" name="Marcador de contenido 4">
            <a:extLst>
              <a:ext uri="{FF2B5EF4-FFF2-40B4-BE49-F238E27FC236}">
                <a16:creationId xmlns:a16="http://schemas.microsoft.com/office/drawing/2014/main" id="{449BC7AE-8B1E-46F7-9A61-F1C0DD2351C5}"/>
              </a:ext>
            </a:extLst>
          </p:cNvPr>
          <p:cNvGraphicFramePr>
            <a:graphicFrameLocks/>
          </p:cNvGraphicFramePr>
          <p:nvPr>
            <p:extLst>
              <p:ext uri="{D42A27DB-BD31-4B8C-83A1-F6EECF244321}">
                <p14:modId xmlns:p14="http://schemas.microsoft.com/office/powerpoint/2010/main" val="4154368299"/>
              </p:ext>
            </p:extLst>
          </p:nvPr>
        </p:nvGraphicFramePr>
        <p:xfrm>
          <a:off x="471055" y="2056915"/>
          <a:ext cx="6761018" cy="4454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67D86CCB-BE45-D5E1-F4F4-8E5E8A4F4D20}"/>
              </a:ext>
            </a:extLst>
          </p:cNvPr>
          <p:cNvSpPr txBox="1"/>
          <p:nvPr/>
        </p:nvSpPr>
        <p:spPr>
          <a:xfrm>
            <a:off x="7675418" y="2161309"/>
            <a:ext cx="4045527" cy="4454553"/>
          </a:xfrm>
          <a:prstGeom prst="rect">
            <a:avLst/>
          </a:prstGeom>
          <a:solidFill>
            <a:srgbClr val="36A9E1"/>
          </a:solidFill>
        </p:spPr>
        <p:txBody>
          <a:bodyPr wrap="square" rtlCol="0">
            <a:spAutoFit/>
          </a:bodyPr>
          <a:lstStyle/>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Programa de Alteraciones Nutricionales </a:t>
            </a:r>
          </a:p>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Programa de Alteraciones y Trastornos Visuales</a:t>
            </a:r>
          </a:p>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Programa de Alteraciones y Trastornos de la Audición y Comunicación</a:t>
            </a:r>
          </a:p>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Programa de Alteraciones y Trastornos de Salud Bucal  Programa de Enfermedades Zoonóticas</a:t>
            </a:r>
          </a:p>
          <a:p>
            <a:pPr marL="285750" marR="0" lvl="0" indent="-28575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Programa de Enfermedades Huérfanas</a:t>
            </a:r>
            <a:endParaRPr kumimoji="0" lang="es-CO" sz="2000" b="0" i="0" u="none" strike="noStrike" kern="1200" cap="none" spc="0" normalizeH="0" baseline="0" noProof="0" dirty="0">
              <a:ln>
                <a:noFill/>
              </a:ln>
              <a:solidFill>
                <a:srgbClr val="002060"/>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643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743CEA1-A8FA-EEFC-1638-B1E77A58324C}"/>
              </a:ext>
            </a:extLst>
          </p:cNvPr>
          <p:cNvSpPr txBox="1"/>
          <p:nvPr/>
        </p:nvSpPr>
        <p:spPr>
          <a:xfrm>
            <a:off x="1663908" y="1247405"/>
            <a:ext cx="8904499" cy="523220"/>
          </a:xfrm>
          <a:prstGeom prst="rect">
            <a:avLst/>
          </a:prstGeom>
          <a:noFill/>
        </p:spPr>
        <p:txBody>
          <a:bodyPr wrap="square" rtlCol="0">
            <a:spAutoFit/>
          </a:bodyPr>
          <a:lstStyle/>
          <a:p>
            <a:pPr algn="ct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TRATAMIENTO Y REHABILITACION </a:t>
            </a:r>
            <a:endParaRPr lang="es-CO" sz="2800" dirty="0">
              <a:solidFill>
                <a:srgbClr val="183C6E"/>
              </a:solidFill>
              <a:effectLst>
                <a:outerShdw blurRad="38100" dist="38100" dir="2700000" algn="tl">
                  <a:srgbClr val="000000">
                    <a:alpha val="43137"/>
                  </a:srgbClr>
                </a:outerShdw>
              </a:effectLst>
            </a:endParaRPr>
          </a:p>
        </p:txBody>
      </p:sp>
      <p:graphicFrame>
        <p:nvGraphicFramePr>
          <p:cNvPr id="4" name="Diagrama 3">
            <a:extLst>
              <a:ext uri="{FF2B5EF4-FFF2-40B4-BE49-F238E27FC236}">
                <a16:creationId xmlns:a16="http://schemas.microsoft.com/office/drawing/2014/main" id="{5258EE76-7518-AE2A-4CA7-8154870EC1FF}"/>
              </a:ext>
            </a:extLst>
          </p:cNvPr>
          <p:cNvGraphicFramePr/>
          <p:nvPr>
            <p:extLst>
              <p:ext uri="{D42A27DB-BD31-4B8C-83A1-F6EECF244321}">
                <p14:modId xmlns:p14="http://schemas.microsoft.com/office/powerpoint/2010/main" val="3696075178"/>
              </p:ext>
            </p:extLst>
          </p:nvPr>
        </p:nvGraphicFramePr>
        <p:xfrm>
          <a:off x="542472" y="2308485"/>
          <a:ext cx="7916403" cy="4927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32D9CF96-25F8-BAB3-1CDD-29BBF2C909C4}"/>
              </a:ext>
            </a:extLst>
          </p:cNvPr>
          <p:cNvSpPr txBox="1"/>
          <p:nvPr/>
        </p:nvSpPr>
        <p:spPr>
          <a:xfrm>
            <a:off x="8850910" y="2513922"/>
            <a:ext cx="2798618" cy="1477328"/>
          </a:xfrm>
          <a:prstGeom prst="rect">
            <a:avLst/>
          </a:prstGeom>
          <a:solidFill>
            <a:srgbClr val="183C6E"/>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s-CO"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Wingdings 2" panose="05020102010507070707" pitchFamily="18" charset="2"/>
              </a:rPr>
              <a:t>  </a:t>
            </a:r>
            <a:r>
              <a:rPr kumimoji="0" lang="es-CO" sz="1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Enfermedad renal </a:t>
            </a:r>
          </a:p>
          <a:p>
            <a:pPr marR="0" lvl="0" algn="l" defTabSz="914400" rtl="0" eaLnBrk="1" fontAlgn="auto" latinLnBrk="0" hangingPunct="1">
              <a:lnSpc>
                <a:spcPct val="100000"/>
              </a:lnSpc>
              <a:spcBef>
                <a:spcPts val="0"/>
              </a:spcBef>
              <a:spcAft>
                <a:spcPts val="0"/>
              </a:spcAft>
              <a:buClrTx/>
              <a:buSzTx/>
              <a:tabLst/>
              <a:defRPr/>
            </a:pPr>
            <a:r>
              <a:rPr lang="es-CO" dirty="0">
                <a:solidFill>
                  <a:schemeClr val="bg1"/>
                </a:solidFill>
                <a:latin typeface="Arial" panose="020B0604020202020204" pitchFamily="34" charset="0"/>
                <a:cs typeface="Arial" panose="020B0604020202020204" pitchFamily="34" charset="0"/>
              </a:rPr>
              <a:t>    </a:t>
            </a:r>
            <a:r>
              <a:rPr kumimoji="0" lang="es-CO" sz="1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Crónica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Wingdings 2" panose="05020102010507070707" pitchFamily="18" charset="2"/>
              </a:rPr>
              <a:t>  </a:t>
            </a:r>
            <a:r>
              <a:rPr kumimoji="0" lang="es-CO" sz="1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VIH</a:t>
            </a:r>
          </a:p>
          <a:p>
            <a:pPr marL="285750" marR="0" lvl="0" indent="-285750" algn="l" defTabSz="914400" rtl="0" eaLnBrk="1" fontAlgn="auto" latinLnBrk="0" hangingPunct="1">
              <a:lnSpc>
                <a:spcPct val="100000"/>
              </a:lnSpc>
              <a:spcBef>
                <a:spcPts val="0"/>
              </a:spcBef>
              <a:spcAft>
                <a:spcPts val="0"/>
              </a:spcAft>
              <a:buClrTx/>
              <a:buSzTx/>
              <a:buFont typeface="Wingdings 2" panose="05020102010507070707" pitchFamily="18" charset="2"/>
              <a:buChar char=""/>
              <a:tabLst/>
              <a:defRPr/>
            </a:pPr>
            <a:r>
              <a:rPr kumimoji="0" lang="es-CO" sz="1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Cáncer mama, cérvix y próstata</a:t>
            </a:r>
          </a:p>
        </p:txBody>
      </p:sp>
    </p:spTree>
    <p:extLst>
      <p:ext uri="{BB962C8B-B14F-4D97-AF65-F5344CB8AC3E}">
        <p14:creationId xmlns:p14="http://schemas.microsoft.com/office/powerpoint/2010/main" val="208668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AFF31DD-1B26-FD84-88E2-4698F92C19DA}"/>
              </a:ext>
            </a:extLst>
          </p:cNvPr>
          <p:cNvSpPr txBox="1"/>
          <p:nvPr/>
        </p:nvSpPr>
        <p:spPr>
          <a:xfrm>
            <a:off x="2083633" y="1283595"/>
            <a:ext cx="8889167" cy="523220"/>
          </a:xfrm>
          <a:prstGeom prst="rect">
            <a:avLst/>
          </a:prstGeom>
          <a:noFill/>
        </p:spPr>
        <p:txBody>
          <a:bodyPr wrap="square" rtlCol="0">
            <a:spAutoFit/>
          </a:bodyPr>
          <a:lstStyle/>
          <a:p>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INDICADORES DEL MODELO DE ATENCION EN SALUD</a:t>
            </a:r>
            <a:endParaRPr lang="es-CO" sz="2800" dirty="0">
              <a:solidFill>
                <a:srgbClr val="183C6E"/>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8EECDE39-C24D-2D37-9433-BCEEFF13CCFE}"/>
              </a:ext>
            </a:extLst>
          </p:cNvPr>
          <p:cNvPicPr>
            <a:picLocks noChangeAspect="1"/>
          </p:cNvPicPr>
          <p:nvPr/>
        </p:nvPicPr>
        <p:blipFill>
          <a:blip r:embed="rId2"/>
          <a:stretch>
            <a:fillRect/>
          </a:stretch>
        </p:blipFill>
        <p:spPr>
          <a:xfrm>
            <a:off x="953081" y="2243283"/>
            <a:ext cx="10285837" cy="3437081"/>
          </a:xfrm>
          <a:prstGeom prst="rect">
            <a:avLst/>
          </a:prstGeom>
        </p:spPr>
      </p:pic>
    </p:spTree>
    <p:extLst>
      <p:ext uri="{BB962C8B-B14F-4D97-AF65-F5344CB8AC3E}">
        <p14:creationId xmlns:p14="http://schemas.microsoft.com/office/powerpoint/2010/main" val="2002271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EB7EC9-C1D8-5997-E0AE-6678E33D57B3}"/>
              </a:ext>
            </a:extLst>
          </p:cNvPr>
          <p:cNvSpPr txBox="1"/>
          <p:nvPr/>
        </p:nvSpPr>
        <p:spPr>
          <a:xfrm>
            <a:off x="2083633" y="1277545"/>
            <a:ext cx="8754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INDICADORES DEL MODELO DE ATENCION EN SALUD</a:t>
            </a:r>
            <a:endParaRPr kumimoji="0" lang="es-CO" sz="2800" b="0"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Calibri" panose="020F0502020204030204"/>
              <a:ea typeface="+mn-ea"/>
              <a:cs typeface="+mn-cs"/>
            </a:endParaRPr>
          </a:p>
        </p:txBody>
      </p:sp>
      <p:graphicFrame>
        <p:nvGraphicFramePr>
          <p:cNvPr id="6" name="Objeto 5">
            <a:extLst>
              <a:ext uri="{FF2B5EF4-FFF2-40B4-BE49-F238E27FC236}">
                <a16:creationId xmlns:a16="http://schemas.microsoft.com/office/drawing/2014/main" id="{1DD55D9A-6412-637F-B1F4-947795B06393}"/>
              </a:ext>
            </a:extLst>
          </p:cNvPr>
          <p:cNvGraphicFramePr>
            <a:graphicFrameLocks noChangeAspect="1"/>
          </p:cNvGraphicFramePr>
          <p:nvPr>
            <p:extLst>
              <p:ext uri="{D42A27DB-BD31-4B8C-83A1-F6EECF244321}">
                <p14:modId xmlns:p14="http://schemas.microsoft.com/office/powerpoint/2010/main" val="3872137228"/>
              </p:ext>
            </p:extLst>
          </p:nvPr>
        </p:nvGraphicFramePr>
        <p:xfrm>
          <a:off x="2407887" y="2270289"/>
          <a:ext cx="7530592" cy="4263006"/>
        </p:xfrm>
        <a:graphic>
          <a:graphicData uri="http://schemas.openxmlformats.org/presentationml/2006/ole">
            <mc:AlternateContent xmlns:mc="http://schemas.openxmlformats.org/markup-compatibility/2006">
              <mc:Choice xmlns:v="urn:schemas-microsoft-com:vml" Requires="v">
                <p:oleObj spid="_x0000_s1026" name="Hoja de cálculo" r:id="rId3" imgW="6391464" imgH="3971773" progId="Excel.Sheet.12">
                  <p:embed/>
                </p:oleObj>
              </mc:Choice>
              <mc:Fallback>
                <p:oleObj name="Hoja de cálculo" r:id="rId3" imgW="6391464" imgH="3971773" progId="Excel.Sheet.12">
                  <p:embed/>
                  <p:pic>
                    <p:nvPicPr>
                      <p:cNvPr id="6" name="Objeto 5">
                        <a:extLst>
                          <a:ext uri="{FF2B5EF4-FFF2-40B4-BE49-F238E27FC236}">
                            <a16:creationId xmlns:a16="http://schemas.microsoft.com/office/drawing/2014/main" id="{1DD55D9A-6412-637F-B1F4-947795B06393}"/>
                          </a:ext>
                        </a:extLst>
                      </p:cNvPr>
                      <p:cNvPicPr/>
                      <p:nvPr/>
                    </p:nvPicPr>
                    <p:blipFill>
                      <a:blip r:embed="rId4"/>
                      <a:stretch>
                        <a:fillRect/>
                      </a:stretch>
                    </p:blipFill>
                    <p:spPr>
                      <a:xfrm>
                        <a:off x="2407887" y="2270289"/>
                        <a:ext cx="7530592" cy="4263006"/>
                      </a:xfrm>
                      <a:prstGeom prst="rect">
                        <a:avLst/>
                      </a:prstGeom>
                    </p:spPr>
                  </p:pic>
                </p:oleObj>
              </mc:Fallback>
            </mc:AlternateContent>
          </a:graphicData>
        </a:graphic>
      </p:graphicFrame>
      <p:sp>
        <p:nvSpPr>
          <p:cNvPr id="7" name="CuadroTexto 6">
            <a:extLst>
              <a:ext uri="{FF2B5EF4-FFF2-40B4-BE49-F238E27FC236}">
                <a16:creationId xmlns:a16="http://schemas.microsoft.com/office/drawing/2014/main" id="{2C74EFF4-B141-086C-3F19-9555FCF311A8}"/>
              </a:ext>
            </a:extLst>
          </p:cNvPr>
          <p:cNvSpPr txBox="1"/>
          <p:nvPr/>
        </p:nvSpPr>
        <p:spPr>
          <a:xfrm>
            <a:off x="4156364" y="1900957"/>
            <a:ext cx="3879273" cy="369332"/>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1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Tratamiento y rehabilitación </a:t>
            </a:r>
          </a:p>
        </p:txBody>
      </p:sp>
    </p:spTree>
    <p:extLst>
      <p:ext uri="{BB962C8B-B14F-4D97-AF65-F5344CB8AC3E}">
        <p14:creationId xmlns:p14="http://schemas.microsoft.com/office/powerpoint/2010/main" val="1786519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FF0C84-3FEE-8CD0-FD0D-CD3708274FD3}"/>
              </a:ext>
            </a:extLst>
          </p:cNvPr>
          <p:cNvSpPr txBox="1"/>
          <p:nvPr/>
        </p:nvSpPr>
        <p:spPr>
          <a:xfrm>
            <a:off x="1440873" y="1205345"/>
            <a:ext cx="93102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INDICADORES DEL MODELO DE ATENCION EN SALUD</a:t>
            </a:r>
            <a:endParaRPr kumimoji="0" lang="es-CO" sz="2800" b="0"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726E71A4-0D40-A360-6BF6-2B358DD1DA5E}"/>
              </a:ext>
            </a:extLst>
          </p:cNvPr>
          <p:cNvPicPr>
            <a:picLocks noChangeAspect="1"/>
          </p:cNvPicPr>
          <p:nvPr/>
        </p:nvPicPr>
        <p:blipFill>
          <a:blip r:embed="rId2"/>
          <a:stretch>
            <a:fillRect/>
          </a:stretch>
        </p:blipFill>
        <p:spPr>
          <a:xfrm>
            <a:off x="651164" y="2296328"/>
            <a:ext cx="10875818" cy="3356327"/>
          </a:xfrm>
          <a:prstGeom prst="rect">
            <a:avLst/>
          </a:prstGeom>
        </p:spPr>
      </p:pic>
    </p:spTree>
    <p:extLst>
      <p:ext uri="{BB962C8B-B14F-4D97-AF65-F5344CB8AC3E}">
        <p14:creationId xmlns:p14="http://schemas.microsoft.com/office/powerpoint/2010/main" val="704037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A8B0B39-1819-F10B-A1F3-F0D2F1DD5758}"/>
              </a:ext>
            </a:extLst>
          </p:cNvPr>
          <p:cNvSpPr txBox="1"/>
          <p:nvPr/>
        </p:nvSpPr>
        <p:spPr>
          <a:xfrm>
            <a:off x="1149928" y="1285349"/>
            <a:ext cx="9892145" cy="523220"/>
          </a:xfrm>
          <a:prstGeom prst="rect">
            <a:avLst/>
          </a:prstGeom>
          <a:noFill/>
        </p:spPr>
        <p:txBody>
          <a:bodyPr wrap="square" rtlCol="0">
            <a:spAutoFit/>
          </a:bodyPr>
          <a:lstStyle/>
          <a:p>
            <a:pPr algn="ct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INDICADORES PRESTACION DE SERVICIOS DE SALUD</a:t>
            </a:r>
            <a:endParaRPr lang="es-CO" sz="2800" dirty="0">
              <a:solidFill>
                <a:srgbClr val="183C6E"/>
              </a:solidFill>
              <a:effectLst>
                <a:outerShdw blurRad="38100" dist="38100" dir="2700000" algn="tl">
                  <a:srgbClr val="000000">
                    <a:alpha val="43137"/>
                  </a:srgbClr>
                </a:outerShdw>
              </a:effectLst>
            </a:endParaRPr>
          </a:p>
        </p:txBody>
      </p:sp>
      <p:graphicFrame>
        <p:nvGraphicFramePr>
          <p:cNvPr id="4" name="Marcador de contenido 6">
            <a:extLst>
              <a:ext uri="{FF2B5EF4-FFF2-40B4-BE49-F238E27FC236}">
                <a16:creationId xmlns:a16="http://schemas.microsoft.com/office/drawing/2014/main" id="{2E737385-E54C-C20D-8664-D837F5091EB8}"/>
              </a:ext>
            </a:extLst>
          </p:cNvPr>
          <p:cNvGraphicFramePr>
            <a:graphicFrameLocks/>
          </p:cNvGraphicFramePr>
          <p:nvPr>
            <p:extLst>
              <p:ext uri="{D42A27DB-BD31-4B8C-83A1-F6EECF244321}">
                <p14:modId xmlns:p14="http://schemas.microsoft.com/office/powerpoint/2010/main" val="4111206496"/>
              </p:ext>
            </p:extLst>
          </p:nvPr>
        </p:nvGraphicFramePr>
        <p:xfrm>
          <a:off x="838200" y="1774824"/>
          <a:ext cx="10515600" cy="4515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7080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9A4DF8E-E082-A3BE-1CAD-01ACB5103781}"/>
              </a:ext>
            </a:extLst>
          </p:cNvPr>
          <p:cNvSpPr txBox="1"/>
          <p:nvPr/>
        </p:nvSpPr>
        <p:spPr>
          <a:xfrm>
            <a:off x="3890356" y="1246909"/>
            <a:ext cx="4502728" cy="523220"/>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VISION DEL FPS-FCN</a:t>
            </a:r>
          </a:p>
        </p:txBody>
      </p:sp>
      <p:sp>
        <p:nvSpPr>
          <p:cNvPr id="3" name="CuadroTexto 2">
            <a:extLst>
              <a:ext uri="{FF2B5EF4-FFF2-40B4-BE49-F238E27FC236}">
                <a16:creationId xmlns:a16="http://schemas.microsoft.com/office/drawing/2014/main" id="{9281B8FF-4408-36EF-DAAD-9891049DBF90}"/>
              </a:ext>
            </a:extLst>
          </p:cNvPr>
          <p:cNvSpPr txBox="1"/>
          <p:nvPr/>
        </p:nvSpPr>
        <p:spPr>
          <a:xfrm>
            <a:off x="1013460" y="2339620"/>
            <a:ext cx="10256520" cy="2936188"/>
          </a:xfrm>
          <a:prstGeom prst="rect">
            <a:avLst/>
          </a:prstGeom>
          <a:noFill/>
          <a:ln>
            <a:solidFill>
              <a:srgbClr val="CCECFF"/>
            </a:solidFill>
          </a:ln>
        </p:spPr>
        <p:txBody>
          <a:bodyPr wrap="square" rtlCol="0">
            <a:spAutoFit/>
          </a:bodyPr>
          <a:lstStyle/>
          <a:p>
            <a:pPr marL="0" marR="0" lvl="0" indent="0" algn="just"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Dado que contamos con la infraestructura adecuada, recurso humano calificado, experiencia y bajos costos en la prestación de los servicios de reconocimiento y pago de las prestaciones económicas y la administración de servicios de salud con transparencia en la gestión; nuestro reto es consolidarnos como la entidad líder que asuma los compromisos que por mandato legal y/o reglamentario le sean asignados, contribuyendo con las políticas de gestión pública, para el cumplimiento de los fines esenciales del estado en el sector de la seguridad social.</a:t>
            </a:r>
            <a:endParaRPr kumimoji="0" lang="es-CO"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217697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FFB118-FE3B-9182-FD30-FD9948A45CAE}"/>
              </a:ext>
            </a:extLst>
          </p:cNvPr>
          <p:cNvSpPr txBox="1"/>
          <p:nvPr/>
        </p:nvSpPr>
        <p:spPr>
          <a:xfrm>
            <a:off x="1413164" y="1290424"/>
            <a:ext cx="9684327" cy="523220"/>
          </a:xfrm>
          <a:prstGeom prst="rect">
            <a:avLst/>
          </a:prstGeom>
          <a:noFill/>
        </p:spPr>
        <p:txBody>
          <a:bodyPr wrap="square" rtlCol="0">
            <a:spAutoFit/>
          </a:bodyPr>
          <a:lstStyle/>
          <a:p>
            <a:pPr algn="ct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INDICADORES PRESTACION DE </a:t>
            </a:r>
            <a:r>
              <a:rPr lang="es-ES" sz="28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SERVICIOS DE SALUD</a:t>
            </a:r>
            <a:endParaRPr lang="es-CO" sz="2800" b="1" dirty="0">
              <a:solidFill>
                <a:srgbClr val="183C6E"/>
              </a:solidFill>
              <a:effectLst>
                <a:outerShdw blurRad="38100" dist="38100" dir="2700000" algn="tl">
                  <a:srgbClr val="000000">
                    <a:alpha val="43137"/>
                  </a:srgbClr>
                </a:outerShdw>
              </a:effectLst>
            </a:endParaRPr>
          </a:p>
        </p:txBody>
      </p:sp>
      <p:graphicFrame>
        <p:nvGraphicFramePr>
          <p:cNvPr id="5" name="Marcador de contenido 6">
            <a:extLst>
              <a:ext uri="{FF2B5EF4-FFF2-40B4-BE49-F238E27FC236}">
                <a16:creationId xmlns:a16="http://schemas.microsoft.com/office/drawing/2014/main" id="{CE2271BC-F5B7-F4F8-B9E8-558CB3FFA4A4}"/>
              </a:ext>
            </a:extLst>
          </p:cNvPr>
          <p:cNvGraphicFramePr>
            <a:graphicFrameLocks/>
          </p:cNvGraphicFramePr>
          <p:nvPr>
            <p:extLst>
              <p:ext uri="{D42A27DB-BD31-4B8C-83A1-F6EECF244321}">
                <p14:modId xmlns:p14="http://schemas.microsoft.com/office/powerpoint/2010/main" val="3143841193"/>
              </p:ext>
            </p:extLst>
          </p:nvPr>
        </p:nvGraphicFramePr>
        <p:xfrm>
          <a:off x="838200" y="2174070"/>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1121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C972DAB-1501-3D7F-FEE9-0AA0C61E5A8E}"/>
              </a:ext>
            </a:extLst>
          </p:cNvPr>
          <p:cNvSpPr txBox="1"/>
          <p:nvPr/>
        </p:nvSpPr>
        <p:spPr>
          <a:xfrm>
            <a:off x="2113671" y="1328119"/>
            <a:ext cx="7964658" cy="523220"/>
          </a:xfrm>
          <a:prstGeom prst="rect">
            <a:avLst/>
          </a:prstGeom>
          <a:noFill/>
        </p:spPr>
        <p:txBody>
          <a:bodyPr wrap="square" rtlCol="0">
            <a:spAutoFit/>
          </a:bodyPr>
          <a:lstStyle/>
          <a:p>
            <a:pPr algn="ct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INDICADORES PRESTACION DE SERVICIOS DE SALUD</a:t>
            </a:r>
            <a:endParaRPr lang="es-CO" dirty="0">
              <a:solidFill>
                <a:srgbClr val="183C6E"/>
              </a:solidFill>
              <a:effectLst>
                <a:outerShdw blurRad="38100" dist="38100" dir="2700000" algn="tl">
                  <a:srgbClr val="000000">
                    <a:alpha val="43137"/>
                  </a:srgbClr>
                </a:outerShdw>
              </a:effectLst>
            </a:endParaRPr>
          </a:p>
        </p:txBody>
      </p:sp>
      <p:graphicFrame>
        <p:nvGraphicFramePr>
          <p:cNvPr id="4" name="Marcador de contenido 4">
            <a:extLst>
              <a:ext uri="{FF2B5EF4-FFF2-40B4-BE49-F238E27FC236}">
                <a16:creationId xmlns:a16="http://schemas.microsoft.com/office/drawing/2014/main" id="{1E750508-32E7-EE3E-5683-A89E77E51C2E}"/>
              </a:ext>
            </a:extLst>
          </p:cNvPr>
          <p:cNvGraphicFramePr>
            <a:graphicFrameLocks/>
          </p:cNvGraphicFramePr>
          <p:nvPr>
            <p:extLst>
              <p:ext uri="{D42A27DB-BD31-4B8C-83A1-F6EECF244321}">
                <p14:modId xmlns:p14="http://schemas.microsoft.com/office/powerpoint/2010/main" val="1007916070"/>
              </p:ext>
            </p:extLst>
          </p:nvPr>
        </p:nvGraphicFramePr>
        <p:xfrm>
          <a:off x="838200" y="1774825"/>
          <a:ext cx="10515600" cy="4612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4159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960E2B-B8B1-D450-6EAD-0D20A5650660}"/>
              </a:ext>
            </a:extLst>
          </p:cNvPr>
          <p:cNvSpPr txBox="1"/>
          <p:nvPr/>
        </p:nvSpPr>
        <p:spPr>
          <a:xfrm>
            <a:off x="1537855" y="1321474"/>
            <a:ext cx="91162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INDICADORES PRESTACION DE SERVICIOS DE SALUD</a:t>
            </a:r>
            <a:endParaRPr kumimoji="0" lang="es-CO" sz="2800" b="0"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Calibri" panose="020F0502020204030204"/>
              <a:ea typeface="+mn-ea"/>
              <a:cs typeface="+mn-cs"/>
            </a:endParaRPr>
          </a:p>
        </p:txBody>
      </p:sp>
      <p:graphicFrame>
        <p:nvGraphicFramePr>
          <p:cNvPr id="5" name="Marcador de contenido 4">
            <a:extLst>
              <a:ext uri="{FF2B5EF4-FFF2-40B4-BE49-F238E27FC236}">
                <a16:creationId xmlns:a16="http://schemas.microsoft.com/office/drawing/2014/main" id="{080B2A9F-31CC-78D9-6D0A-B08F740D3878}"/>
              </a:ext>
            </a:extLst>
          </p:cNvPr>
          <p:cNvGraphicFramePr>
            <a:graphicFrameLocks/>
          </p:cNvGraphicFramePr>
          <p:nvPr>
            <p:extLst>
              <p:ext uri="{D42A27DB-BD31-4B8C-83A1-F6EECF244321}">
                <p14:modId xmlns:p14="http://schemas.microsoft.com/office/powerpoint/2010/main" val="3194191029"/>
              </p:ext>
            </p:extLst>
          </p:nvPr>
        </p:nvGraphicFramePr>
        <p:xfrm>
          <a:off x="1551888" y="2271545"/>
          <a:ext cx="9088225" cy="42960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742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FA5AC36-59AF-9DE2-7474-67E8D8A704EE}"/>
              </a:ext>
            </a:extLst>
          </p:cNvPr>
          <p:cNvSpPr txBox="1"/>
          <p:nvPr/>
        </p:nvSpPr>
        <p:spPr>
          <a:xfrm>
            <a:off x="1439056" y="1303608"/>
            <a:ext cx="8563926" cy="523220"/>
          </a:xfrm>
          <a:prstGeom prst="rect">
            <a:avLst/>
          </a:prstGeom>
          <a:noFill/>
        </p:spPr>
        <p:txBody>
          <a:bodyPr wrap="square" rtlCol="0">
            <a:spAutoFit/>
          </a:bodyPr>
          <a:lstStyle/>
          <a:p>
            <a:pPr algn="ctr"/>
            <a:r>
              <a:rPr lang="es-MX" sz="24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          </a:t>
            </a:r>
            <a:r>
              <a:rPr lang="es-MX" sz="2800" b="1" dirty="0">
                <a:solidFill>
                  <a:srgbClr val="183C6E"/>
                </a:solidFill>
                <a:effectLst>
                  <a:outerShdw blurRad="38100" dist="38100" dir="2700000" algn="tl">
                    <a:srgbClr val="000000">
                      <a:alpha val="43137"/>
                    </a:srgbClr>
                  </a:outerShdw>
                </a:effectLst>
                <a:latin typeface="Arial Narrow" panose="020B0606020202030204" pitchFamily="34" charset="0"/>
                <a:ea typeface="+mj-ea"/>
                <a:cs typeface="+mj-cs"/>
              </a:rPr>
              <a:t>GESTION DE LA INFORMACION </a:t>
            </a:r>
            <a:endParaRPr lang="es-CO" sz="2800" dirty="0">
              <a:solidFill>
                <a:srgbClr val="183C6E"/>
              </a:solidFill>
              <a:effectLst>
                <a:outerShdw blurRad="38100" dist="38100" dir="2700000" algn="tl">
                  <a:srgbClr val="000000">
                    <a:alpha val="43137"/>
                  </a:srgbClr>
                </a:outerShdw>
              </a:effectLst>
            </a:endParaRPr>
          </a:p>
        </p:txBody>
      </p:sp>
      <p:graphicFrame>
        <p:nvGraphicFramePr>
          <p:cNvPr id="3" name="Diagrama 2">
            <a:extLst>
              <a:ext uri="{FF2B5EF4-FFF2-40B4-BE49-F238E27FC236}">
                <a16:creationId xmlns:a16="http://schemas.microsoft.com/office/drawing/2014/main" id="{6FA2B058-47FD-239C-CF0A-CC5AB0ACA320}"/>
              </a:ext>
            </a:extLst>
          </p:cNvPr>
          <p:cNvGraphicFramePr/>
          <p:nvPr>
            <p:extLst>
              <p:ext uri="{D42A27DB-BD31-4B8C-83A1-F6EECF244321}">
                <p14:modId xmlns:p14="http://schemas.microsoft.com/office/powerpoint/2010/main" val="3308861519"/>
              </p:ext>
            </p:extLst>
          </p:nvPr>
        </p:nvGraphicFramePr>
        <p:xfrm>
          <a:off x="-1178355" y="2085329"/>
          <a:ext cx="9653048" cy="4692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9389E96-564A-1623-44B6-E4A3A8669D26}"/>
              </a:ext>
            </a:extLst>
          </p:cNvPr>
          <p:cNvSpPr txBox="1"/>
          <p:nvPr/>
        </p:nvSpPr>
        <p:spPr>
          <a:xfrm>
            <a:off x="5888182" y="3103418"/>
            <a:ext cx="5430982" cy="646331"/>
          </a:xfrm>
          <a:prstGeom prst="rect">
            <a:avLst/>
          </a:prstGeom>
          <a:solidFill>
            <a:srgbClr val="183C6E"/>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MEJORAMIENTO EN LOS REPORTES QUE SE GENERAN A LOS ENTES DE CONTROL</a:t>
            </a:r>
          </a:p>
        </p:txBody>
      </p:sp>
    </p:spTree>
    <p:extLst>
      <p:ext uri="{BB962C8B-B14F-4D97-AF65-F5344CB8AC3E}">
        <p14:creationId xmlns:p14="http://schemas.microsoft.com/office/powerpoint/2010/main" val="1208747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C612D9C-9168-3423-DA69-06B809A641AF}"/>
              </a:ext>
            </a:extLst>
          </p:cNvPr>
          <p:cNvSpPr txBox="1"/>
          <p:nvPr/>
        </p:nvSpPr>
        <p:spPr>
          <a:xfrm>
            <a:off x="2355273" y="1205346"/>
            <a:ext cx="748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GESTION DE </a:t>
            </a:r>
            <a:r>
              <a:rPr lang="es-MX" sz="2800" b="1" dirty="0">
                <a:solidFill>
                  <a:srgbClr val="183C6E"/>
                </a:solidFill>
                <a:effectLst>
                  <a:outerShdw blurRad="38100" dist="38100" dir="2700000" algn="tl">
                    <a:srgbClr val="000000">
                      <a:alpha val="43137"/>
                    </a:srgbClr>
                  </a:outerShdw>
                </a:effectLst>
                <a:latin typeface="Arial Narrow" panose="020B0606020202030204" pitchFamily="34" charset="0"/>
              </a:rPr>
              <a:t>LA</a:t>
            </a:r>
            <a:r>
              <a:rPr kumimoji="0" lang="es-MX"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 INFORMACION</a:t>
            </a:r>
            <a:endParaRPr kumimoji="0" lang="es-CO" sz="2800" b="0"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Calibri" panose="020F0502020204030204"/>
            </a:endParaRPr>
          </a:p>
        </p:txBody>
      </p:sp>
      <p:graphicFrame>
        <p:nvGraphicFramePr>
          <p:cNvPr id="4" name="Marcador de contenido 3">
            <a:extLst>
              <a:ext uri="{FF2B5EF4-FFF2-40B4-BE49-F238E27FC236}">
                <a16:creationId xmlns:a16="http://schemas.microsoft.com/office/drawing/2014/main" id="{AE1FAD4F-292B-972F-44DF-654FD603DB81}"/>
              </a:ext>
            </a:extLst>
          </p:cNvPr>
          <p:cNvGraphicFramePr>
            <a:graphicFrameLocks/>
          </p:cNvGraphicFramePr>
          <p:nvPr>
            <p:extLst>
              <p:ext uri="{D42A27DB-BD31-4B8C-83A1-F6EECF244321}">
                <p14:modId xmlns:p14="http://schemas.microsoft.com/office/powerpoint/2010/main" val="3416815595"/>
              </p:ext>
            </p:extLst>
          </p:nvPr>
        </p:nvGraphicFramePr>
        <p:xfrm>
          <a:off x="838200" y="1887336"/>
          <a:ext cx="10203873" cy="4332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3461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alphaModFix amt="28000"/>
            <a:extLst>
              <a:ext uri="{BEBA8EAE-BF5A-486C-A8C5-ECC9F3942E4B}">
                <a14:imgProps xmlns:a14="http://schemas.microsoft.com/office/drawing/2010/main">
                  <a14:imgLayer r:embed="rId3">
                    <a14:imgEffect>
                      <a14:colorTemperature colorTemp="7500"/>
                    </a14:imgEffect>
                    <a14:imgEffect>
                      <a14:saturation sat="44000"/>
                    </a14:imgEffect>
                  </a14:imgLayer>
                </a14:imgProps>
              </a:ext>
              <a:ext uri="{28A0092B-C50C-407E-A947-70E740481C1C}">
                <a14:useLocalDpi xmlns:a14="http://schemas.microsoft.com/office/drawing/2010/main" val="0"/>
              </a:ext>
            </a:extLst>
          </a:blip>
          <a:stretch>
            <a:fillRect/>
          </a:stretch>
        </p:blipFill>
        <p:spPr>
          <a:xfrm>
            <a:off x="69046" y="759854"/>
            <a:ext cx="12192000" cy="6098146"/>
          </a:xfrm>
          <a:prstGeom prst="rect">
            <a:avLst/>
          </a:prstGeom>
          <a:gradFill>
            <a:gsLst>
              <a:gs pos="38000">
                <a:schemeClr val="accent1">
                  <a:lumMod val="0"/>
                  <a:lumOff val="100000"/>
                  <a:alpha val="53000"/>
                </a:schemeClr>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411413"/>
            <a:ext cx="9144000" cy="1800225"/>
          </a:xfrm>
          <a:prstGeom prst="rect">
            <a:avLst/>
          </a:prstGeom>
        </p:spPr>
        <p:txBody>
          <a:bodyPr>
            <a:normAutofit fontScale="90000"/>
          </a:bodyPr>
          <a:lstStyle/>
          <a:p>
            <a:pPr algn="ct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2.2 GESTION DE PRESTACIONES ECONOMICAS</a:t>
            </a: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endParaRPr lang="es-CO"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a:extLst>
              <a:ext uri="{FF2B5EF4-FFF2-40B4-BE49-F238E27FC236}">
                <a16:creationId xmlns:a16="http://schemas.microsoft.com/office/drawing/2014/main" id="{598541FA-442F-B5DB-BEC9-A0CD8AE4F451}"/>
              </a:ext>
            </a:extLst>
          </p:cNvPr>
          <p:cNvSpPr txBox="1"/>
          <p:nvPr/>
        </p:nvSpPr>
        <p:spPr>
          <a:xfrm>
            <a:off x="7204364" y="4826675"/>
            <a:ext cx="4378037" cy="2400657"/>
          </a:xfrm>
          <a:prstGeom prst="rect">
            <a:avLst/>
          </a:prstGeom>
          <a:noFill/>
        </p:spPr>
        <p:txBody>
          <a:bodyPr wrap="square" rtlCol="0">
            <a:spAutoFit/>
          </a:bodyPr>
          <a:lstStyle/>
          <a:p>
            <a:r>
              <a:rPr lang="es-CO" b="1" dirty="0">
                <a:solidFill>
                  <a:srgbClr val="183C6E"/>
                </a:solidFill>
                <a:sym typeface="Wingdings 2" panose="05020102010507070707" pitchFamily="18" charset="2"/>
              </a:rPr>
              <a:t>  </a:t>
            </a:r>
            <a:r>
              <a:rPr lang="es-CO" sz="2400" b="1" dirty="0">
                <a:solidFill>
                  <a:srgbClr val="183C6E"/>
                </a:solidFill>
                <a:latin typeface="Arial Narrow" panose="020B0606020202030204" pitchFamily="34" charset="0"/>
              </a:rPr>
              <a:t>Solicitudes Recibidas</a:t>
            </a:r>
          </a:p>
          <a:p>
            <a:r>
              <a:rPr lang="es-CO" sz="2400" b="1" dirty="0">
                <a:solidFill>
                  <a:srgbClr val="183C6E"/>
                </a:solidFill>
                <a:latin typeface="Arial Narrow" panose="020B0606020202030204" pitchFamily="34" charset="0"/>
                <a:sym typeface="Wingdings 2" panose="05020102010507070707" pitchFamily="18" charset="2"/>
              </a:rPr>
              <a:t> </a:t>
            </a:r>
            <a:r>
              <a:rPr lang="es-CO" sz="2400" b="1" dirty="0">
                <a:solidFill>
                  <a:srgbClr val="183C6E"/>
                </a:solidFill>
                <a:latin typeface="Arial Narrow" panose="020B0606020202030204" pitchFamily="34" charset="0"/>
              </a:rPr>
              <a:t>Tramite de Solicitudes</a:t>
            </a:r>
          </a:p>
          <a:p>
            <a:r>
              <a:rPr lang="es-CO" sz="2400" b="1" dirty="0">
                <a:solidFill>
                  <a:srgbClr val="183C6E"/>
                </a:solidFill>
                <a:latin typeface="Arial Narrow" panose="020B0606020202030204" pitchFamily="34" charset="0"/>
                <a:sym typeface="Wingdings 2" panose="05020102010507070707" pitchFamily="18" charset="2"/>
              </a:rPr>
              <a:t> </a:t>
            </a:r>
            <a:r>
              <a:rPr lang="es-CO" sz="2400" b="1" dirty="0">
                <a:solidFill>
                  <a:srgbClr val="183C6E"/>
                </a:solidFill>
                <a:latin typeface="Arial Narrow" panose="020B0606020202030204" pitchFamily="34" charset="0"/>
              </a:rPr>
              <a:t>Novedades de Nomina</a:t>
            </a:r>
          </a:p>
          <a:p>
            <a:r>
              <a:rPr lang="es-CO" sz="2400" b="1" dirty="0">
                <a:solidFill>
                  <a:srgbClr val="183C6E"/>
                </a:solidFill>
                <a:latin typeface="Arial Narrow" panose="020B0606020202030204" pitchFamily="34" charset="0"/>
                <a:sym typeface="Wingdings 2" panose="05020102010507070707" pitchFamily="18" charset="2"/>
              </a:rPr>
              <a:t> </a:t>
            </a:r>
            <a:r>
              <a:rPr lang="es-CO" sz="2400" b="1" dirty="0">
                <a:solidFill>
                  <a:srgbClr val="183C6E"/>
                </a:solidFill>
                <a:latin typeface="Arial Narrow" panose="020B0606020202030204" pitchFamily="34" charset="0"/>
              </a:rPr>
              <a:t>Retiros de Nomina</a:t>
            </a:r>
          </a:p>
          <a:p>
            <a:endParaRPr lang="es-CO" dirty="0"/>
          </a:p>
          <a:p>
            <a:endParaRPr lang="es-CO" dirty="0"/>
          </a:p>
          <a:p>
            <a:endParaRPr lang="es-CO" dirty="0"/>
          </a:p>
        </p:txBody>
      </p:sp>
    </p:spTree>
    <p:extLst>
      <p:ext uri="{BB962C8B-B14F-4D97-AF65-F5344CB8AC3E}">
        <p14:creationId xmlns:p14="http://schemas.microsoft.com/office/powerpoint/2010/main" val="396231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5C21-FA2B-4866-A314-6C0E1810C80B}"/>
              </a:ext>
            </a:extLst>
          </p:cNvPr>
          <p:cNvSpPr>
            <a:spLocks noGrp="1"/>
          </p:cNvSpPr>
          <p:nvPr>
            <p:ph type="title" idx="4294967295"/>
          </p:nvPr>
        </p:nvSpPr>
        <p:spPr>
          <a:xfrm>
            <a:off x="0" y="815975"/>
            <a:ext cx="10858500" cy="523875"/>
          </a:xfrm>
          <a:prstGeom prst="rect">
            <a:avLst/>
          </a:prstGeom>
        </p:spPr>
        <p:txBody>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SOLICITUDES RECIBIDAS</a:t>
            </a:r>
          </a:p>
        </p:txBody>
      </p:sp>
      <p:graphicFrame>
        <p:nvGraphicFramePr>
          <p:cNvPr id="13" name="Content Placeholder 12">
            <a:extLst>
              <a:ext uri="{FF2B5EF4-FFF2-40B4-BE49-F238E27FC236}">
                <a16:creationId xmlns:a16="http://schemas.microsoft.com/office/drawing/2014/main" id="{0E8CCA76-8C16-44E5-AD4A-31E2A3AA2264}"/>
              </a:ext>
            </a:extLst>
          </p:cNvPr>
          <p:cNvGraphicFramePr>
            <a:graphicFrameLocks noGrp="1"/>
          </p:cNvGraphicFramePr>
          <p:nvPr>
            <p:ph idx="4294967295"/>
            <p:extLst>
              <p:ext uri="{D42A27DB-BD31-4B8C-83A1-F6EECF244321}">
                <p14:modId xmlns:p14="http://schemas.microsoft.com/office/powerpoint/2010/main" val="1670488606"/>
              </p:ext>
            </p:extLst>
          </p:nvPr>
        </p:nvGraphicFramePr>
        <p:xfrm>
          <a:off x="0" y="1468438"/>
          <a:ext cx="10515600" cy="524351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C7469CE-86E3-42B9-BAED-86459E897F05}"/>
              </a:ext>
            </a:extLst>
          </p:cNvPr>
          <p:cNvSpPr txBox="1"/>
          <p:nvPr/>
        </p:nvSpPr>
        <p:spPr>
          <a:xfrm>
            <a:off x="9469120" y="1367662"/>
            <a:ext cx="20726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0000"/>
                </a:solidFill>
                <a:effectLst/>
                <a:uLnTx/>
                <a:uFillTx/>
                <a:latin typeface="Arial Narrow" panose="020B0606020202030204" pitchFamily="34" charset="0"/>
              </a:rPr>
              <a:t>TOTAL TRAMITES:</a:t>
            </a:r>
            <a:br>
              <a:rPr kumimoji="0" lang="es-CO" sz="1400" b="1" i="0" u="none" strike="noStrike" kern="1200" cap="none" spc="0" normalizeH="0" baseline="0" noProof="0" dirty="0">
                <a:ln>
                  <a:noFill/>
                </a:ln>
                <a:solidFill>
                  <a:srgbClr val="000000"/>
                </a:solidFill>
                <a:effectLst/>
                <a:uLnTx/>
                <a:uFillTx/>
                <a:latin typeface="Arial Narrow" panose="020B0606020202030204" pitchFamily="34" charset="0"/>
              </a:rPr>
            </a:br>
            <a:r>
              <a:rPr kumimoji="0" lang="es-CO" sz="1400" b="1" i="0" u="none" strike="noStrike" kern="1200" cap="none" spc="0" normalizeH="0" baseline="0" noProof="0" dirty="0">
                <a:ln>
                  <a:noFill/>
                </a:ln>
                <a:solidFill>
                  <a:srgbClr val="000000"/>
                </a:solidFill>
                <a:effectLst/>
                <a:uLnTx/>
                <a:uFillTx/>
                <a:latin typeface="Arial Narrow" panose="020B0606020202030204" pitchFamily="34" charset="0"/>
              </a:rPr>
              <a:t>16.904</a:t>
            </a: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rPr>
              <a:t> </a:t>
            </a:r>
          </a:p>
        </p:txBody>
      </p:sp>
    </p:spTree>
    <p:extLst>
      <p:ext uri="{BB962C8B-B14F-4D97-AF65-F5344CB8AC3E}">
        <p14:creationId xmlns:p14="http://schemas.microsoft.com/office/powerpoint/2010/main" val="3192843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DB94-BD1B-41AE-98CA-9053006AEDAA}"/>
              </a:ext>
            </a:extLst>
          </p:cNvPr>
          <p:cNvSpPr>
            <a:spLocks noGrp="1"/>
          </p:cNvSpPr>
          <p:nvPr>
            <p:ph type="title" idx="4294967295"/>
          </p:nvPr>
        </p:nvSpPr>
        <p:spPr>
          <a:xfrm>
            <a:off x="0" y="895350"/>
            <a:ext cx="10723563" cy="404813"/>
          </a:xfrm>
          <a:prstGeom prst="rect">
            <a:avLst/>
          </a:prstGeom>
        </p:spPr>
        <p:txBody>
          <a:bodyPr>
            <a:no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TRAMITE DE SOLICITUDES</a:t>
            </a:r>
          </a:p>
        </p:txBody>
      </p:sp>
      <p:graphicFrame>
        <p:nvGraphicFramePr>
          <p:cNvPr id="5" name="Content Placeholder 4">
            <a:extLst>
              <a:ext uri="{FF2B5EF4-FFF2-40B4-BE49-F238E27FC236}">
                <a16:creationId xmlns:a16="http://schemas.microsoft.com/office/drawing/2014/main" id="{588D2303-9BDD-4778-8815-414FA15F4122}"/>
              </a:ext>
            </a:extLst>
          </p:cNvPr>
          <p:cNvGraphicFramePr>
            <a:graphicFrameLocks noGrp="1"/>
          </p:cNvGraphicFramePr>
          <p:nvPr>
            <p:ph idx="4294967295"/>
          </p:nvPr>
        </p:nvGraphicFramePr>
        <p:xfrm>
          <a:off x="0" y="1328738"/>
          <a:ext cx="6461125" cy="53959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C012431-6688-40DD-A817-BAA2403FFBC8}"/>
              </a:ext>
            </a:extLst>
          </p:cNvPr>
          <p:cNvGraphicFramePr>
            <a:graphicFrameLocks/>
          </p:cNvGraphicFramePr>
          <p:nvPr/>
        </p:nvGraphicFramePr>
        <p:xfrm>
          <a:off x="5963920" y="1791652"/>
          <a:ext cx="5974080" cy="4932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720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C034-D106-4B6B-AB8F-EDE8C26EBA6D}"/>
              </a:ext>
            </a:extLst>
          </p:cNvPr>
          <p:cNvSpPr>
            <a:spLocks noGrp="1"/>
          </p:cNvSpPr>
          <p:nvPr>
            <p:ph type="title" idx="4294967295"/>
          </p:nvPr>
        </p:nvSpPr>
        <p:spPr>
          <a:xfrm>
            <a:off x="0" y="965200"/>
            <a:ext cx="10515600" cy="487363"/>
          </a:xfrm>
          <a:prstGeom prst="rect">
            <a:avLst/>
          </a:prstGeom>
        </p:spPr>
        <p:txBody>
          <a:bodyPr>
            <a:no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NOMINA  – NOVEDADES DE NOMINA</a:t>
            </a:r>
          </a:p>
        </p:txBody>
      </p:sp>
      <p:sp>
        <p:nvSpPr>
          <p:cNvPr id="3" name="Content Placeholder 2">
            <a:extLst>
              <a:ext uri="{FF2B5EF4-FFF2-40B4-BE49-F238E27FC236}">
                <a16:creationId xmlns:a16="http://schemas.microsoft.com/office/drawing/2014/main" id="{392D9B06-D5B5-456C-AE10-64233C01795A}"/>
              </a:ext>
            </a:extLst>
          </p:cNvPr>
          <p:cNvSpPr>
            <a:spLocks noGrp="1"/>
          </p:cNvSpPr>
          <p:nvPr>
            <p:ph idx="4294967295"/>
          </p:nvPr>
        </p:nvSpPr>
        <p:spPr>
          <a:xfrm>
            <a:off x="362289" y="1777499"/>
            <a:ext cx="10515600" cy="4351338"/>
          </a:xfrm>
          <a:prstGeom prst="rect">
            <a:avLst/>
          </a:prstGeom>
        </p:spPr>
        <p:txBody>
          <a:bodyPr/>
          <a:lstStyle/>
          <a:p>
            <a:pPr algn="just"/>
            <a:r>
              <a:rPr lang="es-CO" sz="2000" b="0" i="0" u="none" strike="noStrike" baseline="0" dirty="0">
                <a:solidFill>
                  <a:srgbClr val="000000"/>
                </a:solidFill>
                <a:latin typeface="Arial Narrow" panose="020B0606020202030204" pitchFamily="34" charset="0"/>
              </a:rPr>
              <a:t>Se tramitaron así mismo un tota</a:t>
            </a:r>
            <a:r>
              <a:rPr lang="es-CO" sz="2000" dirty="0">
                <a:solidFill>
                  <a:srgbClr val="000000"/>
                </a:solidFill>
                <a:latin typeface="Arial Narrow" panose="020B0606020202030204" pitchFamily="34" charset="0"/>
              </a:rPr>
              <a:t>l</a:t>
            </a:r>
            <a:r>
              <a:rPr lang="es-CO" sz="2000" b="0" i="0" u="none" strike="noStrike" baseline="0" dirty="0">
                <a:solidFill>
                  <a:srgbClr val="000000"/>
                </a:solidFill>
                <a:latin typeface="Arial Narrow" panose="020B0606020202030204" pitchFamily="34" charset="0"/>
              </a:rPr>
              <a:t> de 28 nóminas de pensionados, 14 nóminas de pensionados de Ferrocarriles Nacionales y 14 nóminas de pensionados de la Fundación San Juan de Dios, dentro de las cuales está incluido el pago por concepto de la mesada adicional de diciembre, en las cuales fue incluido el pago por concepto de la mesada adicional de junio. </a:t>
            </a:r>
            <a:endParaRPr lang="es-CO" sz="2000" dirty="0">
              <a:latin typeface="Arial Narrow" panose="020B0606020202030204" pitchFamily="34" charset="0"/>
            </a:endParaRPr>
          </a:p>
        </p:txBody>
      </p:sp>
      <p:pic>
        <p:nvPicPr>
          <p:cNvPr id="5" name="Picture 4">
            <a:extLst>
              <a:ext uri="{FF2B5EF4-FFF2-40B4-BE49-F238E27FC236}">
                <a16:creationId xmlns:a16="http://schemas.microsoft.com/office/drawing/2014/main" id="{A3D50524-CE4D-4A50-BBC5-BAF7A1F797BD}"/>
              </a:ext>
            </a:extLst>
          </p:cNvPr>
          <p:cNvPicPr>
            <a:picLocks noChangeAspect="1"/>
          </p:cNvPicPr>
          <p:nvPr/>
        </p:nvPicPr>
        <p:blipFill rotWithShape="1">
          <a:blip r:embed="rId2"/>
          <a:srcRect r="2111" b="3562"/>
          <a:stretch/>
        </p:blipFill>
        <p:spPr>
          <a:xfrm>
            <a:off x="1314111" y="3574473"/>
            <a:ext cx="3327162" cy="2318096"/>
          </a:xfrm>
          <a:prstGeom prst="rect">
            <a:avLst/>
          </a:prstGeom>
          <a:ln>
            <a:solidFill>
              <a:schemeClr val="tx1"/>
            </a:solidFill>
          </a:ln>
        </p:spPr>
      </p:pic>
      <p:graphicFrame>
        <p:nvGraphicFramePr>
          <p:cNvPr id="6" name="Chart 5">
            <a:extLst>
              <a:ext uri="{FF2B5EF4-FFF2-40B4-BE49-F238E27FC236}">
                <a16:creationId xmlns:a16="http://schemas.microsoft.com/office/drawing/2014/main" id="{DC0E76D9-E3B1-4EF0-9013-221D30E29AFF}"/>
              </a:ext>
            </a:extLst>
          </p:cNvPr>
          <p:cNvGraphicFramePr>
            <a:graphicFrameLocks/>
          </p:cNvGraphicFramePr>
          <p:nvPr/>
        </p:nvGraphicFramePr>
        <p:xfrm>
          <a:off x="5783581" y="3061855"/>
          <a:ext cx="4978398" cy="34888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5598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D01C84-30F0-45FF-BC70-2AB821EDE433}"/>
              </a:ext>
            </a:extLst>
          </p:cNvPr>
          <p:cNvSpPr>
            <a:spLocks noGrp="1"/>
          </p:cNvSpPr>
          <p:nvPr>
            <p:ph type="title" idx="4294967295"/>
          </p:nvPr>
        </p:nvSpPr>
        <p:spPr>
          <a:xfrm>
            <a:off x="0" y="1085850"/>
            <a:ext cx="11083925" cy="679450"/>
          </a:xfrm>
          <a:prstGeom prst="rect">
            <a:avLst/>
          </a:prstGeom>
        </p:spPr>
        <p:txBody>
          <a:bodyPr>
            <a:norm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NOMINA</a:t>
            </a:r>
          </a:p>
        </p:txBody>
      </p:sp>
      <p:pic>
        <p:nvPicPr>
          <p:cNvPr id="5" name="Content Placeholder 4">
            <a:extLst>
              <a:ext uri="{FF2B5EF4-FFF2-40B4-BE49-F238E27FC236}">
                <a16:creationId xmlns:a16="http://schemas.microsoft.com/office/drawing/2014/main" id="{3FCE0B63-AF43-4D3D-B8B3-B20D8322A7F7}"/>
              </a:ext>
            </a:extLst>
          </p:cNvPr>
          <p:cNvPicPr>
            <a:picLocks noGrp="1" noChangeAspect="1"/>
          </p:cNvPicPr>
          <p:nvPr>
            <p:ph idx="4294967295"/>
          </p:nvPr>
        </p:nvPicPr>
        <p:blipFill>
          <a:blip r:embed="rId2"/>
          <a:stretch>
            <a:fillRect/>
          </a:stretch>
        </p:blipFill>
        <p:spPr>
          <a:xfrm>
            <a:off x="0" y="1765300"/>
            <a:ext cx="10515600" cy="4814888"/>
          </a:xfrm>
          <a:prstGeom prst="rect">
            <a:avLst/>
          </a:prstGeom>
        </p:spPr>
      </p:pic>
      <p:sp>
        <p:nvSpPr>
          <p:cNvPr id="6" name="TextBox 5">
            <a:extLst>
              <a:ext uri="{FF2B5EF4-FFF2-40B4-BE49-F238E27FC236}">
                <a16:creationId xmlns:a16="http://schemas.microsoft.com/office/drawing/2014/main" id="{15CF7A5F-B78D-4A08-ABC7-DC6EFED74E1C}"/>
              </a:ext>
            </a:extLst>
          </p:cNvPr>
          <p:cNvSpPr txBox="1"/>
          <p:nvPr/>
        </p:nvSpPr>
        <p:spPr>
          <a:xfrm>
            <a:off x="9203962" y="1764799"/>
            <a:ext cx="2149838" cy="646331"/>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solidFill>
                  <a:srgbClr val="E7E6E6">
                    <a:lumMod val="25000"/>
                  </a:srgbClr>
                </a:solidFill>
                <a:effectLst/>
                <a:uLnTx/>
                <a:uFillTx/>
                <a:latin typeface="Arial Narrow" panose="020B0606020202030204" pitchFamily="34" charset="0"/>
              </a:rPr>
              <a:t>Pensionados Activos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solidFill>
                  <a:srgbClr val="E7E6E6">
                    <a:lumMod val="25000"/>
                  </a:srgbClr>
                </a:solidFill>
                <a:effectLst/>
                <a:uLnTx/>
                <a:uFillTx/>
                <a:latin typeface="Arial Narrow" panose="020B0606020202030204" pitchFamily="34" charset="0"/>
              </a:rPr>
              <a:t>  Diciembre de 2021</a:t>
            </a:r>
          </a:p>
        </p:txBody>
      </p:sp>
    </p:spTree>
    <p:extLst>
      <p:ext uri="{BB962C8B-B14F-4D97-AF65-F5344CB8AC3E}">
        <p14:creationId xmlns:p14="http://schemas.microsoft.com/office/powerpoint/2010/main" val="2762715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2B47DF9-87D6-301C-5176-8ECF5DF60662}"/>
              </a:ext>
            </a:extLst>
          </p:cNvPr>
          <p:cNvSpPr txBox="1"/>
          <p:nvPr/>
        </p:nvSpPr>
        <p:spPr>
          <a:xfrm>
            <a:off x="2632364" y="1066799"/>
            <a:ext cx="9059964" cy="954107"/>
          </a:xfrm>
          <a:prstGeom prst="rect">
            <a:avLst/>
          </a:prstGeom>
          <a:noFill/>
        </p:spPr>
        <p:txBody>
          <a:bodyPr wrap="square" rtlCol="0">
            <a:spAutoFit/>
          </a:bodyPr>
          <a:lstStyle/>
          <a:p>
            <a:r>
              <a:rPr kumimoji="0" lang="es-ES" sz="2800" b="1" i="0" u="none" strike="noStrike" kern="1200" cap="none" spc="0" normalizeH="0" baseline="0" noProof="0" dirty="0">
                <a:ln>
                  <a:noFill/>
                </a:ln>
                <a:solidFill>
                  <a:srgbClr val="0F6FC6"/>
                </a:solidFill>
                <a:effectLst/>
                <a:uLnTx/>
                <a:uFillTx/>
                <a:latin typeface="Arial Narrow" panose="020B0606020202030204" pitchFamily="34" charset="0"/>
                <a:ea typeface="+mj-ea"/>
                <a:cs typeface="+mj-cs"/>
              </a:rPr>
              <a:t>       </a:t>
            </a:r>
            <a:r>
              <a:rPr kumimoji="0" lang="es-ES" sz="28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mj-cs"/>
              </a:rPr>
              <a:t>LOS 10 LOGROS Y 5 RETOS DEL  FPS-FNC</a:t>
            </a:r>
            <a:br>
              <a:rPr kumimoji="0" lang="es-CO" sz="28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mj-cs"/>
              </a:rPr>
            </a:br>
            <a:r>
              <a:rPr kumimoji="0" lang="es-CO" sz="28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mj-cs"/>
              </a:rPr>
              <a:t>                                </a:t>
            </a:r>
            <a:r>
              <a:rPr kumimoji="0" lang="es-ES" sz="2800" b="1" i="0" u="none" strike="noStrike" kern="1200" cap="none" spc="0" normalizeH="0" baseline="0" noProof="0" dirty="0">
                <a:ln>
                  <a:noFill/>
                </a:ln>
                <a:solidFill>
                  <a:srgbClr val="183C6E"/>
                </a:solidFill>
                <a:effectLst/>
                <a:uLnTx/>
                <a:uFillTx/>
                <a:latin typeface="Arial Narrow" panose="020B0606020202030204" pitchFamily="34" charset="0"/>
                <a:ea typeface="+mj-ea"/>
                <a:cs typeface="+mj-cs"/>
              </a:rPr>
              <a:t>2018-2022</a:t>
            </a:r>
            <a:endParaRPr lang="es-CO" sz="2800" dirty="0">
              <a:solidFill>
                <a:srgbClr val="183C6E"/>
              </a:solidFill>
              <a:latin typeface="Arial Narrow" panose="020B0606020202030204" pitchFamily="34" charset="0"/>
            </a:endParaRPr>
          </a:p>
        </p:txBody>
      </p:sp>
      <p:pic>
        <p:nvPicPr>
          <p:cNvPr id="6" name="Gráfico 5" descr="Médico">
            <a:extLst>
              <a:ext uri="{FF2B5EF4-FFF2-40B4-BE49-F238E27FC236}">
                <a16:creationId xmlns:a16="http://schemas.microsoft.com/office/drawing/2014/main" id="{71F65DB6-B40E-9318-4C3B-16D0B21B2C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1405" y="3810000"/>
            <a:ext cx="1028122" cy="1122222"/>
          </a:xfrm>
          <a:prstGeom prst="rect">
            <a:avLst/>
          </a:prstGeom>
        </p:spPr>
      </p:pic>
      <p:sp>
        <p:nvSpPr>
          <p:cNvPr id="9" name="CuadroTexto 8">
            <a:extLst>
              <a:ext uri="{FF2B5EF4-FFF2-40B4-BE49-F238E27FC236}">
                <a16:creationId xmlns:a16="http://schemas.microsoft.com/office/drawing/2014/main" id="{B843E007-1BE2-FCA9-9EE0-D6AB2C818569}"/>
              </a:ext>
            </a:extLst>
          </p:cNvPr>
          <p:cNvSpPr txBox="1"/>
          <p:nvPr/>
        </p:nvSpPr>
        <p:spPr>
          <a:xfrm>
            <a:off x="831273" y="2161309"/>
            <a:ext cx="1801091" cy="369332"/>
          </a:xfrm>
          <a:prstGeom prst="rect">
            <a:avLst/>
          </a:prstGeom>
          <a:noFill/>
        </p:spPr>
        <p:txBody>
          <a:bodyPr wrap="square" rtlCol="0">
            <a:spAutoFit/>
          </a:bodyPr>
          <a:lstStyle/>
          <a:p>
            <a:r>
              <a:rPr lang="es-MX" b="1" dirty="0">
                <a:latin typeface="Arial Narrow" panose="020B0606020202030204" pitchFamily="34" charset="0"/>
              </a:rPr>
              <a:t>    SALUD: </a:t>
            </a:r>
            <a:endParaRPr lang="es-CO" b="1" dirty="0">
              <a:latin typeface="Arial Narrow" panose="020B0606020202030204" pitchFamily="34" charset="0"/>
            </a:endParaRPr>
          </a:p>
        </p:txBody>
      </p:sp>
      <p:sp>
        <p:nvSpPr>
          <p:cNvPr id="10" name="CuadroTexto 9">
            <a:extLst>
              <a:ext uri="{FF2B5EF4-FFF2-40B4-BE49-F238E27FC236}">
                <a16:creationId xmlns:a16="http://schemas.microsoft.com/office/drawing/2014/main" id="{42A81AF6-6240-6AB6-9F26-48E90A77EEA1}"/>
              </a:ext>
            </a:extLst>
          </p:cNvPr>
          <p:cNvSpPr txBox="1"/>
          <p:nvPr/>
        </p:nvSpPr>
        <p:spPr>
          <a:xfrm>
            <a:off x="2078182" y="3549535"/>
            <a:ext cx="9504218" cy="2862322"/>
          </a:xfrm>
          <a:prstGeom prst="rect">
            <a:avLst/>
          </a:prstGeom>
          <a:noFill/>
          <a:ln>
            <a:solidFill>
              <a:srgbClr val="CCECFF"/>
            </a:solidFill>
          </a:ln>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effectLst/>
                <a:uLnTx/>
                <a:uFillTx/>
                <a:latin typeface="Arial Narrow" panose="020B0606020202030204" pitchFamily="34" charset="0"/>
              </a:rPr>
              <a:t>Fortalecimiento de las </a:t>
            </a:r>
            <a:r>
              <a:rPr kumimoji="0" lang="es-ES" sz="2000" b="1" i="0" u="none" strike="noStrike" kern="1200" cap="none" spc="0" normalizeH="0" baseline="0" noProof="0" dirty="0">
                <a:ln>
                  <a:noFill/>
                </a:ln>
                <a:effectLst/>
                <a:uLnTx/>
                <a:uFillTx/>
                <a:latin typeface="Arial Narrow" panose="020B0606020202030204" pitchFamily="34" charset="0"/>
              </a:rPr>
              <a:t>7</a:t>
            </a:r>
            <a:r>
              <a:rPr kumimoji="0" lang="es-ES" sz="2000" b="0" i="0" u="none" strike="noStrike" kern="1200" cap="none" spc="0" normalizeH="0" baseline="0" noProof="0" dirty="0">
                <a:ln>
                  <a:noFill/>
                </a:ln>
                <a:effectLst/>
                <a:uLnTx/>
                <a:uFillTx/>
                <a:latin typeface="Arial Narrow" panose="020B0606020202030204" pitchFamily="34" charset="0"/>
              </a:rPr>
              <a:t> rutas de atención:  materno perinatal, cardio cerebro vascular y metabólica, cáncer de mama y próstata, salud mental y SPA, violencia, agresiones y traumas.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effectLst/>
                <a:uLnTx/>
                <a:uFillTx/>
                <a:latin typeface="Arial Narrow" panose="020B0606020202030204" pitchFamily="34" charset="0"/>
              </a:rPr>
              <a:t>Articulación con algunas rutas de atención de alto costo con la finalidad de contar con un mayor control de los usuarios con riesgos altos.</a:t>
            </a:r>
            <a:endParaRPr kumimoji="0" lang="es-CO" sz="2000" b="0" i="0" u="none" strike="noStrike" kern="1200" cap="none" spc="0" normalizeH="0" baseline="0" noProof="0" dirty="0">
              <a:ln>
                <a:noFill/>
              </a:ln>
              <a:effectLst/>
              <a:uLnTx/>
              <a:uFillTx/>
              <a:latin typeface="Arial Narrow" panose="020B0606020202030204" pitchFamily="34" charset="0"/>
            </a:endParaRPr>
          </a:p>
          <a:p>
            <a:pPr marL="171450" lvl="0" indent="-171450" algn="just" defTabSz="457200">
              <a:buFont typeface="Arial" panose="020B0604020202020204" pitchFamily="34" charset="0"/>
              <a:buChar char="•"/>
              <a:defRPr/>
            </a:pPr>
            <a:r>
              <a:rPr kumimoji="0" lang="es-ES" sz="2000" b="0" i="0" u="none" strike="noStrike" kern="1200" cap="none" spc="0" normalizeH="0" baseline="0" noProof="0" dirty="0">
                <a:ln>
                  <a:noFill/>
                </a:ln>
                <a:effectLst/>
                <a:uLnTx/>
                <a:uFillTx/>
                <a:latin typeface="Arial Narrow" panose="020B0606020202030204" pitchFamily="34" charset="0"/>
              </a:rPr>
              <a:t>Actualización del modelo de atención en salud, para los años 2018 y 2019, de acuerdo con la normatividad vigente </a:t>
            </a:r>
            <a:r>
              <a:rPr lang="es-MX" sz="2000" dirty="0">
                <a:latin typeface="Arial Narrow" panose="020B0606020202030204" pitchFamily="34" charset="0"/>
              </a:rPr>
              <a:t>Modelo de Atención Integral Territorial-</a:t>
            </a:r>
            <a:r>
              <a:rPr kumimoji="0" lang="es-ES" sz="2000" b="0" i="0" u="none" strike="noStrike" kern="1200" cap="none" spc="0" normalizeH="0" baseline="0" noProof="0" dirty="0">
                <a:ln>
                  <a:noFill/>
                </a:ln>
                <a:effectLst/>
                <a:uLnTx/>
                <a:uFillTx/>
                <a:latin typeface="Arial Narrow" panose="020B0606020202030204" pitchFamily="34" charset="0"/>
              </a:rPr>
              <a:t>MAITE- y se expidió la Resolución 2626 de 2020. </a:t>
            </a:r>
          </a:p>
          <a:p>
            <a:pPr marL="171450" lvl="0" indent="-171450" algn="just" defTabSz="457200">
              <a:buFont typeface="Arial" panose="020B0604020202020204" pitchFamily="34" charset="0"/>
              <a:buChar char="•"/>
              <a:defRPr/>
            </a:pPr>
            <a:r>
              <a:rPr kumimoji="0" lang="es-CO" sz="2000" b="0" i="0" u="none" strike="noStrike" kern="1200" cap="none" spc="0" normalizeH="0" baseline="0" noProof="0" dirty="0">
                <a:ln>
                  <a:noFill/>
                </a:ln>
                <a:effectLst/>
                <a:uLnTx/>
                <a:uFillTx/>
                <a:latin typeface="Arial Narrow" panose="020B0606020202030204" pitchFamily="34" charset="0"/>
              </a:rPr>
              <a:t>Actualización del modelo de atención en salud con la normatividad vigente MAITE, generando el </a:t>
            </a:r>
            <a:r>
              <a:rPr lang="es-MX" sz="2000" dirty="0">
                <a:latin typeface="Arial Narrow" panose="020B0606020202030204" pitchFamily="34" charset="0"/>
              </a:rPr>
              <a:t>Modelo Integral de Atención en Salud para Ferrocarriles Nacionales –</a:t>
            </a:r>
            <a:r>
              <a:rPr kumimoji="0" lang="es-CO" sz="2000" b="0" i="0" u="none" strike="noStrike" kern="1200" cap="none" spc="0" normalizeH="0" baseline="0" noProof="0" dirty="0">
                <a:ln>
                  <a:noFill/>
                </a:ln>
                <a:effectLst/>
                <a:uLnTx/>
                <a:uFillTx/>
                <a:latin typeface="Arial Narrow" panose="020B0606020202030204" pitchFamily="34" charset="0"/>
              </a:rPr>
              <a:t>MAISFEN-</a:t>
            </a:r>
            <a:endParaRPr kumimoji="0" lang="es-ES" sz="2000" b="0" i="0" u="none" strike="noStrike" kern="1200" cap="none" spc="0" normalizeH="0" baseline="0" noProof="0" dirty="0">
              <a:ln>
                <a:noFill/>
              </a:ln>
              <a:effectLst/>
              <a:uLnTx/>
              <a:uFillTx/>
              <a:latin typeface="Arial Narrow" panose="020B0606020202030204" pitchFamily="34" charset="0"/>
            </a:endParaRPr>
          </a:p>
        </p:txBody>
      </p:sp>
      <p:sp>
        <p:nvSpPr>
          <p:cNvPr id="12" name="CuadroTexto 11">
            <a:extLst>
              <a:ext uri="{FF2B5EF4-FFF2-40B4-BE49-F238E27FC236}">
                <a16:creationId xmlns:a16="http://schemas.microsoft.com/office/drawing/2014/main" id="{C0F2949C-B40B-F071-F541-BB77CBAA8499}"/>
              </a:ext>
            </a:extLst>
          </p:cNvPr>
          <p:cNvSpPr txBox="1"/>
          <p:nvPr/>
        </p:nvSpPr>
        <p:spPr>
          <a:xfrm>
            <a:off x="831273" y="2646218"/>
            <a:ext cx="10751127" cy="707886"/>
          </a:xfrm>
          <a:prstGeom prst="rect">
            <a:avLst/>
          </a:prstGeom>
          <a:solidFill>
            <a:schemeClr val="accent1">
              <a:lumMod val="40000"/>
              <a:lumOff val="60000"/>
            </a:schemeClr>
          </a:solidFill>
        </p:spPr>
        <p:txBody>
          <a:bodyPr wrap="square" rtlCol="0">
            <a:spAutoFit/>
          </a:bodyPr>
          <a:lstStyle/>
          <a:p>
            <a:r>
              <a:rPr lang="es-ES" sz="2000" b="1" dirty="0">
                <a:latin typeface="Arial Narrow" panose="020B0606020202030204" pitchFamily="34" charset="0"/>
              </a:rPr>
              <a:t>Actualización del modelo de atención en salud que permite una mejora en para la promoción y mantenimiento de la salud de los afiliados:</a:t>
            </a:r>
            <a:endParaRPr lang="es-ES" sz="2000" dirty="0">
              <a:latin typeface="Arial Narrow" panose="020B0606020202030204" pitchFamily="34" charset="0"/>
            </a:endParaRPr>
          </a:p>
        </p:txBody>
      </p:sp>
      <p:sp>
        <p:nvSpPr>
          <p:cNvPr id="13" name="Elipse 12">
            <a:extLst>
              <a:ext uri="{FF2B5EF4-FFF2-40B4-BE49-F238E27FC236}">
                <a16:creationId xmlns:a16="http://schemas.microsoft.com/office/drawing/2014/main" id="{85AB5FB6-E1E7-8576-D5BD-777A636D1EAC}"/>
              </a:ext>
            </a:extLst>
          </p:cNvPr>
          <p:cNvSpPr/>
          <p:nvPr/>
        </p:nvSpPr>
        <p:spPr>
          <a:xfrm>
            <a:off x="447870" y="2045732"/>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FFFFFF"/>
                </a:solidFill>
                <a:effectLst/>
                <a:uLnTx/>
                <a:uFillTx/>
                <a:latin typeface="Arial"/>
                <a:ea typeface="+mn-ea"/>
                <a:cs typeface="+mn-cs"/>
              </a:rPr>
              <a:t>1</a:t>
            </a:r>
          </a:p>
        </p:txBody>
      </p:sp>
    </p:spTree>
    <p:extLst>
      <p:ext uri="{BB962C8B-B14F-4D97-AF65-F5344CB8AC3E}">
        <p14:creationId xmlns:p14="http://schemas.microsoft.com/office/powerpoint/2010/main" val="412800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26AD5973-0247-3D4B-EA16-F4D3B49300F9}"/>
              </a:ext>
            </a:extLst>
          </p:cNvPr>
          <p:cNvGraphicFramePr>
            <a:graphicFrameLocks noGrp="1"/>
          </p:cNvGraphicFramePr>
          <p:nvPr>
            <p:extLst>
              <p:ext uri="{D42A27DB-BD31-4B8C-83A1-F6EECF244321}">
                <p14:modId xmlns:p14="http://schemas.microsoft.com/office/powerpoint/2010/main" val="2768233370"/>
              </p:ext>
            </p:extLst>
          </p:nvPr>
        </p:nvGraphicFramePr>
        <p:xfrm>
          <a:off x="1316181" y="2443397"/>
          <a:ext cx="9536697" cy="4152276"/>
        </p:xfrm>
        <a:graphic>
          <a:graphicData uri="http://schemas.openxmlformats.org/drawingml/2006/table">
            <a:tbl>
              <a:tblPr/>
              <a:tblGrid>
                <a:gridCol w="1991177">
                  <a:extLst>
                    <a:ext uri="{9D8B030D-6E8A-4147-A177-3AD203B41FA5}">
                      <a16:colId xmlns:a16="http://schemas.microsoft.com/office/drawing/2014/main" val="1268968184"/>
                    </a:ext>
                  </a:extLst>
                </a:gridCol>
                <a:gridCol w="1886380">
                  <a:extLst>
                    <a:ext uri="{9D8B030D-6E8A-4147-A177-3AD203B41FA5}">
                      <a16:colId xmlns:a16="http://schemas.microsoft.com/office/drawing/2014/main" val="262447891"/>
                    </a:ext>
                  </a:extLst>
                </a:gridCol>
                <a:gridCol w="1886380">
                  <a:extLst>
                    <a:ext uri="{9D8B030D-6E8A-4147-A177-3AD203B41FA5}">
                      <a16:colId xmlns:a16="http://schemas.microsoft.com/office/drawing/2014/main" val="2589425240"/>
                    </a:ext>
                  </a:extLst>
                </a:gridCol>
                <a:gridCol w="1886380">
                  <a:extLst>
                    <a:ext uri="{9D8B030D-6E8A-4147-A177-3AD203B41FA5}">
                      <a16:colId xmlns:a16="http://schemas.microsoft.com/office/drawing/2014/main" val="1177759795"/>
                    </a:ext>
                  </a:extLst>
                </a:gridCol>
                <a:gridCol w="1886380">
                  <a:extLst>
                    <a:ext uri="{9D8B030D-6E8A-4147-A177-3AD203B41FA5}">
                      <a16:colId xmlns:a16="http://schemas.microsoft.com/office/drawing/2014/main" val="4084120142"/>
                    </a:ext>
                  </a:extLst>
                </a:gridCol>
              </a:tblGrid>
              <a:tr h="263476">
                <a:tc rowSpan="2">
                  <a:txBody>
                    <a:bodyPr/>
                    <a:lstStyle/>
                    <a:p>
                      <a:pPr algn="ctr" fontAlgn="ctr"/>
                      <a:r>
                        <a:rPr lang="es-CO" sz="1200" b="1" i="0" u="none" strike="noStrike" dirty="0">
                          <a:solidFill>
                            <a:schemeClr val="tx1"/>
                          </a:solidFill>
                          <a:effectLst/>
                          <a:latin typeface="Arial Narrow" panose="020B0606020202030204" pitchFamily="34" charset="0"/>
                        </a:rPr>
                        <a:t>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gridSpan="2">
                  <a:txBody>
                    <a:bodyPr/>
                    <a:lstStyle/>
                    <a:p>
                      <a:pPr algn="ctr" fontAlgn="b"/>
                      <a:r>
                        <a:rPr lang="es-CO" sz="1200" b="1" i="0" u="none" strike="noStrike" dirty="0">
                          <a:solidFill>
                            <a:schemeClr val="tx1"/>
                          </a:solidFill>
                          <a:effectLst/>
                          <a:latin typeface="Arial Narrow" panose="020B0606020202030204" pitchFamily="34" charset="0"/>
                        </a:rPr>
                        <a:t>VARIACIÓN NÚMERO DE PENSIONADOS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s-CO"/>
                    </a:p>
                  </a:txBody>
                  <a:tcPr/>
                </a:tc>
                <a:tc rowSpan="2">
                  <a:txBody>
                    <a:bodyPr/>
                    <a:lstStyle/>
                    <a:p>
                      <a:pPr algn="ctr" fontAlgn="b"/>
                      <a:r>
                        <a:rPr lang="es-CO" sz="1200" b="1" i="0" u="none" strike="noStrike" dirty="0">
                          <a:solidFill>
                            <a:schemeClr val="tx1"/>
                          </a:solidFill>
                          <a:effectLst/>
                          <a:latin typeface="Arial Narrow" panose="020B0606020202030204" pitchFamily="34" charset="0"/>
                        </a:rPr>
                        <a:t>TOTAL NÚMERO PENSIONADOS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2">
                  <a:txBody>
                    <a:bodyPr/>
                    <a:lstStyle/>
                    <a:p>
                      <a:pPr algn="ctr" fontAlgn="ctr"/>
                      <a:r>
                        <a:rPr lang="es-CO" sz="1200" b="1" i="0" u="none" strike="noStrike" dirty="0">
                          <a:solidFill>
                            <a:schemeClr val="tx1"/>
                          </a:solidFill>
                          <a:effectLst/>
                          <a:latin typeface="Arial Narrow" panose="020B0606020202030204" pitchFamily="34" charset="0"/>
                        </a:rPr>
                        <a:t>COSTO MENSUAL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580282093"/>
                  </a:ext>
                </a:extLst>
              </a:tr>
              <a:tr h="263476">
                <a:tc vMerge="1">
                  <a:txBody>
                    <a:bodyPr/>
                    <a:lstStyle/>
                    <a:p>
                      <a:endParaRPr lang="es-CO"/>
                    </a:p>
                  </a:txBody>
                  <a:tcPr/>
                </a:tc>
                <a:tc>
                  <a:txBody>
                    <a:bodyPr/>
                    <a:lstStyle/>
                    <a:p>
                      <a:pPr algn="ctr" fontAlgn="b"/>
                      <a:r>
                        <a:rPr lang="es-CO" sz="1200" b="0" i="0" u="none" strike="noStrike" dirty="0">
                          <a:effectLst/>
                          <a:latin typeface="Arial Narrow" panose="020B0606020202030204" pitchFamily="34" charset="0"/>
                        </a:rPr>
                        <a:t>ADICIONES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b="0" i="0" u="none" strike="noStrike" dirty="0">
                          <a:effectLst/>
                          <a:latin typeface="Arial Narrow" panose="020B0606020202030204" pitchFamily="34" charset="0"/>
                        </a:rPr>
                        <a:t>RETIROS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823486937"/>
                  </a:ext>
                </a:extLst>
              </a:tr>
              <a:tr h="271642">
                <a:tc>
                  <a:txBody>
                    <a:bodyPr/>
                    <a:lstStyle/>
                    <a:p>
                      <a:pPr algn="l" fontAlgn="b"/>
                      <a:r>
                        <a:rPr lang="es-CO" sz="1200" b="0" i="0" u="none" strike="noStrike">
                          <a:effectLst/>
                          <a:latin typeface="Arial Narrow" panose="020B0606020202030204" pitchFamily="34" charset="0"/>
                        </a:rPr>
                        <a:t>ENERO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12.427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effectLst/>
                          <a:latin typeface="Arial Narrow" panose="020B0606020202030204" pitchFamily="34" charset="0"/>
                        </a:rPr>
                        <a:t>23.335.574.997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066854"/>
                  </a:ext>
                </a:extLst>
              </a:tr>
              <a:tr h="271642">
                <a:tc>
                  <a:txBody>
                    <a:bodyPr/>
                    <a:lstStyle/>
                    <a:p>
                      <a:pPr algn="l" fontAlgn="b"/>
                      <a:r>
                        <a:rPr lang="es-CO" sz="1200" b="0" i="0" u="none" strike="noStrike">
                          <a:effectLst/>
                          <a:latin typeface="Arial Narrow" panose="020B0606020202030204" pitchFamily="34" charset="0"/>
                        </a:rPr>
                        <a:t>FEBRERO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12.381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effectLst/>
                          <a:latin typeface="Arial Narrow" panose="020B0606020202030204" pitchFamily="34" charset="0"/>
                        </a:rPr>
                        <a:t>22.971.729.206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95563"/>
                  </a:ext>
                </a:extLst>
              </a:tr>
              <a:tr h="271642">
                <a:tc>
                  <a:txBody>
                    <a:bodyPr/>
                    <a:lstStyle/>
                    <a:p>
                      <a:pPr algn="l" fontAlgn="b"/>
                      <a:r>
                        <a:rPr lang="es-CO" sz="1200" b="0" i="0" u="none" strike="noStrike">
                          <a:effectLst/>
                          <a:latin typeface="Arial Narrow" panose="020B0606020202030204" pitchFamily="34" charset="0"/>
                        </a:rPr>
                        <a:t>MARZO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12.328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effectLst/>
                          <a:latin typeface="Arial Narrow" panose="020B0606020202030204" pitchFamily="34" charset="0"/>
                        </a:rPr>
                        <a:t>23.028.375.478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922779"/>
                  </a:ext>
                </a:extLst>
              </a:tr>
              <a:tr h="271642">
                <a:tc>
                  <a:txBody>
                    <a:bodyPr/>
                    <a:lstStyle/>
                    <a:p>
                      <a:pPr algn="l" fontAlgn="b"/>
                      <a:r>
                        <a:rPr lang="es-CO" sz="1200" b="0" i="0" u="none" strike="noStrike" dirty="0">
                          <a:effectLst/>
                          <a:latin typeface="Arial Narrow" panose="020B0606020202030204" pitchFamily="34" charset="0"/>
                        </a:rPr>
                        <a:t>ABRIL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12.312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effectLst/>
                          <a:latin typeface="Arial Narrow" panose="020B0606020202030204" pitchFamily="34" charset="0"/>
                        </a:rPr>
                        <a:t>23.104.044.772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91338"/>
                  </a:ext>
                </a:extLst>
              </a:tr>
              <a:tr h="365620">
                <a:tc>
                  <a:txBody>
                    <a:bodyPr/>
                    <a:lstStyle/>
                    <a:p>
                      <a:pPr algn="l" fontAlgn="b"/>
                      <a:r>
                        <a:rPr lang="es-CO" sz="1200" b="0" i="0" u="none" strike="noStrike">
                          <a:effectLst/>
                          <a:latin typeface="Arial Narrow" panose="020B0606020202030204" pitchFamily="34" charset="0"/>
                        </a:rPr>
                        <a:t>MAYO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22.954.448.180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295244"/>
                  </a:ext>
                </a:extLst>
              </a:tr>
              <a:tr h="271642">
                <a:tc>
                  <a:txBody>
                    <a:bodyPr/>
                    <a:lstStyle/>
                    <a:p>
                      <a:pPr algn="l" fontAlgn="b"/>
                      <a:r>
                        <a:rPr lang="es-CO" sz="1200" b="0" i="0" u="none" strike="noStrike" dirty="0">
                          <a:effectLst/>
                          <a:latin typeface="Arial Narrow" panose="020B0606020202030204" pitchFamily="34" charset="0"/>
                        </a:rPr>
                        <a:t>JUNIO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43.293.267.806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65285"/>
                  </a:ext>
                </a:extLst>
              </a:tr>
              <a:tr h="271642">
                <a:tc>
                  <a:txBody>
                    <a:bodyPr/>
                    <a:lstStyle/>
                    <a:p>
                      <a:pPr algn="l" fontAlgn="b"/>
                      <a:r>
                        <a:rPr lang="es-CO" sz="1200" b="0" i="0" u="none" strike="noStrike">
                          <a:effectLst/>
                          <a:latin typeface="Arial Narrow" panose="020B0606020202030204" pitchFamily="34" charset="0"/>
                        </a:rPr>
                        <a:t>JULIO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12.197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22.907.728.911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684188"/>
                  </a:ext>
                </a:extLst>
              </a:tr>
              <a:tr h="271642">
                <a:tc>
                  <a:txBody>
                    <a:bodyPr/>
                    <a:lstStyle/>
                    <a:p>
                      <a:pPr algn="l" fontAlgn="b"/>
                      <a:r>
                        <a:rPr lang="es-CO" sz="1200" b="0" i="0" u="none" strike="noStrike">
                          <a:effectLst/>
                          <a:latin typeface="Arial Narrow" panose="020B0606020202030204" pitchFamily="34" charset="0"/>
                        </a:rPr>
                        <a:t>AGOSTO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effectLst/>
                          <a:latin typeface="Arial Narrow" panose="020B0606020202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22.452.541.780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178044"/>
                  </a:ext>
                </a:extLst>
              </a:tr>
              <a:tr h="271642">
                <a:tc>
                  <a:txBody>
                    <a:bodyPr/>
                    <a:lstStyle/>
                    <a:p>
                      <a:pPr algn="l" fontAlgn="b"/>
                      <a:r>
                        <a:rPr lang="es-CO" sz="1200" b="0" i="0" u="none" strike="noStrike">
                          <a:effectLst/>
                          <a:latin typeface="Arial Narrow" panose="020B0606020202030204" pitchFamily="34" charset="0"/>
                        </a:rPr>
                        <a:t>SEPTIEMBRE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22.848.931.307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990611"/>
                  </a:ext>
                </a:extLst>
              </a:tr>
              <a:tr h="271642">
                <a:tc>
                  <a:txBody>
                    <a:bodyPr/>
                    <a:lstStyle/>
                    <a:p>
                      <a:pPr algn="l" fontAlgn="b"/>
                      <a:r>
                        <a:rPr lang="es-CO" sz="1200" b="0" i="0" u="none" strike="noStrike">
                          <a:effectLst/>
                          <a:latin typeface="Arial Narrow" panose="020B0606020202030204" pitchFamily="34" charset="0"/>
                        </a:rPr>
                        <a:t>OCTUBRE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22.774.447.267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961061"/>
                  </a:ext>
                </a:extLst>
              </a:tr>
              <a:tr h="271642">
                <a:tc>
                  <a:txBody>
                    <a:bodyPr/>
                    <a:lstStyle/>
                    <a:p>
                      <a:pPr algn="l" fontAlgn="b"/>
                      <a:r>
                        <a:rPr lang="es-CO" sz="1200" b="0" i="0" u="none" strike="noStrike">
                          <a:effectLst/>
                          <a:latin typeface="Arial Narrow" panose="020B0606020202030204" pitchFamily="34" charset="0"/>
                        </a:rPr>
                        <a:t>NOVIEMBRE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43.170.566.712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040016"/>
                  </a:ext>
                </a:extLst>
              </a:tr>
              <a:tr h="271642">
                <a:tc>
                  <a:txBody>
                    <a:bodyPr/>
                    <a:lstStyle/>
                    <a:p>
                      <a:pPr algn="l" fontAlgn="b"/>
                      <a:r>
                        <a:rPr lang="es-CO" sz="1200" b="0" i="0" u="none" strike="noStrike">
                          <a:effectLst/>
                          <a:latin typeface="Arial Narrow" panose="020B0606020202030204" pitchFamily="34" charset="0"/>
                        </a:rPr>
                        <a:t>DICIEMBRE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effectLst/>
                          <a:latin typeface="Arial Narrow" panose="020B0606020202030204" pitchFamily="34" charset="0"/>
                        </a:rPr>
                        <a:t>12.079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effectLst/>
                          <a:latin typeface="Arial Narrow" panose="020B0606020202030204" pitchFamily="34" charset="0"/>
                        </a:rPr>
                        <a:t>22.790.175.668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96930"/>
                  </a:ext>
                </a:extLst>
              </a:tr>
              <a:tr h="271642">
                <a:tc gridSpan="4">
                  <a:txBody>
                    <a:bodyPr/>
                    <a:lstStyle/>
                    <a:p>
                      <a:pPr algn="l" fontAlgn="b"/>
                      <a:r>
                        <a:rPr lang="es-CO" sz="1200" b="1" i="0" u="none" strike="noStrike" dirty="0">
                          <a:effectLst/>
                          <a:latin typeface="Arial Narrow" panose="020B0606020202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fontAlgn="b"/>
                      <a:r>
                        <a:rPr lang="es-CO" sz="1200" b="1" i="0" u="none" strike="noStrike" dirty="0">
                          <a:effectLst/>
                          <a:latin typeface="Arial Narrow" panose="020B0606020202030204" pitchFamily="34" charset="0"/>
                        </a:rPr>
                        <a:t>315.631.832.084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50802422"/>
                  </a:ext>
                </a:extLst>
              </a:tr>
            </a:tbl>
          </a:graphicData>
        </a:graphic>
      </p:graphicFrame>
      <p:sp>
        <p:nvSpPr>
          <p:cNvPr id="4" name="CuadroTexto 3">
            <a:extLst>
              <a:ext uri="{FF2B5EF4-FFF2-40B4-BE49-F238E27FC236}">
                <a16:creationId xmlns:a16="http://schemas.microsoft.com/office/drawing/2014/main" id="{33897353-B61D-D028-7A57-D41875CC75F5}"/>
              </a:ext>
            </a:extLst>
          </p:cNvPr>
          <p:cNvSpPr txBox="1"/>
          <p:nvPr/>
        </p:nvSpPr>
        <p:spPr>
          <a:xfrm>
            <a:off x="3402767" y="1079293"/>
            <a:ext cx="4871803" cy="954107"/>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VALOR NOMINA –DICIEMBRE 2021</a:t>
            </a:r>
          </a:p>
        </p:txBody>
      </p:sp>
      <p:sp>
        <p:nvSpPr>
          <p:cNvPr id="6" name="CuadroTexto 5">
            <a:extLst>
              <a:ext uri="{FF2B5EF4-FFF2-40B4-BE49-F238E27FC236}">
                <a16:creationId xmlns:a16="http://schemas.microsoft.com/office/drawing/2014/main" id="{EAF249F6-67ED-AE20-92A3-0155596E685C}"/>
              </a:ext>
            </a:extLst>
          </p:cNvPr>
          <p:cNvSpPr txBox="1"/>
          <p:nvPr/>
        </p:nvSpPr>
        <p:spPr>
          <a:xfrm>
            <a:off x="1454046" y="1888761"/>
            <a:ext cx="2068643" cy="400110"/>
          </a:xfrm>
          <a:prstGeom prst="rect">
            <a:avLst/>
          </a:prstGeom>
          <a:noFill/>
        </p:spPr>
        <p:txBody>
          <a:bodyPr wrap="square" rtlCol="0">
            <a:spAutoFit/>
          </a:bodyPr>
          <a:lstStyle/>
          <a:p>
            <a:r>
              <a:rPr lang="es-CO" sz="2000" b="1" dirty="0">
                <a:solidFill>
                  <a:srgbClr val="183C6E"/>
                </a:solidFill>
                <a:effectLst>
                  <a:outerShdw blurRad="38100" dist="38100" dir="2700000" algn="tl">
                    <a:srgbClr val="000000">
                      <a:alpha val="43137"/>
                    </a:srgbClr>
                  </a:outerShdw>
                </a:effectLst>
                <a:latin typeface="Arial Narrow" panose="020B0606020202030204" pitchFamily="34" charset="0"/>
              </a:rPr>
              <a:t>NOMINA FPS</a:t>
            </a:r>
          </a:p>
        </p:txBody>
      </p:sp>
    </p:spTree>
    <p:extLst>
      <p:ext uri="{BB962C8B-B14F-4D97-AF65-F5344CB8AC3E}">
        <p14:creationId xmlns:p14="http://schemas.microsoft.com/office/powerpoint/2010/main" val="139546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9CBC5365-A2D0-71DC-648F-0CEB9CD59DF9}"/>
              </a:ext>
            </a:extLst>
          </p:cNvPr>
          <p:cNvGraphicFramePr>
            <a:graphicFrameLocks noGrp="1"/>
          </p:cNvGraphicFramePr>
          <p:nvPr>
            <p:extLst>
              <p:ext uri="{D42A27DB-BD31-4B8C-83A1-F6EECF244321}">
                <p14:modId xmlns:p14="http://schemas.microsoft.com/office/powerpoint/2010/main" val="3274702911"/>
              </p:ext>
            </p:extLst>
          </p:nvPr>
        </p:nvGraphicFramePr>
        <p:xfrm>
          <a:off x="817417" y="2467787"/>
          <a:ext cx="10215341" cy="4136998"/>
        </p:xfrm>
        <a:graphic>
          <a:graphicData uri="http://schemas.openxmlformats.org/drawingml/2006/table">
            <a:tbl>
              <a:tblPr/>
              <a:tblGrid>
                <a:gridCol w="2132873">
                  <a:extLst>
                    <a:ext uri="{9D8B030D-6E8A-4147-A177-3AD203B41FA5}">
                      <a16:colId xmlns:a16="http://schemas.microsoft.com/office/drawing/2014/main" val="840353001"/>
                    </a:ext>
                  </a:extLst>
                </a:gridCol>
                <a:gridCol w="2020617">
                  <a:extLst>
                    <a:ext uri="{9D8B030D-6E8A-4147-A177-3AD203B41FA5}">
                      <a16:colId xmlns:a16="http://schemas.microsoft.com/office/drawing/2014/main" val="1879845803"/>
                    </a:ext>
                  </a:extLst>
                </a:gridCol>
                <a:gridCol w="2020617">
                  <a:extLst>
                    <a:ext uri="{9D8B030D-6E8A-4147-A177-3AD203B41FA5}">
                      <a16:colId xmlns:a16="http://schemas.microsoft.com/office/drawing/2014/main" val="3876173828"/>
                    </a:ext>
                  </a:extLst>
                </a:gridCol>
                <a:gridCol w="2020617">
                  <a:extLst>
                    <a:ext uri="{9D8B030D-6E8A-4147-A177-3AD203B41FA5}">
                      <a16:colId xmlns:a16="http://schemas.microsoft.com/office/drawing/2014/main" val="1008381783"/>
                    </a:ext>
                  </a:extLst>
                </a:gridCol>
                <a:gridCol w="2020617">
                  <a:extLst>
                    <a:ext uri="{9D8B030D-6E8A-4147-A177-3AD203B41FA5}">
                      <a16:colId xmlns:a16="http://schemas.microsoft.com/office/drawing/2014/main" val="1030932145"/>
                    </a:ext>
                  </a:extLst>
                </a:gridCol>
              </a:tblGrid>
              <a:tr h="467914">
                <a:tc rowSpan="2">
                  <a:txBody>
                    <a:bodyPr/>
                    <a:lstStyle/>
                    <a:p>
                      <a:pPr algn="ctr" fontAlgn="ctr"/>
                      <a:r>
                        <a:rPr lang="es-CO" sz="1400" b="1" i="0" u="none" strike="noStrike" dirty="0">
                          <a:solidFill>
                            <a:schemeClr val="tx1"/>
                          </a:solidFill>
                          <a:effectLst/>
                          <a:latin typeface="Arial Narrow" panose="020B0606020202030204" pitchFamily="34" charset="0"/>
                        </a:rPr>
                        <a:t>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VARIACIÓN NÚMERO DE PENSIONADOS</a:t>
                      </a:r>
                    </a:p>
                    <a:p>
                      <a:endParaRPr lang="es-CO" sz="1400" dirty="0">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s-CO"/>
                    </a:p>
                  </a:txBody>
                  <a:tcPr/>
                </a:tc>
                <a:tc rowSpan="2">
                  <a:txBody>
                    <a:bodyPr/>
                    <a:lstStyle/>
                    <a:p>
                      <a:pPr algn="ctr" fontAlgn="b"/>
                      <a:r>
                        <a:rPr lang="es-CO" sz="1400" b="1" i="0" u="none" strike="noStrike" dirty="0">
                          <a:solidFill>
                            <a:schemeClr val="tx1"/>
                          </a:solidFill>
                          <a:effectLst/>
                          <a:latin typeface="Arial Narrow" panose="020B0606020202030204" pitchFamily="34" charset="0"/>
                        </a:rPr>
                        <a:t>TOTAL NÚMERO PENSIONADOS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2">
                  <a:txBody>
                    <a:bodyPr/>
                    <a:lstStyle/>
                    <a:p>
                      <a:pPr algn="ctr" fontAlgn="ctr"/>
                      <a:r>
                        <a:rPr lang="es-CO" sz="1400" b="1" i="0" u="none" strike="noStrike" dirty="0">
                          <a:solidFill>
                            <a:schemeClr val="tx1"/>
                          </a:solidFill>
                          <a:effectLst/>
                          <a:latin typeface="Arial Narrow" panose="020B0606020202030204" pitchFamily="34" charset="0"/>
                        </a:rPr>
                        <a:t>COSTO MENSUAL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69362575"/>
                  </a:ext>
                </a:extLst>
              </a:tr>
              <a:tr h="249556">
                <a:tc vMerge="1">
                  <a:txBody>
                    <a:bodyPr/>
                    <a:lstStyle/>
                    <a:p>
                      <a:endParaRPr lang="es-CO"/>
                    </a:p>
                  </a:txBody>
                  <a:tcPr/>
                </a:tc>
                <a:tc>
                  <a:txBody>
                    <a:bodyPr/>
                    <a:lstStyle/>
                    <a:p>
                      <a:pPr algn="ctr" fontAlgn="b"/>
                      <a:r>
                        <a:rPr lang="es-CO" sz="1400" b="1" i="0" u="none" strike="noStrike" dirty="0">
                          <a:effectLst/>
                          <a:latin typeface="Arial Narrow" panose="020B0606020202030204" pitchFamily="34" charset="0"/>
                        </a:rPr>
                        <a:t>ADICIONES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s-CO" sz="1400" b="1" i="0" u="none" strike="noStrike" dirty="0">
                          <a:effectLst/>
                          <a:latin typeface="Arial Narrow" panose="020B0606020202030204" pitchFamily="34" charset="0"/>
                        </a:rPr>
                        <a:t>RETIROS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606320767"/>
                  </a:ext>
                </a:extLst>
              </a:tr>
              <a:tr h="257291">
                <a:tc>
                  <a:txBody>
                    <a:bodyPr/>
                    <a:lstStyle/>
                    <a:p>
                      <a:pPr algn="l" fontAlgn="b"/>
                      <a:r>
                        <a:rPr lang="es-CO" sz="1400" b="0" i="0" u="none" strike="noStrike">
                          <a:effectLst/>
                          <a:latin typeface="Arial Narrow" panose="020B0606020202030204" pitchFamily="34" charset="0"/>
                        </a:rPr>
                        <a:t>ENERO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928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effectLst/>
                          <a:latin typeface="Arial Narrow" panose="020B0606020202030204" pitchFamily="34" charset="0"/>
                        </a:rPr>
                        <a:t>1.572.718.907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426641"/>
                  </a:ext>
                </a:extLst>
              </a:tr>
              <a:tr h="257291">
                <a:tc>
                  <a:txBody>
                    <a:bodyPr/>
                    <a:lstStyle/>
                    <a:p>
                      <a:pPr algn="l" fontAlgn="b"/>
                      <a:r>
                        <a:rPr lang="es-CO" sz="1400" b="0" i="0" u="none" strike="noStrike">
                          <a:effectLst/>
                          <a:latin typeface="Arial Narrow" panose="020B0606020202030204" pitchFamily="34" charset="0"/>
                        </a:rPr>
                        <a:t>FEBRERO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effectLst/>
                          <a:latin typeface="Arial Narrow" panose="020B0606020202030204" pitchFamily="34" charset="0"/>
                        </a:rPr>
                        <a:t>1.541.078.979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801615"/>
                  </a:ext>
                </a:extLst>
              </a:tr>
              <a:tr h="257291">
                <a:tc>
                  <a:txBody>
                    <a:bodyPr/>
                    <a:lstStyle/>
                    <a:p>
                      <a:pPr algn="l" fontAlgn="b"/>
                      <a:r>
                        <a:rPr lang="es-CO" sz="1400" b="0" i="0" u="none" strike="noStrike" dirty="0">
                          <a:effectLst/>
                          <a:latin typeface="Arial Narrow" panose="020B0606020202030204" pitchFamily="34" charset="0"/>
                        </a:rPr>
                        <a:t>MARZO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effectLst/>
                          <a:latin typeface="Arial Narrow" panose="020B0606020202030204" pitchFamily="34" charset="0"/>
                        </a:rPr>
                        <a:t>1.576.499.329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5900864"/>
                  </a:ext>
                </a:extLst>
              </a:tr>
              <a:tr h="257291">
                <a:tc>
                  <a:txBody>
                    <a:bodyPr/>
                    <a:lstStyle/>
                    <a:p>
                      <a:pPr algn="l" fontAlgn="b"/>
                      <a:r>
                        <a:rPr lang="es-CO" sz="1400" b="0" i="0" u="none" strike="noStrike">
                          <a:effectLst/>
                          <a:latin typeface="Arial Narrow" panose="020B0606020202030204" pitchFamily="34" charset="0"/>
                        </a:rPr>
                        <a:t>ABRIL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1.572.402.871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622700"/>
                  </a:ext>
                </a:extLst>
              </a:tr>
              <a:tr h="257291">
                <a:tc>
                  <a:txBody>
                    <a:bodyPr/>
                    <a:lstStyle/>
                    <a:p>
                      <a:pPr algn="l" fontAlgn="b"/>
                      <a:r>
                        <a:rPr lang="es-CO" sz="1400" b="0" i="0" u="none" strike="noStrike">
                          <a:effectLst/>
                          <a:latin typeface="Arial Narrow" panose="020B0606020202030204" pitchFamily="34" charset="0"/>
                        </a:rPr>
                        <a:t>MAYO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1.534.132.457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516474"/>
                  </a:ext>
                </a:extLst>
              </a:tr>
              <a:tr h="257291">
                <a:tc>
                  <a:txBody>
                    <a:bodyPr/>
                    <a:lstStyle/>
                    <a:p>
                      <a:pPr algn="l" fontAlgn="b"/>
                      <a:r>
                        <a:rPr lang="es-CO" sz="1400" b="0" i="0" u="none" strike="noStrike">
                          <a:effectLst/>
                          <a:latin typeface="Arial Narrow" panose="020B0606020202030204" pitchFamily="34" charset="0"/>
                        </a:rPr>
                        <a:t>JUNIO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2.969.567.346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764808"/>
                  </a:ext>
                </a:extLst>
              </a:tr>
              <a:tr h="257291">
                <a:tc>
                  <a:txBody>
                    <a:bodyPr/>
                    <a:lstStyle/>
                    <a:p>
                      <a:pPr algn="l" fontAlgn="b"/>
                      <a:r>
                        <a:rPr lang="es-CO" sz="1400" b="0" i="0" u="none" strike="noStrike">
                          <a:effectLst/>
                          <a:latin typeface="Arial Narrow" panose="020B0606020202030204" pitchFamily="34" charset="0"/>
                        </a:rPr>
                        <a:t>JULIO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1.518.950.241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342908"/>
                  </a:ext>
                </a:extLst>
              </a:tr>
              <a:tr h="257291">
                <a:tc>
                  <a:txBody>
                    <a:bodyPr/>
                    <a:lstStyle/>
                    <a:p>
                      <a:pPr algn="l" fontAlgn="b"/>
                      <a:r>
                        <a:rPr lang="es-CO" sz="1400" b="0" i="0" u="none" strike="noStrike">
                          <a:effectLst/>
                          <a:latin typeface="Arial Narrow" panose="020B0606020202030204" pitchFamily="34" charset="0"/>
                        </a:rPr>
                        <a:t>AGOSTO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effectLst/>
                          <a:latin typeface="Arial Narrow" panose="020B0606020202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1.522.551.928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839070"/>
                  </a:ext>
                </a:extLst>
              </a:tr>
              <a:tr h="257291">
                <a:tc>
                  <a:txBody>
                    <a:bodyPr/>
                    <a:lstStyle/>
                    <a:p>
                      <a:pPr algn="l" fontAlgn="b"/>
                      <a:r>
                        <a:rPr lang="es-CO" sz="1400" b="0" i="0" u="none" strike="noStrike">
                          <a:effectLst/>
                          <a:latin typeface="Arial Narrow" panose="020B0606020202030204" pitchFamily="34" charset="0"/>
                        </a:rPr>
                        <a:t>SEPTIEMBRE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1.544.478.641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538103"/>
                  </a:ext>
                </a:extLst>
              </a:tr>
              <a:tr h="257291">
                <a:tc>
                  <a:txBody>
                    <a:bodyPr/>
                    <a:lstStyle/>
                    <a:p>
                      <a:pPr algn="l" fontAlgn="b"/>
                      <a:r>
                        <a:rPr lang="es-CO" sz="1400" b="0" i="0" u="none" strike="noStrike">
                          <a:effectLst/>
                          <a:latin typeface="Arial Narrow" panose="020B0606020202030204" pitchFamily="34" charset="0"/>
                        </a:rPr>
                        <a:t>OCTUBRE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1.518.547.289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726709"/>
                  </a:ext>
                </a:extLst>
              </a:tr>
              <a:tr h="257291">
                <a:tc>
                  <a:txBody>
                    <a:bodyPr/>
                    <a:lstStyle/>
                    <a:p>
                      <a:pPr algn="l" fontAlgn="b"/>
                      <a:r>
                        <a:rPr lang="es-CO" sz="1400" b="0" i="0" u="none" strike="noStrike">
                          <a:effectLst/>
                          <a:latin typeface="Arial Narrow" panose="020B0606020202030204" pitchFamily="34" charset="0"/>
                        </a:rPr>
                        <a:t>NOVIEMBRE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2.987.012.746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008368"/>
                  </a:ext>
                </a:extLst>
              </a:tr>
              <a:tr h="332036">
                <a:tc>
                  <a:txBody>
                    <a:bodyPr/>
                    <a:lstStyle/>
                    <a:p>
                      <a:pPr algn="l" fontAlgn="b"/>
                      <a:r>
                        <a:rPr lang="es-CO" sz="1400" b="0" i="0" u="none" strike="noStrike">
                          <a:effectLst/>
                          <a:latin typeface="Arial Narrow" panose="020B0606020202030204" pitchFamily="34" charset="0"/>
                        </a:rPr>
                        <a:t>DICIEMBRE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effectLst/>
                          <a:latin typeface="Arial Narrow" panose="020B0606020202030204" pitchFamily="34" charset="0"/>
                        </a:rPr>
                        <a:t>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effectLst/>
                          <a:latin typeface="Arial Narrow" panose="020B0606020202030204" pitchFamily="34" charset="0"/>
                        </a:rPr>
                        <a:t>1.528.751.831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2829410"/>
                  </a:ext>
                </a:extLst>
              </a:tr>
              <a:tr h="257291">
                <a:tc gridSpan="4">
                  <a:txBody>
                    <a:bodyPr/>
                    <a:lstStyle/>
                    <a:p>
                      <a:pPr algn="l" fontAlgn="b"/>
                      <a:r>
                        <a:rPr lang="es-CO" sz="1400" b="1" i="0" u="none" strike="noStrike" dirty="0">
                          <a:effectLst/>
                          <a:latin typeface="Arial Narrow" panose="020B0606020202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fontAlgn="b"/>
                      <a:r>
                        <a:rPr lang="es-CO" sz="1400" b="1" i="0" u="none" strike="noStrike" dirty="0">
                          <a:effectLst/>
                          <a:latin typeface="Arial Narrow" panose="020B0606020202030204" pitchFamily="34" charset="0"/>
                        </a:rPr>
                        <a:t>21.386.692.565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22467232"/>
                  </a:ext>
                </a:extLst>
              </a:tr>
            </a:tbl>
          </a:graphicData>
        </a:graphic>
      </p:graphicFrame>
      <p:sp>
        <p:nvSpPr>
          <p:cNvPr id="4" name="CuadroTexto 3">
            <a:extLst>
              <a:ext uri="{FF2B5EF4-FFF2-40B4-BE49-F238E27FC236}">
                <a16:creationId xmlns:a16="http://schemas.microsoft.com/office/drawing/2014/main" id="{F06A990B-9846-AAAE-134D-43573C89B4C1}"/>
              </a:ext>
            </a:extLst>
          </p:cNvPr>
          <p:cNvSpPr txBox="1"/>
          <p:nvPr/>
        </p:nvSpPr>
        <p:spPr>
          <a:xfrm>
            <a:off x="3132944" y="1276563"/>
            <a:ext cx="5148757" cy="523220"/>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VALOR NOMINA DICIEMBRE 2021</a:t>
            </a:r>
          </a:p>
        </p:txBody>
      </p:sp>
      <p:sp>
        <p:nvSpPr>
          <p:cNvPr id="6" name="CuadroTexto 5">
            <a:extLst>
              <a:ext uri="{FF2B5EF4-FFF2-40B4-BE49-F238E27FC236}">
                <a16:creationId xmlns:a16="http://schemas.microsoft.com/office/drawing/2014/main" id="{45F28D81-4BA2-73ED-37B5-EC54F6BC7F72}"/>
              </a:ext>
            </a:extLst>
          </p:cNvPr>
          <p:cNvSpPr txBox="1"/>
          <p:nvPr/>
        </p:nvSpPr>
        <p:spPr>
          <a:xfrm>
            <a:off x="817417" y="1933730"/>
            <a:ext cx="3784563" cy="400110"/>
          </a:xfrm>
          <a:prstGeom prst="rect">
            <a:avLst/>
          </a:prstGeom>
          <a:noFill/>
        </p:spPr>
        <p:txBody>
          <a:bodyPr wrap="square" rtlCol="0">
            <a:spAutoFit/>
          </a:bodyPr>
          <a:lstStyle/>
          <a:p>
            <a:r>
              <a:rPr lang="es-CO" sz="2000" b="1" dirty="0">
                <a:solidFill>
                  <a:srgbClr val="183C6E"/>
                </a:solidFill>
                <a:effectLst>
                  <a:outerShdw blurRad="38100" dist="38100" dir="2700000" algn="tl">
                    <a:srgbClr val="000000">
                      <a:alpha val="43137"/>
                    </a:srgbClr>
                  </a:outerShdw>
                </a:effectLst>
                <a:latin typeface="Arial Narrow" panose="020B0606020202030204" pitchFamily="34" charset="0"/>
              </a:rPr>
              <a:t>NOMINA SAN JUAN DE DIOS</a:t>
            </a:r>
          </a:p>
        </p:txBody>
      </p:sp>
    </p:spTree>
    <p:extLst>
      <p:ext uri="{BB962C8B-B14F-4D97-AF65-F5344CB8AC3E}">
        <p14:creationId xmlns:p14="http://schemas.microsoft.com/office/powerpoint/2010/main" val="1396033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p:cNvGraphicFramePr>
            <a:graphicFrameLocks noGrp="1"/>
          </p:cNvGraphicFramePr>
          <p:nvPr>
            <p:extLst>
              <p:ext uri="{D42A27DB-BD31-4B8C-83A1-F6EECF244321}">
                <p14:modId xmlns:p14="http://schemas.microsoft.com/office/powerpoint/2010/main" val="3472107997"/>
              </p:ext>
            </p:extLst>
          </p:nvPr>
        </p:nvGraphicFramePr>
        <p:xfrm>
          <a:off x="1693889" y="2038482"/>
          <a:ext cx="9129010" cy="4027475"/>
        </p:xfrm>
        <a:graphic>
          <a:graphicData uri="http://schemas.openxmlformats.org/drawingml/2006/table">
            <a:tbl>
              <a:tblPr/>
              <a:tblGrid>
                <a:gridCol w="1406417">
                  <a:extLst>
                    <a:ext uri="{9D8B030D-6E8A-4147-A177-3AD203B41FA5}">
                      <a16:colId xmlns:a16="http://schemas.microsoft.com/office/drawing/2014/main" val="1952933904"/>
                    </a:ext>
                  </a:extLst>
                </a:gridCol>
                <a:gridCol w="1554342">
                  <a:extLst>
                    <a:ext uri="{9D8B030D-6E8A-4147-A177-3AD203B41FA5}">
                      <a16:colId xmlns:a16="http://schemas.microsoft.com/office/drawing/2014/main" val="3559216986"/>
                    </a:ext>
                  </a:extLst>
                </a:gridCol>
                <a:gridCol w="1398137">
                  <a:extLst>
                    <a:ext uri="{9D8B030D-6E8A-4147-A177-3AD203B41FA5}">
                      <a16:colId xmlns:a16="http://schemas.microsoft.com/office/drawing/2014/main" val="3398078556"/>
                    </a:ext>
                  </a:extLst>
                </a:gridCol>
                <a:gridCol w="1562623">
                  <a:extLst>
                    <a:ext uri="{9D8B030D-6E8A-4147-A177-3AD203B41FA5}">
                      <a16:colId xmlns:a16="http://schemas.microsoft.com/office/drawing/2014/main" val="3774269511"/>
                    </a:ext>
                  </a:extLst>
                </a:gridCol>
                <a:gridCol w="1825803">
                  <a:extLst>
                    <a:ext uri="{9D8B030D-6E8A-4147-A177-3AD203B41FA5}">
                      <a16:colId xmlns:a16="http://schemas.microsoft.com/office/drawing/2014/main" val="1957973713"/>
                    </a:ext>
                  </a:extLst>
                </a:gridCol>
                <a:gridCol w="1381688">
                  <a:extLst>
                    <a:ext uri="{9D8B030D-6E8A-4147-A177-3AD203B41FA5}">
                      <a16:colId xmlns:a16="http://schemas.microsoft.com/office/drawing/2014/main" val="2349556688"/>
                    </a:ext>
                  </a:extLst>
                </a:gridCol>
              </a:tblGrid>
              <a:tr h="746533">
                <a:tc>
                  <a:txBody>
                    <a:bodyPr/>
                    <a:lstStyle/>
                    <a:p>
                      <a:pPr algn="ctr" fontAlgn="b"/>
                      <a:r>
                        <a:rPr lang="es-CO" sz="1200" b="0" i="0" u="none" strike="noStrike" dirty="0">
                          <a:solidFill>
                            <a:srgbClr val="000000"/>
                          </a:solidFill>
                          <a:effectLst/>
                          <a:latin typeface="Arial Narrow" panose="020B0606020202030204" pitchFamily="34" charset="0"/>
                        </a:rPr>
                        <a:t>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1200" b="0" i="0" u="none" strike="noStrike" dirty="0">
                          <a:solidFill>
                            <a:srgbClr val="000000"/>
                          </a:solidFill>
                          <a:effectLst/>
                          <a:latin typeface="Arial Narrow" panose="020B0606020202030204" pitchFamily="34" charset="0"/>
                        </a:rPr>
                        <a:t>AUXILIOS FUNERARIOS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1200" b="0" i="0" u="none" strike="noStrike" dirty="0">
                          <a:solidFill>
                            <a:srgbClr val="000000"/>
                          </a:solidFill>
                          <a:effectLst/>
                          <a:latin typeface="Arial Narrow" panose="020B0606020202030204" pitchFamily="34" charset="0"/>
                        </a:rPr>
                        <a:t>SENTENCIAS JUDICIALES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1200" b="0" i="0" u="none" strike="noStrike" dirty="0">
                          <a:solidFill>
                            <a:srgbClr val="000000"/>
                          </a:solidFill>
                          <a:effectLst/>
                          <a:latin typeface="Arial Narrow" panose="020B0606020202030204" pitchFamily="34" charset="0"/>
                        </a:rPr>
                        <a:t>BONOS PENSIONALES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1200" b="0" i="0" u="none" strike="noStrike" dirty="0">
                          <a:solidFill>
                            <a:srgbClr val="000000"/>
                          </a:solidFill>
                          <a:effectLst/>
                          <a:latin typeface="Arial Narrow" panose="020B0606020202030204" pitchFamily="34" charset="0"/>
                        </a:rPr>
                        <a:t>AMPAROS PRESUPUESTALES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1200" b="0" i="0" u="none" strike="noStrike" dirty="0">
                          <a:solidFill>
                            <a:srgbClr val="000000"/>
                          </a:solidFill>
                          <a:effectLst/>
                          <a:latin typeface="Arial Narrow" panose="020B060602020203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2425915"/>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FEBRERO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4.389.015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4.389.015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93590729"/>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MARZO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53.456.120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222.367.763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762.956.000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1.038.779.883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69993623"/>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ABRIL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577.648.739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740.264.733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145.194.000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1.463.107.472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119996905"/>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MAYO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171.562.177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2.332.367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441.493.000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335.532.191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950.919.735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6060354"/>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JUNIO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94.627.155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47.982.000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743.234.714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885.843.869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724229658"/>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JULIO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103.558.800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441.543.639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452.681.902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997.784.341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324028015"/>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AGOSTOS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180.535.075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157.746.192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973.556.876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1.311.838.143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43596838"/>
                  </a:ext>
                </a:extLst>
              </a:tr>
              <a:tr h="294575">
                <a:tc>
                  <a:txBody>
                    <a:bodyPr/>
                    <a:lstStyle/>
                    <a:p>
                      <a:pPr algn="ctr" fontAlgn="ctr"/>
                      <a:r>
                        <a:rPr lang="es-CO" sz="1200" b="0" i="0" u="none" strike="noStrike" dirty="0">
                          <a:solidFill>
                            <a:srgbClr val="000000"/>
                          </a:solidFill>
                          <a:effectLst/>
                          <a:latin typeface="Arial Narrow" panose="020B0606020202030204" pitchFamily="34" charset="0"/>
                        </a:rPr>
                        <a:t>SEPTIEMBRE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140.053.455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949.266.471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227.821.009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1.317.140.935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45819071"/>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OCTUBRE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67.985.835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636.374.459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Narrow" panose="020B0606020202030204" pitchFamily="34" charset="0"/>
                        </a:rPr>
                        <a:t> $      340.470.000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31.091.719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1.075.922.013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317792821"/>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NOVIEMBRE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420.680.005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1.406.660.271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6.686.454.000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8.513.794.276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485003954"/>
                  </a:ext>
                </a:extLst>
              </a:tr>
              <a:tr h="248844">
                <a:tc>
                  <a:txBody>
                    <a:bodyPr/>
                    <a:lstStyle/>
                    <a:p>
                      <a:pPr algn="ctr" fontAlgn="ctr"/>
                      <a:r>
                        <a:rPr lang="es-CO" sz="1200" b="0" i="0" u="none" strike="noStrike" dirty="0">
                          <a:solidFill>
                            <a:srgbClr val="000000"/>
                          </a:solidFill>
                          <a:effectLst/>
                          <a:latin typeface="Arial Narrow" panose="020B0606020202030204" pitchFamily="34" charset="0"/>
                        </a:rPr>
                        <a:t>DICIEMBRE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113.258.520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894.074.758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Narrow" panose="020B0606020202030204" pitchFamily="34" charset="0"/>
                        </a:rPr>
                        <a:t> $  1.007.333.278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560752728"/>
                  </a:ext>
                </a:extLst>
              </a:tr>
              <a:tr h="497927">
                <a:tc>
                  <a:txBody>
                    <a:bodyPr/>
                    <a:lstStyle/>
                    <a:p>
                      <a:pPr algn="ctr" fontAlgn="ctr"/>
                      <a:r>
                        <a:rPr lang="es-CO" sz="1200" b="1" i="0" u="none" strike="noStrike" dirty="0">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s-CO" sz="1200" b="1" i="0" u="none" strike="noStrike" dirty="0">
                          <a:solidFill>
                            <a:srgbClr val="000000"/>
                          </a:solidFill>
                          <a:effectLst/>
                          <a:latin typeface="Arial Narrow" panose="020B0606020202030204" pitchFamily="34" charset="0"/>
                        </a:rPr>
                        <a:t> $   1.927.754.896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s-CO" sz="1200" b="1" i="0" u="none" strike="noStrike" dirty="0">
                          <a:solidFill>
                            <a:srgbClr val="000000"/>
                          </a:solidFill>
                          <a:effectLst/>
                          <a:latin typeface="Arial Narrow" panose="020B0606020202030204" pitchFamily="34" charset="0"/>
                        </a:rPr>
                        <a:t> $    5.450.630.653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s-CO" sz="1200" b="1" i="0" u="none" strike="noStrike" dirty="0">
                          <a:solidFill>
                            <a:srgbClr val="000000"/>
                          </a:solidFill>
                          <a:effectLst/>
                          <a:latin typeface="Arial Narrow" panose="020B0606020202030204" pitchFamily="34" charset="0"/>
                        </a:rPr>
                        <a:t> $      8.424.549.000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s-CO" sz="1200" b="1" i="0" u="none" strike="noStrike" dirty="0">
                          <a:solidFill>
                            <a:srgbClr val="000000"/>
                          </a:solidFill>
                          <a:effectLst/>
                          <a:latin typeface="Arial Narrow" panose="020B0606020202030204" pitchFamily="34" charset="0"/>
                        </a:rPr>
                        <a:t> $            2.763.918.410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18959883"/>
                  </a:ext>
                </a:extLst>
              </a:tr>
            </a:tbl>
          </a:graphicData>
        </a:graphic>
      </p:graphicFrame>
      <p:sp>
        <p:nvSpPr>
          <p:cNvPr id="4" name="CuadroTexto 3">
            <a:extLst>
              <a:ext uri="{FF2B5EF4-FFF2-40B4-BE49-F238E27FC236}">
                <a16:creationId xmlns:a16="http://schemas.microsoft.com/office/drawing/2014/main" id="{F152DB0B-0EFD-512A-B9A7-1C5C52DAE2CC}"/>
              </a:ext>
            </a:extLst>
          </p:cNvPr>
          <p:cNvSpPr txBox="1"/>
          <p:nvPr/>
        </p:nvSpPr>
        <p:spPr>
          <a:xfrm>
            <a:off x="1079292" y="1269937"/>
            <a:ext cx="10538085" cy="523220"/>
          </a:xfrm>
          <a:prstGeom prst="rect">
            <a:avLst/>
          </a:prstGeom>
          <a:noFill/>
        </p:spPr>
        <p:txBody>
          <a:bodyPr wrap="square" rtlCol="0">
            <a:spAutoFit/>
          </a:bodyPr>
          <a:lstStyle/>
          <a:p>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EJECUCION DEL PAC 2021 – TRAMITES PRESTACIONES ECONOMICAS</a:t>
            </a:r>
          </a:p>
        </p:txBody>
      </p:sp>
      <p:sp>
        <p:nvSpPr>
          <p:cNvPr id="5" name="CuadroTexto 4">
            <a:extLst>
              <a:ext uri="{FF2B5EF4-FFF2-40B4-BE49-F238E27FC236}">
                <a16:creationId xmlns:a16="http://schemas.microsoft.com/office/drawing/2014/main" id="{14549874-A5EB-EA2E-3098-D529258DD8BE}"/>
              </a:ext>
            </a:extLst>
          </p:cNvPr>
          <p:cNvSpPr txBox="1"/>
          <p:nvPr/>
        </p:nvSpPr>
        <p:spPr>
          <a:xfrm>
            <a:off x="1953490" y="6196302"/>
            <a:ext cx="8323753" cy="369332"/>
          </a:xfrm>
          <a:prstGeom prst="rect">
            <a:avLst/>
          </a:prstGeom>
          <a:noFill/>
        </p:spPr>
        <p:txBody>
          <a:bodyPr wrap="square" rtlCol="0">
            <a:spAutoFit/>
          </a:bodyPr>
          <a:lstStyle/>
          <a:p>
            <a:pPr algn="ctr"/>
            <a:r>
              <a:rPr lang="es-CO" b="1" dirty="0"/>
              <a:t>EJECUCION TOTAL AÑO 2021:  $18.566.852.959</a:t>
            </a:r>
          </a:p>
        </p:txBody>
      </p:sp>
    </p:spTree>
    <p:extLst>
      <p:ext uri="{BB962C8B-B14F-4D97-AF65-F5344CB8AC3E}">
        <p14:creationId xmlns:p14="http://schemas.microsoft.com/office/powerpoint/2010/main" val="3507876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alpha val="3100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uadroTexto 3"/>
          <p:cNvSpPr txBox="1"/>
          <p:nvPr/>
        </p:nvSpPr>
        <p:spPr>
          <a:xfrm>
            <a:off x="2398426" y="2776011"/>
            <a:ext cx="76299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3. PARTICIPACIÓN CIUDADANA</a:t>
            </a:r>
            <a:endParaRPr kumimoji="0" lang="es-CO" sz="1800" b="0" i="0" u="none" strike="noStrike" kern="1200" cap="none" spc="0" normalizeH="0" baseline="0" noProof="0" dirty="0">
              <a:ln>
                <a:noFill/>
              </a:ln>
              <a:solidFill>
                <a:srgbClr val="183C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07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5916DD-897B-A456-6582-91E1D084CF30}"/>
              </a:ext>
            </a:extLst>
          </p:cNvPr>
          <p:cNvSpPr txBox="1"/>
          <p:nvPr/>
        </p:nvSpPr>
        <p:spPr>
          <a:xfrm>
            <a:off x="2299855" y="1094282"/>
            <a:ext cx="7593653" cy="523220"/>
          </a:xfrm>
          <a:prstGeom prst="rect">
            <a:avLst/>
          </a:prstGeom>
          <a:noFill/>
        </p:spPr>
        <p:txBody>
          <a:bodyPr wrap="square" rtlCol="0">
            <a:spAutoFit/>
          </a:bodyPr>
          <a:lstStyle/>
          <a:p>
            <a:pPr algn="ctr"/>
            <a:r>
              <a:rPr kumimoji="0" lang="en-U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CANALES DE COMUNICACIÓN </a:t>
            </a:r>
            <a:endParaRPr lang="es-CO" sz="2800"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
        <p:nvSpPr>
          <p:cNvPr id="3" name="CuadroTexto 2">
            <a:extLst>
              <a:ext uri="{FF2B5EF4-FFF2-40B4-BE49-F238E27FC236}">
                <a16:creationId xmlns:a16="http://schemas.microsoft.com/office/drawing/2014/main" id="{90507242-BD8D-0AA7-0ACD-3A7913C95D02}"/>
              </a:ext>
            </a:extLst>
          </p:cNvPr>
          <p:cNvSpPr txBox="1"/>
          <p:nvPr/>
        </p:nvSpPr>
        <p:spPr>
          <a:xfrm>
            <a:off x="789709" y="1858780"/>
            <a:ext cx="10587825" cy="757130"/>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El Fondo Pasivo Social de Ferrocarriles Nacionales de Colombia (FPS-FNC), ha fortalecido los canales de comunicación dispuestos para el usuario así:</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616D547C-B0E9-F9AB-9F68-7F304AC9D2B1}"/>
              </a:ext>
            </a:extLst>
          </p:cNvPr>
          <p:cNvPicPr>
            <a:picLocks noChangeAspect="1"/>
          </p:cNvPicPr>
          <p:nvPr/>
        </p:nvPicPr>
        <p:blipFill>
          <a:blip r:embed="rId2"/>
          <a:stretch>
            <a:fillRect/>
          </a:stretch>
        </p:blipFill>
        <p:spPr>
          <a:xfrm>
            <a:off x="814466" y="2515126"/>
            <a:ext cx="10700000" cy="4485682"/>
          </a:xfrm>
          <a:prstGeom prst="rect">
            <a:avLst/>
          </a:prstGeom>
        </p:spPr>
      </p:pic>
    </p:spTree>
    <p:extLst>
      <p:ext uri="{BB962C8B-B14F-4D97-AF65-F5344CB8AC3E}">
        <p14:creationId xmlns:p14="http://schemas.microsoft.com/office/powerpoint/2010/main" val="1506407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29D407-256D-C7B3-19E2-DBE21E8C2C86}"/>
              </a:ext>
            </a:extLst>
          </p:cNvPr>
          <p:cNvPicPr>
            <a:picLocks noChangeAspect="1"/>
          </p:cNvPicPr>
          <p:nvPr/>
        </p:nvPicPr>
        <p:blipFill>
          <a:blip r:embed="rId2"/>
          <a:stretch>
            <a:fillRect/>
          </a:stretch>
        </p:blipFill>
        <p:spPr>
          <a:xfrm>
            <a:off x="983674" y="2089111"/>
            <a:ext cx="5023539" cy="3566469"/>
          </a:xfrm>
          <a:prstGeom prst="rect">
            <a:avLst/>
          </a:prstGeom>
        </p:spPr>
      </p:pic>
      <p:sp>
        <p:nvSpPr>
          <p:cNvPr id="5" name="CuadroTexto 4">
            <a:extLst>
              <a:ext uri="{FF2B5EF4-FFF2-40B4-BE49-F238E27FC236}">
                <a16:creationId xmlns:a16="http://schemas.microsoft.com/office/drawing/2014/main" id="{EFFF81CE-0A62-D901-2EFB-0E5C9A402361}"/>
              </a:ext>
            </a:extLst>
          </p:cNvPr>
          <p:cNvSpPr txBox="1"/>
          <p:nvPr/>
        </p:nvSpPr>
        <p:spPr>
          <a:xfrm>
            <a:off x="6858001" y="2089111"/>
            <a:ext cx="4862946"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Calibri" panose="020F0502020204030204"/>
                <a:ea typeface="+mn-ea"/>
                <a:cs typeface="+mn-cs"/>
              </a:rPr>
              <a:t>CHAT WEB: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1" i="0" u="sng"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Arial Narrow" panose="020B0606020202030204" pitchFamily="34" charset="0"/>
              </a:rPr>
              <a:t>El Fondo </a:t>
            </a:r>
            <a:r>
              <a:rPr lang="es-ES" sz="2000" dirty="0">
                <a:latin typeface="Arial Narrow" panose="020B0606020202030204" pitchFamily="34" charset="0"/>
              </a:rPr>
              <a:t>de Pasivo Social de Ferrocarriles (FPS)  posee</a:t>
            </a:r>
            <a:r>
              <a:rPr kumimoji="0" lang="es-ES" sz="2000" b="0" i="0" u="none" strike="noStrike" kern="1200" cap="none" spc="0" normalizeH="0" baseline="0" noProof="0" dirty="0">
                <a:ln>
                  <a:noFill/>
                </a:ln>
                <a:effectLst/>
                <a:uLnTx/>
                <a:uFillTx/>
                <a:latin typeface="Arial Narrow" panose="020B0606020202030204" pitchFamily="34" charset="0"/>
              </a:rPr>
              <a:t> un chat institucional en la página web de la Entidad.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Arial Narrow" panose="020B0606020202030204" pitchFamily="34" charset="0"/>
              </a:rPr>
              <a:t>Durante el año 2021 ingresaron a este chat veinte mil doscientos noventa (20.290) usuarios, lo que representa un aumento del 60% respecto al año anterior.</a:t>
            </a:r>
            <a:endParaRPr kumimoji="0" lang="es-CO" sz="2000" b="0" i="0" u="none" strike="noStrike" kern="1200" cap="none" spc="0" normalizeH="0" baseline="0" noProof="0" dirty="0">
              <a:ln>
                <a:noFill/>
              </a:ln>
              <a:effectLst/>
              <a:uLnTx/>
              <a:uFillTx/>
              <a:latin typeface="Arial Narrow" panose="020B0606020202030204" pitchFamily="34" charset="0"/>
            </a:endParaRPr>
          </a:p>
        </p:txBody>
      </p:sp>
    </p:spTree>
    <p:extLst>
      <p:ext uri="{BB962C8B-B14F-4D97-AF65-F5344CB8AC3E}">
        <p14:creationId xmlns:p14="http://schemas.microsoft.com/office/powerpoint/2010/main" val="1929112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0FFF0E-FEFB-D0DB-4B1E-CFBCA4530849}"/>
              </a:ext>
            </a:extLst>
          </p:cNvPr>
          <p:cNvPicPr>
            <a:picLocks noChangeAspect="1"/>
          </p:cNvPicPr>
          <p:nvPr/>
        </p:nvPicPr>
        <p:blipFill>
          <a:blip r:embed="rId2"/>
          <a:stretch>
            <a:fillRect/>
          </a:stretch>
        </p:blipFill>
        <p:spPr>
          <a:xfrm>
            <a:off x="785924" y="1149927"/>
            <a:ext cx="4755894" cy="3906982"/>
          </a:xfrm>
          <a:prstGeom prst="rect">
            <a:avLst/>
          </a:prstGeom>
        </p:spPr>
      </p:pic>
      <p:pic>
        <p:nvPicPr>
          <p:cNvPr id="5" name="Imagen 4">
            <a:extLst>
              <a:ext uri="{FF2B5EF4-FFF2-40B4-BE49-F238E27FC236}">
                <a16:creationId xmlns:a16="http://schemas.microsoft.com/office/drawing/2014/main" id="{E53E0031-C3DE-106F-298D-CC28F76B18FD}"/>
              </a:ext>
            </a:extLst>
          </p:cNvPr>
          <p:cNvPicPr>
            <a:picLocks noChangeAspect="1"/>
          </p:cNvPicPr>
          <p:nvPr/>
        </p:nvPicPr>
        <p:blipFill>
          <a:blip r:embed="rId3"/>
          <a:stretch>
            <a:fillRect/>
          </a:stretch>
        </p:blipFill>
        <p:spPr>
          <a:xfrm>
            <a:off x="3554834" y="4910649"/>
            <a:ext cx="2804403" cy="1792379"/>
          </a:xfrm>
          <a:prstGeom prst="rect">
            <a:avLst/>
          </a:prstGeom>
        </p:spPr>
      </p:pic>
      <p:sp>
        <p:nvSpPr>
          <p:cNvPr id="6" name="CuadroTexto 5">
            <a:extLst>
              <a:ext uri="{FF2B5EF4-FFF2-40B4-BE49-F238E27FC236}">
                <a16:creationId xmlns:a16="http://schemas.microsoft.com/office/drawing/2014/main" id="{4758B2A3-D57A-5B0F-20FF-104EB1E62F43}"/>
              </a:ext>
            </a:extLst>
          </p:cNvPr>
          <p:cNvSpPr txBox="1"/>
          <p:nvPr/>
        </p:nvSpPr>
        <p:spPr>
          <a:xfrm>
            <a:off x="6497782" y="1149927"/>
            <a:ext cx="5334000" cy="4188839"/>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1" i="0" strike="noStrike" kern="1200" cap="none" spc="0" normalizeH="0" baseline="0" noProof="0" dirty="0">
                <a:ln>
                  <a:noFill/>
                </a:ln>
                <a:effectLst/>
                <a:uLnTx/>
                <a:uFillTx/>
                <a:latin typeface="Calibri" panose="020F0502020204030204"/>
                <a:ea typeface="+mn-ea"/>
                <a:cs typeface="+mn-cs"/>
              </a:rPr>
              <a:t>     </a:t>
            </a:r>
            <a:r>
              <a:rPr kumimoji="0" lang="es-ES" sz="2800" b="1" i="0"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Calibri" panose="020F0502020204030204"/>
                <a:ea typeface="+mn-ea"/>
                <a:cs typeface="+mn-cs"/>
              </a:rPr>
              <a:t>FORMULARIO PQR- WEB:</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i="0" u="none" strike="noStrike" kern="1200" cap="none" spc="0" normalizeH="0" baseline="0" noProof="0" dirty="0">
                <a:ln>
                  <a:noFill/>
                </a:ln>
                <a:effectLst/>
                <a:uLnTx/>
                <a:uFillTx/>
                <a:latin typeface="Arial Narrow" panose="020B0606020202030204" pitchFamily="34" charset="0"/>
              </a:rPr>
              <a:t>La Entidad cuenta con un formulario de peticiones, quejas, reclamos, sugerencias y denuncias a través de la página web, al cual los usuarios pueden acceder y registrar en tiempo real sus solicitudes, dichas solicitudes se gestionan de forma inmediata.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i="0" u="none" strike="noStrike" kern="1200" cap="none" spc="0" normalizeH="0" baseline="0" noProof="0" dirty="0">
                <a:ln>
                  <a:noFill/>
                </a:ln>
                <a:effectLst/>
                <a:uLnTx/>
                <a:uFillTx/>
                <a:latin typeface="Arial Narrow" panose="020B0606020202030204" pitchFamily="34" charset="0"/>
              </a:rPr>
              <a:t>Durante el año 2021 se resolvieron quinientas ochenta y tres </a:t>
            </a:r>
            <a:r>
              <a:rPr kumimoji="0" lang="es-ES" sz="2400" b="1" i="0" u="none" strike="noStrike" kern="1200" cap="none" spc="0" normalizeH="0" baseline="0" noProof="0" dirty="0">
                <a:ln>
                  <a:noFill/>
                </a:ln>
                <a:effectLst/>
                <a:uLnTx/>
                <a:uFillTx/>
                <a:latin typeface="Arial Narrow" panose="020B0606020202030204" pitchFamily="34" charset="0"/>
              </a:rPr>
              <a:t>(583) </a:t>
            </a:r>
            <a:r>
              <a:rPr kumimoji="0" lang="es-ES" sz="2400" i="0" u="none" strike="noStrike" kern="1200" cap="none" spc="0" normalizeH="0" baseline="0" noProof="0" dirty="0">
                <a:ln>
                  <a:noFill/>
                </a:ln>
                <a:effectLst/>
                <a:uLnTx/>
                <a:uFillTx/>
                <a:latin typeface="Arial Narrow" panose="020B0606020202030204" pitchFamily="34" charset="0"/>
              </a:rPr>
              <a:t>solicitudes por el Formulario PQR- WEB</a:t>
            </a:r>
            <a:r>
              <a:rPr kumimoji="0" lang="es-ES" sz="2400" i="0" u="none" strike="noStrike" kern="1200" cap="none" spc="0" normalizeH="0" baseline="0" noProof="0" dirty="0">
                <a:ln>
                  <a:noFill/>
                </a:ln>
                <a:effectLst/>
                <a:uLnTx/>
                <a:uFillTx/>
                <a:latin typeface="Calibri" panose="020F0502020204030204"/>
                <a:ea typeface="+mn-ea"/>
                <a:cs typeface="+mn-cs"/>
              </a:rPr>
              <a:t>.</a:t>
            </a:r>
            <a:endParaRPr kumimoji="0" lang="es-CO" sz="240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478584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CEE0B4-E577-33D3-D8EB-C74531E07C3D}"/>
              </a:ext>
            </a:extLst>
          </p:cNvPr>
          <p:cNvSpPr txBox="1"/>
          <p:nvPr/>
        </p:nvSpPr>
        <p:spPr>
          <a:xfrm>
            <a:off x="4038600" y="1203636"/>
            <a:ext cx="4170218" cy="523220"/>
          </a:xfrm>
          <a:prstGeom prst="rect">
            <a:avLst/>
          </a:prstGeom>
          <a:noFill/>
        </p:spPr>
        <p:txBody>
          <a:bodyPr wrap="square" rtlCol="0">
            <a:spAutoFit/>
          </a:bodyPr>
          <a:lstStyle/>
          <a:p>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DE PQRS 2021</a:t>
            </a:r>
            <a:endParaRPr lang="es-CO" sz="2800"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pic>
        <p:nvPicPr>
          <p:cNvPr id="3" name="Imagen 2">
            <a:extLst>
              <a:ext uri="{FF2B5EF4-FFF2-40B4-BE49-F238E27FC236}">
                <a16:creationId xmlns:a16="http://schemas.microsoft.com/office/drawing/2014/main" id="{238627E4-9B0E-1805-1C35-83A1D1B1A90D}"/>
              </a:ext>
            </a:extLst>
          </p:cNvPr>
          <p:cNvPicPr>
            <a:picLocks noChangeAspect="1"/>
          </p:cNvPicPr>
          <p:nvPr/>
        </p:nvPicPr>
        <p:blipFill>
          <a:blip r:embed="rId2"/>
          <a:stretch>
            <a:fillRect/>
          </a:stretch>
        </p:blipFill>
        <p:spPr>
          <a:xfrm>
            <a:off x="667527" y="2038662"/>
            <a:ext cx="6035563" cy="4420835"/>
          </a:xfrm>
          <a:prstGeom prst="rect">
            <a:avLst/>
          </a:prstGeom>
        </p:spPr>
      </p:pic>
      <p:sp>
        <p:nvSpPr>
          <p:cNvPr id="5" name="CuadroTexto 4">
            <a:extLst>
              <a:ext uri="{FF2B5EF4-FFF2-40B4-BE49-F238E27FC236}">
                <a16:creationId xmlns:a16="http://schemas.microsoft.com/office/drawing/2014/main" id="{F4C1B1D8-14F7-B1D8-426A-7C68D55E3BDA}"/>
              </a:ext>
            </a:extLst>
          </p:cNvPr>
          <p:cNvSpPr txBox="1"/>
          <p:nvPr/>
        </p:nvSpPr>
        <p:spPr>
          <a:xfrm>
            <a:off x="7232073" y="2515043"/>
            <a:ext cx="4170218" cy="3139321"/>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000" b="0" i="0" u="none" strike="noStrike" kern="1200" cap="none" spc="0" normalizeH="0" baseline="0" noProof="0" dirty="0">
                <a:ln>
                  <a:noFill/>
                </a:ln>
                <a:effectLst/>
                <a:uLnTx/>
                <a:uFillTx/>
                <a:latin typeface="Arial Narrow" panose="020B0606020202030204" pitchFamily="34" charset="0"/>
              </a:rPr>
              <a:t>Durante el año 2021, se recibieron y radicaron un total de dos mil quinientas cincuenta y cinco </a:t>
            </a:r>
            <a:r>
              <a:rPr kumimoji="0" lang="es-CO" sz="2000" b="1" i="0" u="none" strike="noStrike" kern="1200" cap="none" spc="0" normalizeH="0" baseline="0" noProof="0" dirty="0">
                <a:ln>
                  <a:noFill/>
                </a:ln>
                <a:effectLst/>
                <a:uLnTx/>
                <a:uFillTx/>
                <a:latin typeface="Arial Narrow" panose="020B0606020202030204" pitchFamily="34" charset="0"/>
              </a:rPr>
              <a:t>(2.555) </a:t>
            </a:r>
            <a:r>
              <a:rPr kumimoji="0" lang="es-CO" sz="2000" b="0" i="0" u="none" strike="noStrike" kern="1200" cap="none" spc="0" normalizeH="0" baseline="0" noProof="0" dirty="0">
                <a:ln>
                  <a:noFill/>
                </a:ln>
                <a:effectLst/>
                <a:uLnTx/>
                <a:uFillTx/>
                <a:latin typeface="Arial Narrow" panose="020B0606020202030204" pitchFamily="34" charset="0"/>
              </a:rPr>
              <a:t>Peticiones</a:t>
            </a:r>
            <a:r>
              <a:rPr kumimoji="0" lang="es-CO" sz="2000" b="1" i="0" u="none" strike="noStrike" kern="1200" cap="none" spc="0" normalizeH="0" baseline="0" noProof="0" dirty="0">
                <a:ln>
                  <a:noFill/>
                </a:ln>
                <a:effectLst/>
                <a:uLnTx/>
                <a:uFillTx/>
                <a:latin typeface="Arial Narrow" panose="020B0606020202030204" pitchFamily="34" charset="0"/>
              </a:rPr>
              <a:t>, </a:t>
            </a:r>
            <a:r>
              <a:rPr kumimoji="0" lang="es-CO" sz="2000" b="0" i="0" u="none" strike="noStrike" kern="1200" cap="none" spc="0" normalizeH="0" baseline="0" noProof="0" dirty="0">
                <a:ln>
                  <a:noFill/>
                </a:ln>
                <a:effectLst/>
                <a:uLnTx/>
                <a:uFillTx/>
                <a:latin typeface="Arial Narrow" panose="020B0606020202030204" pitchFamily="34" charset="0"/>
              </a:rPr>
              <a:t>Quejas, Reclamos y Sugerencias (PQRS); de estas se permite observar que la división que presentó mayor número de quejas es la división de Magdalena, con un total de mil ciento treinta y nueve (</a:t>
            </a:r>
            <a:r>
              <a:rPr kumimoji="0" lang="es-CO" sz="2000" b="1" i="0" u="none" strike="noStrike" kern="1200" cap="none" spc="0" normalizeH="0" baseline="0" noProof="0" dirty="0">
                <a:ln>
                  <a:noFill/>
                </a:ln>
                <a:effectLst/>
                <a:uLnTx/>
                <a:uFillTx/>
                <a:latin typeface="Arial Narrow" panose="020B0606020202030204" pitchFamily="34" charset="0"/>
              </a:rPr>
              <a:t>1.139</a:t>
            </a:r>
            <a:r>
              <a:rPr kumimoji="0" lang="es-CO" sz="2000" b="0" i="0" u="none" strike="noStrike" kern="1200" cap="none" spc="0" normalizeH="0" baseline="0" noProof="0" dirty="0">
                <a:ln>
                  <a:noFill/>
                </a:ln>
                <a:effectLst/>
                <a:uLnTx/>
                <a:uFillTx/>
                <a:latin typeface="Arial Narrow" panose="020B0606020202030204" pitchFamily="34" charset="0"/>
              </a:rPr>
              <a:t>).</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CO" sz="2000" b="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000" b="1" i="0" u="none" strike="noStrike" kern="1200" cap="none" spc="0" normalizeH="0" baseline="0" noProof="0" dirty="0">
                <a:ln>
                  <a:noFill/>
                </a:ln>
                <a:effectLst/>
                <a:uLnTx/>
                <a:uFillTx/>
                <a:latin typeface="Arial Narrow" panose="020B0606020202030204" pitchFamily="34" charset="0"/>
              </a:rPr>
              <a:t>El 100% de las PQRS se gestionaron y cerraron por el FPS.</a:t>
            </a:r>
          </a:p>
        </p:txBody>
      </p:sp>
    </p:spTree>
    <p:extLst>
      <p:ext uri="{BB962C8B-B14F-4D97-AF65-F5344CB8AC3E}">
        <p14:creationId xmlns:p14="http://schemas.microsoft.com/office/powerpoint/2010/main" val="2874755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BD04D4-999B-0237-0F82-EAEC106B1926}"/>
              </a:ext>
            </a:extLst>
          </p:cNvPr>
          <p:cNvPicPr>
            <a:picLocks noChangeAspect="1"/>
          </p:cNvPicPr>
          <p:nvPr/>
        </p:nvPicPr>
        <p:blipFill>
          <a:blip r:embed="rId2"/>
          <a:stretch>
            <a:fillRect/>
          </a:stretch>
        </p:blipFill>
        <p:spPr>
          <a:xfrm>
            <a:off x="761736" y="1403264"/>
            <a:ext cx="6096528" cy="4633362"/>
          </a:xfrm>
          <a:prstGeom prst="rect">
            <a:avLst/>
          </a:prstGeom>
        </p:spPr>
      </p:pic>
      <p:sp>
        <p:nvSpPr>
          <p:cNvPr id="3" name="CuadroTexto 2">
            <a:extLst>
              <a:ext uri="{FF2B5EF4-FFF2-40B4-BE49-F238E27FC236}">
                <a16:creationId xmlns:a16="http://schemas.microsoft.com/office/drawing/2014/main" id="{DBB0B18A-AEA8-C999-CAC5-24F2D40F592E}"/>
              </a:ext>
            </a:extLst>
          </p:cNvPr>
          <p:cNvSpPr txBox="1"/>
          <p:nvPr/>
        </p:nvSpPr>
        <p:spPr>
          <a:xfrm>
            <a:off x="7536873" y="1427018"/>
            <a:ext cx="4336472" cy="3970318"/>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ES" sz="2800" b="1" i="0"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rPr>
              <a:t> </a:t>
            </a:r>
            <a:r>
              <a:rPr kumimoji="0" lang="es-ES" sz="2800" b="1" i="0"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PQR CLASIFICADAS POR</a:t>
            </a:r>
          </a:p>
          <a:p>
            <a:pPr marL="0" marR="0" lvl="0" indent="0" algn="just" defTabSz="914400" rtl="0" eaLnBrk="1" fontAlgn="auto" latinLnBrk="0" hangingPunct="1">
              <a:lnSpc>
                <a:spcPct val="90000"/>
              </a:lnSpc>
              <a:spcBef>
                <a:spcPts val="0"/>
              </a:spcBef>
              <a:spcAft>
                <a:spcPts val="0"/>
              </a:spcAft>
              <a:buClrTx/>
              <a:buSzTx/>
              <a:buFontTx/>
              <a:buNone/>
              <a:tabLst/>
              <a:defRPr/>
            </a:pPr>
            <a:r>
              <a:rPr lang="es-ES" sz="2800" b="1" dirty="0">
                <a:solidFill>
                  <a:srgbClr val="183C6E"/>
                </a:solidFill>
                <a:effectLst>
                  <a:outerShdw blurRad="38100" dist="38100" dir="2700000" algn="tl">
                    <a:srgbClr val="000000">
                      <a:alpha val="43137"/>
                    </a:srgbClr>
                  </a:outerShdw>
                </a:effectLst>
                <a:latin typeface="Arial Narrow" panose="020B0606020202030204" pitchFamily="34" charset="0"/>
              </a:rPr>
              <a:t>         </a:t>
            </a:r>
            <a:r>
              <a:rPr kumimoji="0" lang="es-ES" sz="2800" b="1" i="0"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    SERVICIOS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CO" sz="3200" b="0" i="0" u="none" strike="noStrike" kern="1200" cap="none" spc="0" normalizeH="0" baseline="0" noProof="0" dirty="0">
              <a:ln>
                <a:noFill/>
              </a:ln>
              <a:solidFill>
                <a:srgbClr val="4472C4">
                  <a:lumMod val="50000"/>
                </a:srgbClr>
              </a:solidFill>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400" b="0" i="0" u="none" strike="noStrike" kern="1200" cap="none" spc="0" normalizeH="0" baseline="0" noProof="0" dirty="0">
                <a:ln>
                  <a:noFill/>
                </a:ln>
                <a:effectLst/>
                <a:uLnTx/>
                <a:uFillTx/>
                <a:latin typeface="Arial Narrow" panose="020B0606020202030204" pitchFamily="34" charset="0"/>
              </a:rPr>
              <a:t>Para el año 2021, los servicios de salud por los que se recibieron el  mayor número de PQR fueron:</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CO" sz="2400" b="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400" b="0" i="0" u="none" strike="noStrike" kern="1200" cap="none" spc="0" normalizeH="0" baseline="0" noProof="0" dirty="0">
                <a:ln>
                  <a:noFill/>
                </a:ln>
                <a:effectLst/>
                <a:uLnTx/>
                <a:uFillTx/>
                <a:latin typeface="Arial Narrow" panose="020B0606020202030204" pitchFamily="34" charset="0"/>
              </a:rPr>
              <a:t>Medicamentos:     </a:t>
            </a:r>
            <a:r>
              <a:rPr kumimoji="0" lang="es-CO" sz="2400" b="1" i="0" u="none" strike="noStrike" kern="1200" cap="none" spc="0" normalizeH="0" baseline="0" noProof="0" dirty="0">
                <a:ln>
                  <a:noFill/>
                </a:ln>
                <a:effectLst/>
                <a:uLnTx/>
                <a:uFillTx/>
                <a:latin typeface="Arial Narrow" panose="020B0606020202030204" pitchFamily="34" charset="0"/>
              </a:rPr>
              <a:t>906</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400" b="0" i="0" u="none" strike="noStrike" kern="1200" cap="none" spc="0" normalizeH="0" baseline="0" noProof="0" dirty="0">
                <a:ln>
                  <a:noFill/>
                </a:ln>
                <a:effectLst/>
                <a:uLnTx/>
                <a:uFillTx/>
                <a:latin typeface="Arial Narrow" panose="020B0606020202030204" pitchFamily="34" charset="0"/>
              </a:rPr>
              <a:t>Consulta Externa: </a:t>
            </a:r>
            <a:r>
              <a:rPr kumimoji="0" lang="es-CO" sz="2400" b="1" i="0" u="none" strike="noStrike" kern="1200" cap="none" spc="0" normalizeH="0" baseline="0" noProof="0" dirty="0">
                <a:ln>
                  <a:noFill/>
                </a:ln>
                <a:effectLst/>
                <a:uLnTx/>
                <a:uFillTx/>
                <a:latin typeface="Arial Narrow" panose="020B0606020202030204" pitchFamily="34" charset="0"/>
              </a:rPr>
              <a:t>813</a:t>
            </a:r>
          </a:p>
          <a:p>
            <a:pPr marL="0" marR="0" lvl="0" indent="0" defTabSz="914400" rtl="0" eaLnBrk="1" fontAlgn="auto" latinLnBrk="0" hangingPunct="1">
              <a:lnSpc>
                <a:spcPct val="90000"/>
              </a:lnSpc>
              <a:spcBef>
                <a:spcPts val="0"/>
              </a:spcBef>
              <a:spcAft>
                <a:spcPts val="0"/>
              </a:spcAft>
              <a:buClrTx/>
              <a:buSzTx/>
              <a:buFontTx/>
              <a:buNone/>
              <a:tabLst/>
              <a:defRPr/>
            </a:pPr>
            <a:r>
              <a:rPr kumimoji="0" lang="es-CO" sz="2400" b="0" i="0" u="none" strike="noStrike" kern="1200" cap="none" spc="0" normalizeH="0" baseline="0" noProof="0" dirty="0">
                <a:ln>
                  <a:noFill/>
                </a:ln>
                <a:effectLst/>
                <a:uLnTx/>
                <a:uFillTx/>
                <a:latin typeface="Arial Narrow" panose="020B0606020202030204" pitchFamily="34" charset="0"/>
              </a:rPr>
              <a:t>Complemento Diagnóstico y Terapéutico:          </a:t>
            </a:r>
            <a:r>
              <a:rPr kumimoji="0" lang="es-CO" sz="2400" b="1" i="0" u="none" strike="noStrike" kern="1200" cap="none" spc="0" normalizeH="0" baseline="0" noProof="0" dirty="0">
                <a:ln>
                  <a:noFill/>
                </a:ln>
                <a:effectLst/>
                <a:uLnTx/>
                <a:uFillTx/>
                <a:latin typeface="Arial Narrow" panose="020B0606020202030204" pitchFamily="34" charset="0"/>
              </a:rPr>
              <a:t>337</a:t>
            </a:r>
            <a:r>
              <a:rPr kumimoji="0" lang="es-CO" sz="2400" b="0" i="0" u="none" strike="noStrike" kern="1200" cap="none" spc="0" normalizeH="0" baseline="0" noProof="0" dirty="0">
                <a:ln>
                  <a:noFill/>
                </a:ln>
                <a:effectLst/>
                <a:uLnTx/>
                <a:uFillTx/>
                <a:latin typeface="Arial Narrow" panose="020B0606020202030204" pitchFamily="34" charset="0"/>
              </a:rPr>
              <a:t>.</a:t>
            </a:r>
            <a:endParaRPr kumimoji="0" lang="es-CO" sz="2400" b="1" i="0" u="none" strike="noStrike" kern="1200" cap="none" spc="0" normalizeH="0" baseline="0" noProof="0" dirty="0">
              <a:ln>
                <a:noFill/>
              </a:ln>
              <a:effectLst/>
              <a:uLnTx/>
              <a:uFillTx/>
              <a:latin typeface="Arial Narrow" panose="020B0606020202030204" pitchFamily="34" charset="0"/>
            </a:endParaRPr>
          </a:p>
        </p:txBody>
      </p:sp>
    </p:spTree>
    <p:extLst>
      <p:ext uri="{BB962C8B-B14F-4D97-AF65-F5344CB8AC3E}">
        <p14:creationId xmlns:p14="http://schemas.microsoft.com/office/powerpoint/2010/main" val="2918459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D8AB86F-5B15-352E-1356-AB382D633457}"/>
              </a:ext>
            </a:extLst>
          </p:cNvPr>
          <p:cNvPicPr>
            <a:picLocks noChangeAspect="1"/>
          </p:cNvPicPr>
          <p:nvPr/>
        </p:nvPicPr>
        <p:blipFill>
          <a:blip r:embed="rId2"/>
          <a:stretch>
            <a:fillRect/>
          </a:stretch>
        </p:blipFill>
        <p:spPr>
          <a:xfrm>
            <a:off x="833821" y="1057228"/>
            <a:ext cx="5262179" cy="3292341"/>
          </a:xfrm>
          <a:prstGeom prst="rect">
            <a:avLst/>
          </a:prstGeom>
        </p:spPr>
      </p:pic>
      <p:sp>
        <p:nvSpPr>
          <p:cNvPr id="3" name="CuadroTexto 2">
            <a:extLst>
              <a:ext uri="{FF2B5EF4-FFF2-40B4-BE49-F238E27FC236}">
                <a16:creationId xmlns:a16="http://schemas.microsoft.com/office/drawing/2014/main" id="{576C4C4A-5DA0-CF31-7660-CCBB3D979A7B}"/>
              </a:ext>
            </a:extLst>
          </p:cNvPr>
          <p:cNvSpPr txBox="1"/>
          <p:nvPr/>
        </p:nvSpPr>
        <p:spPr>
          <a:xfrm>
            <a:off x="6788727" y="1219200"/>
            <a:ext cx="4124112" cy="37487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s-ES" sz="2400" b="1" dirty="0">
                <a:latin typeface="Arial Narrow" panose="020B0606020202030204" pitchFamily="34" charset="0"/>
              </a:rPr>
              <a:t>  </a:t>
            </a:r>
            <a:r>
              <a:rPr lang="es-ES" sz="2400" b="1" dirty="0">
                <a:solidFill>
                  <a:srgbClr val="183C6E"/>
                </a:solidFill>
                <a:effectLst>
                  <a:outerShdw blurRad="38100" dist="38100" dir="2700000" algn="tl">
                    <a:srgbClr val="000000">
                      <a:alpha val="43137"/>
                    </a:srgbClr>
                  </a:outerShdw>
                </a:effectLst>
                <a:latin typeface="Arial Narrow" panose="020B0606020202030204" pitchFamily="34" charset="0"/>
              </a:rPr>
              <a:t>SOLICITUDES ATENDIDAS POR</a:t>
            </a:r>
          </a:p>
          <a:p>
            <a:pPr lvl="0">
              <a:lnSpc>
                <a:spcPct val="90000"/>
              </a:lnSpc>
              <a:defRPr/>
            </a:pPr>
            <a:r>
              <a:rPr lang="es-ES" sz="2400" b="1" dirty="0">
                <a:solidFill>
                  <a:srgbClr val="183C6E"/>
                </a:solidFill>
                <a:effectLst>
                  <a:outerShdw blurRad="38100" dist="38100" dir="2700000" algn="tl">
                    <a:srgbClr val="000000">
                      <a:alpha val="43137"/>
                    </a:srgbClr>
                  </a:outerShdw>
                </a:effectLst>
                <a:latin typeface="Arial Narrow" panose="020B0606020202030204" pitchFamily="34" charset="0"/>
              </a:rPr>
              <a:t>                      CANAL</a:t>
            </a:r>
            <a:endParaRPr kumimoji="0" lang="es-ES" sz="2400" b="1" i="0" u="sng"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CO" sz="2400" b="0" i="0" u="none" strike="noStrike" kern="1200" cap="none" spc="0" normalizeH="0" baseline="0" noProof="0" dirty="0">
              <a:ln>
                <a:noFill/>
              </a:ln>
              <a:solidFill>
                <a:srgbClr val="4472C4">
                  <a:lumMod val="50000"/>
                </a:srgbClr>
              </a:solidFill>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400" i="0" u="none" strike="noStrike" kern="1200" cap="none" spc="0" normalizeH="0" baseline="0" noProof="0" dirty="0">
                <a:ln>
                  <a:noFill/>
                </a:ln>
                <a:effectLst/>
                <a:uLnTx/>
                <a:uFillTx/>
                <a:latin typeface="Arial Narrow" panose="020B0606020202030204" pitchFamily="34" charset="0"/>
              </a:rPr>
              <a:t>Para el año </a:t>
            </a:r>
            <a:r>
              <a:rPr kumimoji="0" lang="es-CO" sz="2400" b="1" i="0" u="none" strike="noStrike" kern="1200" cap="none" spc="0" normalizeH="0" baseline="0" noProof="0" dirty="0">
                <a:ln>
                  <a:noFill/>
                </a:ln>
                <a:effectLst/>
                <a:uLnTx/>
                <a:uFillTx/>
                <a:latin typeface="Arial Narrow" panose="020B0606020202030204" pitchFamily="34" charset="0"/>
              </a:rPr>
              <a:t>2021</a:t>
            </a:r>
            <a:r>
              <a:rPr kumimoji="0" lang="es-CO" sz="2400" i="0" u="none" strike="noStrike" kern="1200" cap="none" spc="0" normalizeH="0" baseline="0" noProof="0" dirty="0">
                <a:ln>
                  <a:noFill/>
                </a:ln>
                <a:effectLst/>
                <a:uLnTx/>
                <a:uFillTx/>
                <a:latin typeface="Arial Narrow" panose="020B0606020202030204" pitchFamily="34" charset="0"/>
              </a:rPr>
              <a:t>, el canal que mas utilizaron los usuarios fue el chat-web, atendiendo en total veinte mil doscientos noventa (</a:t>
            </a:r>
            <a:r>
              <a:rPr kumimoji="0" lang="es-CO" sz="2400" b="1" i="0" u="none" strike="noStrike" kern="1200" cap="none" spc="0" normalizeH="0" baseline="0" noProof="0" dirty="0">
                <a:ln>
                  <a:noFill/>
                </a:ln>
                <a:effectLst/>
                <a:uLnTx/>
                <a:uFillTx/>
                <a:latin typeface="Arial Narrow" panose="020B0606020202030204" pitchFamily="34" charset="0"/>
              </a:rPr>
              <a:t>20.290</a:t>
            </a:r>
            <a:r>
              <a:rPr kumimoji="0" lang="es-CO" sz="2400" i="0" u="none" strike="noStrike" kern="1200" cap="none" spc="0" normalizeH="0" baseline="0" noProof="0" dirty="0">
                <a:ln>
                  <a:noFill/>
                </a:ln>
                <a:effectLst/>
                <a:uLnTx/>
                <a:uFillTx/>
                <a:latin typeface="Arial Narrow" panose="020B0606020202030204" pitchFamily="34" charset="0"/>
              </a:rPr>
              <a:t>) solicitudes por este medio; seguido del canal presencial con mil doscientas diez (</a:t>
            </a:r>
            <a:r>
              <a:rPr kumimoji="0" lang="es-CO" sz="2400" b="1" i="0" u="none" strike="noStrike" kern="1200" cap="none" spc="0" normalizeH="0" baseline="0" noProof="0" dirty="0">
                <a:ln>
                  <a:noFill/>
                </a:ln>
                <a:effectLst/>
                <a:uLnTx/>
                <a:uFillTx/>
                <a:latin typeface="Arial Narrow" panose="020B0606020202030204" pitchFamily="34" charset="0"/>
              </a:rPr>
              <a:t>1.210</a:t>
            </a:r>
            <a:r>
              <a:rPr kumimoji="0" lang="es-CO" sz="2400" i="0" u="none" strike="noStrike" kern="1200" cap="none" spc="0" normalizeH="0" baseline="0" noProof="0" dirty="0">
                <a:ln>
                  <a:noFill/>
                </a:ln>
                <a:effectLst/>
                <a:uLnTx/>
                <a:uFillTx/>
                <a:latin typeface="Arial Narrow" panose="020B0606020202030204" pitchFamily="34" charset="0"/>
              </a:rPr>
              <a:t>) solicitudes atendidas.</a:t>
            </a:r>
          </a:p>
        </p:txBody>
      </p:sp>
      <p:sp>
        <p:nvSpPr>
          <p:cNvPr id="4" name="CuadroTexto 3">
            <a:extLst>
              <a:ext uri="{FF2B5EF4-FFF2-40B4-BE49-F238E27FC236}">
                <a16:creationId xmlns:a16="http://schemas.microsoft.com/office/drawing/2014/main" id="{09EC5D7B-D981-5E89-A067-E1AC4AC27B9E}"/>
              </a:ext>
            </a:extLst>
          </p:cNvPr>
          <p:cNvSpPr txBox="1"/>
          <p:nvPr/>
        </p:nvSpPr>
        <p:spPr>
          <a:xfrm>
            <a:off x="833821" y="4655128"/>
            <a:ext cx="4752109" cy="1939636"/>
          </a:xfrm>
          <a:prstGeom prst="rect">
            <a:avLst/>
          </a:prstGeom>
          <a:noFill/>
        </p:spPr>
        <p:txBody>
          <a:bodyPr wrap="square" rtlCol="0">
            <a:spAutoFit/>
          </a:bodyPr>
          <a:lstStyle/>
          <a:p>
            <a:endParaRPr lang="es-CO" dirty="0"/>
          </a:p>
        </p:txBody>
      </p:sp>
      <p:graphicFrame>
        <p:nvGraphicFramePr>
          <p:cNvPr id="6" name="Tabla 6">
            <a:extLst>
              <a:ext uri="{FF2B5EF4-FFF2-40B4-BE49-F238E27FC236}">
                <a16:creationId xmlns:a16="http://schemas.microsoft.com/office/drawing/2014/main" id="{185C25EC-9A09-2AEB-81C6-219288FD856E}"/>
              </a:ext>
            </a:extLst>
          </p:cNvPr>
          <p:cNvGraphicFramePr>
            <a:graphicFrameLocks noGrp="1"/>
          </p:cNvGraphicFramePr>
          <p:nvPr/>
        </p:nvGraphicFramePr>
        <p:xfrm>
          <a:off x="833821" y="4393369"/>
          <a:ext cx="5262179" cy="1951200"/>
        </p:xfrm>
        <a:graphic>
          <a:graphicData uri="http://schemas.openxmlformats.org/drawingml/2006/table">
            <a:tbl>
              <a:tblPr firstRow="1" bandRow="1">
                <a:tableStyleId>{5C22544A-7EE6-4342-B048-85BDC9FD1C3A}</a:tableStyleId>
              </a:tblPr>
              <a:tblGrid>
                <a:gridCol w="2565926">
                  <a:extLst>
                    <a:ext uri="{9D8B030D-6E8A-4147-A177-3AD203B41FA5}">
                      <a16:colId xmlns:a16="http://schemas.microsoft.com/office/drawing/2014/main" val="3380259359"/>
                    </a:ext>
                  </a:extLst>
                </a:gridCol>
                <a:gridCol w="2696253">
                  <a:extLst>
                    <a:ext uri="{9D8B030D-6E8A-4147-A177-3AD203B41FA5}">
                      <a16:colId xmlns:a16="http://schemas.microsoft.com/office/drawing/2014/main" val="3966120000"/>
                    </a:ext>
                  </a:extLst>
                </a:gridCol>
              </a:tblGrid>
              <a:tr h="59803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mn-lt"/>
                          <a:ea typeface="+mn-ea"/>
                          <a:cs typeface="+mn-cs"/>
                        </a:rPr>
                        <a:t>CANAL DE ATENCION </a:t>
                      </a:r>
                      <a:endParaRPr kumimoji="0" lang="es-CO"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s-CO" dirty="0"/>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mn-lt"/>
                          <a:ea typeface="+mn-ea"/>
                          <a:cs typeface="+mn-cs"/>
                        </a:rPr>
                        <a:t>TOTAL GENERAL</a:t>
                      </a:r>
                      <a:endParaRPr kumimoji="0" lang="es-CO"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s-CO" dirty="0"/>
                    </a:p>
                  </a:txBody>
                  <a:tcPr/>
                </a:tc>
                <a:extLst>
                  <a:ext uri="{0D108BD9-81ED-4DB2-BD59-A6C34878D82A}">
                    <a16:rowId xmlns:a16="http://schemas.microsoft.com/office/drawing/2014/main" val="3962506067"/>
                  </a:ext>
                </a:extLst>
              </a:tr>
              <a:tr h="3354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mn-lt"/>
                          <a:ea typeface="+mn-ea"/>
                          <a:cs typeface="+mn-cs"/>
                        </a:rPr>
                        <a:t>Atención presencial:</a:t>
                      </a:r>
                      <a:endParaRPr kumimoji="0" lang="es-CO"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a:tc>
                <a:tc>
                  <a:txBody>
                    <a:bodyPr/>
                    <a:lstStyle/>
                    <a:p>
                      <a:r>
                        <a:rPr kumimoji="0" lang="es-CO" sz="1600" b="1" i="0" u="none" strike="noStrike" kern="1200" cap="none" spc="0" normalizeH="0" baseline="0" noProof="0" dirty="0">
                          <a:ln>
                            <a:noFill/>
                          </a:ln>
                          <a:solidFill>
                            <a:prstClr val="black"/>
                          </a:solidFill>
                          <a:effectLst/>
                          <a:uLnTx/>
                          <a:uFillTx/>
                          <a:latin typeface="+mn-lt"/>
                          <a:ea typeface="+mn-ea"/>
                          <a:cs typeface="+mn-cs"/>
                        </a:rPr>
                        <a:t>                               1.210 </a:t>
                      </a:r>
                      <a:endParaRPr lang="es-CO" dirty="0"/>
                    </a:p>
                  </a:txBody>
                  <a:tcPr/>
                </a:tc>
                <a:extLst>
                  <a:ext uri="{0D108BD9-81ED-4DB2-BD59-A6C34878D82A}">
                    <a16:rowId xmlns:a16="http://schemas.microsoft.com/office/drawing/2014/main" val="3366807816"/>
                  </a:ext>
                </a:extLst>
              </a:tr>
              <a:tr h="3354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mn-lt"/>
                          <a:ea typeface="+mn-ea"/>
                          <a:cs typeface="+mn-cs"/>
                        </a:rPr>
                        <a:t>Chat web:</a:t>
                      </a:r>
                      <a:endParaRPr kumimoji="0" lang="es-CO"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a:tc>
                <a:tc>
                  <a:txBody>
                    <a:bodyPr/>
                    <a:lstStyle/>
                    <a:p>
                      <a:r>
                        <a:rPr kumimoji="0" lang="es-CO" sz="1600" b="1" i="0" u="none" strike="noStrike" kern="1200" cap="none" spc="0" normalizeH="0" baseline="0" noProof="0" dirty="0">
                          <a:ln>
                            <a:noFill/>
                          </a:ln>
                          <a:solidFill>
                            <a:prstClr val="black"/>
                          </a:solidFill>
                          <a:effectLst/>
                          <a:uLnTx/>
                          <a:uFillTx/>
                          <a:latin typeface="+mn-lt"/>
                          <a:ea typeface="+mn-ea"/>
                          <a:cs typeface="+mn-cs"/>
                        </a:rPr>
                        <a:t>                             20.290</a:t>
                      </a:r>
                      <a:endParaRPr lang="es-CO" dirty="0"/>
                    </a:p>
                  </a:txBody>
                  <a:tcPr/>
                </a:tc>
                <a:extLst>
                  <a:ext uri="{0D108BD9-81ED-4DB2-BD59-A6C34878D82A}">
                    <a16:rowId xmlns:a16="http://schemas.microsoft.com/office/drawing/2014/main" val="1657798379"/>
                  </a:ext>
                </a:extLst>
              </a:tr>
              <a:tr h="3354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mn-lt"/>
                          <a:ea typeface="+mn-ea"/>
                          <a:cs typeface="+mn-cs"/>
                        </a:rPr>
                        <a:t>Formulario PQR Web:</a:t>
                      </a:r>
                      <a:endParaRPr kumimoji="0" lang="es-CO"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a:tc>
                <a:tc>
                  <a:txBody>
                    <a:bodyPr/>
                    <a:lstStyle/>
                    <a:p>
                      <a:r>
                        <a:rPr kumimoji="0" lang="es-CO" sz="1600" b="1" i="0" u="none" strike="noStrike" kern="1200" cap="none" spc="0" normalizeH="0" baseline="0" noProof="0" dirty="0">
                          <a:ln>
                            <a:noFill/>
                          </a:ln>
                          <a:solidFill>
                            <a:prstClr val="black"/>
                          </a:solidFill>
                          <a:effectLst/>
                          <a:uLnTx/>
                          <a:uFillTx/>
                          <a:latin typeface="+mn-lt"/>
                          <a:ea typeface="+mn-ea"/>
                          <a:cs typeface="+mn-cs"/>
                        </a:rPr>
                        <a:t>                                   583</a:t>
                      </a:r>
                      <a:endParaRPr lang="es-CO" dirty="0"/>
                    </a:p>
                  </a:txBody>
                  <a:tcPr/>
                </a:tc>
                <a:extLst>
                  <a:ext uri="{0D108BD9-81ED-4DB2-BD59-A6C34878D82A}">
                    <a16:rowId xmlns:a16="http://schemas.microsoft.com/office/drawing/2014/main" val="1015242437"/>
                  </a:ext>
                </a:extLst>
              </a:tr>
              <a:tr h="3354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mn-lt"/>
                          <a:ea typeface="+mn-ea"/>
                          <a:cs typeface="+mn-cs"/>
                        </a:rPr>
                        <a:t>Total general:</a:t>
                      </a:r>
                      <a:endParaRPr kumimoji="0" lang="es-CO"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a:tc>
                <a:tc>
                  <a:txBody>
                    <a:bodyPr/>
                    <a:lstStyle/>
                    <a:p>
                      <a:r>
                        <a:rPr kumimoji="0" lang="es-CO" sz="1600" b="1" i="0" u="none" strike="noStrike" kern="1200" cap="none" spc="0" normalizeH="0" baseline="0" noProof="0" dirty="0">
                          <a:ln>
                            <a:noFill/>
                          </a:ln>
                          <a:solidFill>
                            <a:prstClr val="black"/>
                          </a:solidFill>
                          <a:effectLst/>
                          <a:uLnTx/>
                          <a:uFillTx/>
                          <a:latin typeface="+mn-lt"/>
                          <a:ea typeface="+mn-ea"/>
                          <a:cs typeface="+mn-cs"/>
                        </a:rPr>
                        <a:t>                              22.083 </a:t>
                      </a:r>
                      <a:endParaRPr lang="es-CO" dirty="0"/>
                    </a:p>
                  </a:txBody>
                  <a:tcPr/>
                </a:tc>
                <a:extLst>
                  <a:ext uri="{0D108BD9-81ED-4DB2-BD59-A6C34878D82A}">
                    <a16:rowId xmlns:a16="http://schemas.microsoft.com/office/drawing/2014/main" val="4131380093"/>
                  </a:ext>
                </a:extLst>
              </a:tr>
            </a:tbl>
          </a:graphicData>
        </a:graphic>
      </p:graphicFrame>
    </p:spTree>
    <p:extLst>
      <p:ext uri="{BB962C8B-B14F-4D97-AF65-F5344CB8AC3E}">
        <p14:creationId xmlns:p14="http://schemas.microsoft.com/office/powerpoint/2010/main" val="388653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43DD9E3-ABC6-5E77-76AE-090AA3726F22}"/>
              </a:ext>
            </a:extLst>
          </p:cNvPr>
          <p:cNvSpPr txBox="1"/>
          <p:nvPr/>
        </p:nvSpPr>
        <p:spPr>
          <a:xfrm>
            <a:off x="5666509" y="1573373"/>
            <a:ext cx="6954981" cy="523220"/>
          </a:xfrm>
          <a:prstGeom prst="rect">
            <a:avLst/>
          </a:prstGeom>
          <a:noFill/>
        </p:spPr>
        <p:txBody>
          <a:bodyPr wrap="square" rtlCol="0">
            <a:spAutoFit/>
          </a:bodyPr>
          <a:lstStyle/>
          <a:p>
            <a:r>
              <a:rPr kumimoji="0" lang="es-ES" sz="2800" b="1" i="0" u="none" strike="noStrike" kern="1200" cap="none" spc="0" normalizeH="0" baseline="0" noProof="0" dirty="0">
                <a:ln>
                  <a:noFill/>
                </a:ln>
                <a:solidFill>
                  <a:srgbClr val="183C6E"/>
                </a:solidFill>
                <a:effectLst/>
                <a:uLnTx/>
                <a:uFillTx/>
                <a:latin typeface="Arial Narrow" panose="020B0606020202030204" pitchFamily="34" charset="0"/>
                <a:ea typeface="+mn-ea"/>
                <a:cs typeface="+mn-cs"/>
              </a:rPr>
              <a:t>           </a:t>
            </a:r>
            <a:endParaRPr lang="es-CO" dirty="0"/>
          </a:p>
        </p:txBody>
      </p:sp>
      <p:sp>
        <p:nvSpPr>
          <p:cNvPr id="5" name="CuadroTexto 4">
            <a:extLst>
              <a:ext uri="{FF2B5EF4-FFF2-40B4-BE49-F238E27FC236}">
                <a16:creationId xmlns:a16="http://schemas.microsoft.com/office/drawing/2014/main" id="{344504C3-6133-6C59-87CE-DDCA2D4B5150}"/>
              </a:ext>
            </a:extLst>
          </p:cNvPr>
          <p:cNvSpPr txBox="1"/>
          <p:nvPr/>
        </p:nvSpPr>
        <p:spPr>
          <a:xfrm>
            <a:off x="2147455" y="3311236"/>
            <a:ext cx="8936181" cy="369332"/>
          </a:xfrm>
          <a:prstGeom prst="rect">
            <a:avLst/>
          </a:prstGeom>
          <a:noFill/>
        </p:spPr>
        <p:txBody>
          <a:bodyPr wrap="square" rtlCol="0">
            <a:spAutoFit/>
          </a:bodyPr>
          <a:lstStyle/>
          <a:p>
            <a:pPr marR="0" lvl="0" algn="just" defTabSz="457200" rtl="0" eaLnBrk="1" fontAlgn="auto" latinLnBrk="0" hangingPunct="1">
              <a:lnSpc>
                <a:spcPct val="100000"/>
              </a:lnSpc>
              <a:spcBef>
                <a:spcPts val="0"/>
              </a:spcBef>
              <a:spcAft>
                <a:spcPts val="0"/>
              </a:spcAft>
              <a:buClrTx/>
              <a:buSzTx/>
              <a:tabLst/>
              <a:defRPr/>
            </a:pPr>
            <a:r>
              <a:rPr kumimoji="0" lang="es-ES" b="0" i="0" u="none" strike="noStrike" kern="1200" cap="none" spc="0" normalizeH="0" baseline="0" noProof="0" dirty="0">
                <a:ln>
                  <a:noFill/>
                </a:ln>
                <a:effectLst/>
                <a:uLnTx/>
                <a:uFillTx/>
                <a:latin typeface="Arial Narrow" panose="020B0606020202030204" pitchFamily="34" charset="0"/>
              </a:rPr>
              <a:t>. </a:t>
            </a:r>
            <a:endParaRPr kumimoji="0" lang="es-CO" b="0" i="0" u="none" strike="noStrike" kern="1200" cap="none" spc="0" normalizeH="0" baseline="0" noProof="0" dirty="0">
              <a:ln>
                <a:noFill/>
              </a:ln>
              <a:effectLst/>
              <a:uLnTx/>
              <a:uFillTx/>
              <a:latin typeface="Arial Narrow" panose="020B0606020202030204" pitchFamily="34" charset="0"/>
            </a:endParaRPr>
          </a:p>
        </p:txBody>
      </p:sp>
      <p:sp>
        <p:nvSpPr>
          <p:cNvPr id="6" name="Elipse 5">
            <a:extLst>
              <a:ext uri="{FF2B5EF4-FFF2-40B4-BE49-F238E27FC236}">
                <a16:creationId xmlns:a16="http://schemas.microsoft.com/office/drawing/2014/main" id="{F446DB32-F5BC-4531-6F7E-EB54DC8A0806}"/>
              </a:ext>
            </a:extLst>
          </p:cNvPr>
          <p:cNvSpPr/>
          <p:nvPr/>
        </p:nvSpPr>
        <p:spPr>
          <a:xfrm>
            <a:off x="939810" y="1233056"/>
            <a:ext cx="567069" cy="523220"/>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2</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9" name="Elipse 8">
            <a:extLst>
              <a:ext uri="{FF2B5EF4-FFF2-40B4-BE49-F238E27FC236}">
                <a16:creationId xmlns:a16="http://schemas.microsoft.com/office/drawing/2014/main" id="{55BEE26F-FEE6-950D-E680-51F8045F2C6A}"/>
              </a:ext>
            </a:extLst>
          </p:cNvPr>
          <p:cNvSpPr/>
          <p:nvPr/>
        </p:nvSpPr>
        <p:spPr>
          <a:xfrm>
            <a:off x="939809" y="4073237"/>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3</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0" name="CuadroTexto 9">
            <a:extLst>
              <a:ext uri="{FF2B5EF4-FFF2-40B4-BE49-F238E27FC236}">
                <a16:creationId xmlns:a16="http://schemas.microsoft.com/office/drawing/2014/main" id="{21857627-69AA-3077-76DC-00C1735BA817}"/>
              </a:ext>
            </a:extLst>
          </p:cNvPr>
          <p:cNvSpPr txBox="1"/>
          <p:nvPr/>
        </p:nvSpPr>
        <p:spPr>
          <a:xfrm>
            <a:off x="651165" y="5472546"/>
            <a:ext cx="2133598" cy="369332"/>
          </a:xfrm>
          <a:prstGeom prst="rect">
            <a:avLst/>
          </a:prstGeom>
          <a:noFill/>
        </p:spPr>
        <p:txBody>
          <a:bodyPr wrap="square" rtlCol="0">
            <a:spAutoFit/>
          </a:bodyPr>
          <a:lstStyle/>
          <a:p>
            <a:r>
              <a:rPr kumimoji="0" lang="es-ES" sz="1800" b="1" i="0" u="none" strike="noStrike" kern="1200" cap="none" spc="0" normalizeH="0" baseline="0" noProof="0" dirty="0">
                <a:ln>
                  <a:noFill/>
                </a:ln>
                <a:effectLst/>
                <a:uLnTx/>
                <a:uFillTx/>
                <a:latin typeface="Century Gothic"/>
                <a:ea typeface="+mn-ea"/>
                <a:cs typeface="+mn-cs"/>
              </a:rPr>
              <a:t> </a:t>
            </a:r>
            <a:endParaRPr lang="es-CO" dirty="0"/>
          </a:p>
        </p:txBody>
      </p:sp>
      <p:sp>
        <p:nvSpPr>
          <p:cNvPr id="11" name="CuadroTexto 10">
            <a:extLst>
              <a:ext uri="{FF2B5EF4-FFF2-40B4-BE49-F238E27FC236}">
                <a16:creationId xmlns:a16="http://schemas.microsoft.com/office/drawing/2014/main" id="{EA7829EE-17F4-EC50-A249-44D1E34EC373}"/>
              </a:ext>
            </a:extLst>
          </p:cNvPr>
          <p:cNvSpPr txBox="1"/>
          <p:nvPr/>
        </p:nvSpPr>
        <p:spPr>
          <a:xfrm>
            <a:off x="2479964" y="5624945"/>
            <a:ext cx="9060871" cy="900915"/>
          </a:xfrm>
          <a:prstGeom prst="rect">
            <a:avLst/>
          </a:prstGeom>
          <a:noFill/>
        </p:spPr>
        <p:txBody>
          <a:bodyPr wrap="square" rtlCol="0">
            <a:spAutoFit/>
          </a:bodyPr>
          <a:lstStyle/>
          <a:p>
            <a:endParaRPr lang="es-CO" dirty="0"/>
          </a:p>
        </p:txBody>
      </p:sp>
      <p:sp>
        <p:nvSpPr>
          <p:cNvPr id="15" name="CuadroTexto 14">
            <a:extLst>
              <a:ext uri="{FF2B5EF4-FFF2-40B4-BE49-F238E27FC236}">
                <a16:creationId xmlns:a16="http://schemas.microsoft.com/office/drawing/2014/main" id="{AF6E0C76-CBB6-61B5-FD98-26CB5DADEF7C}"/>
              </a:ext>
            </a:extLst>
          </p:cNvPr>
          <p:cNvSpPr txBox="1"/>
          <p:nvPr/>
        </p:nvSpPr>
        <p:spPr>
          <a:xfrm>
            <a:off x="2493819" y="4858526"/>
            <a:ext cx="8603673" cy="1631216"/>
          </a:xfrm>
          <a:prstGeom prst="rect">
            <a:avLst/>
          </a:prstGeom>
          <a:noFill/>
          <a:ln>
            <a:solidFill>
              <a:srgbClr val="CCECFF"/>
            </a:solidFill>
          </a:ln>
        </p:spPr>
        <p:txBody>
          <a:bodyPr wrap="square" rtlCol="0">
            <a:spAutoFit/>
          </a:bodyPr>
          <a:lstStyle/>
          <a:p>
            <a:pPr marL="171450" lvl="0" indent="-171450">
              <a:spcAft>
                <a:spcPts val="0"/>
              </a:spcAft>
              <a:buFont typeface="Arial" panose="020B0604020202020204" pitchFamily="34" charset="0"/>
              <a:buChar char="•"/>
            </a:pPr>
            <a:r>
              <a:rPr lang="es-ES" sz="2000" dirty="0">
                <a:latin typeface="Arial Narrow" panose="020B0606020202030204" pitchFamily="34" charset="0"/>
              </a:rPr>
              <a:t>Disminución del </a:t>
            </a:r>
            <a:r>
              <a:rPr lang="es-CO" sz="2000" b="1" dirty="0">
                <a:latin typeface="Arial Narrow" panose="020B0606020202030204" pitchFamily="34" charset="0"/>
              </a:rPr>
              <a:t>47% </a:t>
            </a:r>
            <a:r>
              <a:rPr lang="es-CO" sz="2000" dirty="0">
                <a:latin typeface="Arial Narrow" panose="020B0606020202030204" pitchFamily="34" charset="0"/>
              </a:rPr>
              <a:t>en el giro de mesadas no cobradas entre la vigencia 2020 y la vigencia 2021, en lo transcurrido de la vigencia 2022, si se mantiene la tendencia del primer cuatrimestre podría evidenciarse un impacto del </a:t>
            </a:r>
            <a:r>
              <a:rPr lang="es-CO" sz="2000" b="1" dirty="0">
                <a:latin typeface="Arial Narrow" panose="020B0606020202030204" pitchFamily="34" charset="0"/>
              </a:rPr>
              <a:t>71%.</a:t>
            </a:r>
          </a:p>
          <a:p>
            <a:pPr marL="171450" indent="-171450">
              <a:spcAft>
                <a:spcPts val="0"/>
              </a:spcAft>
              <a:buFont typeface="Arial" panose="020B0604020202020204" pitchFamily="34" charset="0"/>
              <a:buChar char="•"/>
            </a:pPr>
            <a:r>
              <a:rPr lang="es-CO" sz="2000" dirty="0">
                <a:latin typeface="Arial Narrow" panose="020B0606020202030204" pitchFamily="34" charset="0"/>
              </a:rPr>
              <a:t>A junio de 2022 se tienen a </a:t>
            </a:r>
            <a:r>
              <a:rPr lang="es-CO" sz="2000" b="1" dirty="0">
                <a:latin typeface="Arial Narrow" panose="020B0606020202030204" pitchFamily="34" charset="0"/>
              </a:rPr>
              <a:t>12.134</a:t>
            </a:r>
            <a:r>
              <a:rPr lang="es-CO" sz="2000" dirty="0">
                <a:latin typeface="Arial Narrow" panose="020B0606020202030204" pitchFamily="34" charset="0"/>
              </a:rPr>
              <a:t> pensionados con cuentas de ahorros, lo que equivale al </a:t>
            </a:r>
            <a:r>
              <a:rPr lang="es-CO" sz="2000" b="1" dirty="0">
                <a:latin typeface="Arial Narrow" panose="020B0606020202030204" pitchFamily="34" charset="0"/>
              </a:rPr>
              <a:t>95%</a:t>
            </a:r>
            <a:r>
              <a:rPr lang="es-CO" sz="2000" dirty="0">
                <a:latin typeface="Arial Narrow" panose="020B0606020202030204" pitchFamily="34" charset="0"/>
              </a:rPr>
              <a:t> de los pensionados teniendo en cuenta las nóminas d</a:t>
            </a:r>
            <a:r>
              <a:rPr lang="es-CO" sz="2000" dirty="0">
                <a:latin typeface="Arial Narrow" panose="020B0606020202030204" pitchFamily="34" charset="0"/>
                <a:ea typeface="Calibri" panose="020F0502020204030204" pitchFamily="34" charset="0"/>
                <a:cs typeface="Times New Roman" panose="02020603050405020304" pitchFamily="18" charset="0"/>
              </a:rPr>
              <a:t>e pensionados.</a:t>
            </a:r>
          </a:p>
        </p:txBody>
      </p:sp>
      <p:sp>
        <p:nvSpPr>
          <p:cNvPr id="18" name="CuadroTexto 17">
            <a:extLst>
              <a:ext uri="{FF2B5EF4-FFF2-40B4-BE49-F238E27FC236}">
                <a16:creationId xmlns:a16="http://schemas.microsoft.com/office/drawing/2014/main" id="{93326D82-3303-5155-5146-EEDB4BF4DF5C}"/>
              </a:ext>
            </a:extLst>
          </p:cNvPr>
          <p:cNvSpPr txBox="1"/>
          <p:nvPr/>
        </p:nvSpPr>
        <p:spPr>
          <a:xfrm>
            <a:off x="762000" y="1911927"/>
            <a:ext cx="1011381" cy="369332"/>
          </a:xfrm>
          <a:prstGeom prst="rect">
            <a:avLst/>
          </a:prstGeom>
          <a:noFill/>
        </p:spPr>
        <p:txBody>
          <a:bodyPr wrap="square" rtlCol="0">
            <a:spAutoFit/>
          </a:bodyPr>
          <a:lstStyle/>
          <a:p>
            <a:r>
              <a:rPr lang="es-MX" b="1" dirty="0">
                <a:latin typeface="Arial Narrow" panose="020B0606020202030204" pitchFamily="34" charset="0"/>
              </a:rPr>
              <a:t>SALUD:</a:t>
            </a:r>
            <a:endParaRPr lang="es-CO" b="1" dirty="0">
              <a:latin typeface="Arial Narrow" panose="020B0606020202030204" pitchFamily="34" charset="0"/>
            </a:endParaRPr>
          </a:p>
        </p:txBody>
      </p:sp>
      <p:sp>
        <p:nvSpPr>
          <p:cNvPr id="22" name="CuadroTexto 21">
            <a:extLst>
              <a:ext uri="{FF2B5EF4-FFF2-40B4-BE49-F238E27FC236}">
                <a16:creationId xmlns:a16="http://schemas.microsoft.com/office/drawing/2014/main" id="{DA3BB441-E200-A1E0-A05A-02ABD36078EB}"/>
              </a:ext>
            </a:extLst>
          </p:cNvPr>
          <p:cNvSpPr txBox="1"/>
          <p:nvPr/>
        </p:nvSpPr>
        <p:spPr>
          <a:xfrm>
            <a:off x="2493819" y="1442344"/>
            <a:ext cx="7579571" cy="369332"/>
          </a:xfrm>
          <a:prstGeom prst="rect">
            <a:avLst/>
          </a:prstGeom>
          <a:solidFill>
            <a:schemeClr val="accent1">
              <a:lumMod val="40000"/>
              <a:lumOff val="60000"/>
            </a:schemeClr>
          </a:solidFill>
        </p:spPr>
        <p:txBody>
          <a:bodyPr wrap="square" rtlCol="0">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Implementación del Modelo Integral de Auditoria e Interventoría  Médica</a:t>
            </a:r>
          </a:p>
        </p:txBody>
      </p:sp>
      <p:sp>
        <p:nvSpPr>
          <p:cNvPr id="24" name="CuadroTexto 23">
            <a:extLst>
              <a:ext uri="{FF2B5EF4-FFF2-40B4-BE49-F238E27FC236}">
                <a16:creationId xmlns:a16="http://schemas.microsoft.com/office/drawing/2014/main" id="{205CE4D4-E2F2-E7DE-139B-8FE92AC52355}"/>
              </a:ext>
            </a:extLst>
          </p:cNvPr>
          <p:cNvSpPr txBox="1"/>
          <p:nvPr/>
        </p:nvSpPr>
        <p:spPr>
          <a:xfrm>
            <a:off x="2493819" y="1964075"/>
            <a:ext cx="8419020" cy="1938992"/>
          </a:xfrm>
          <a:prstGeom prst="rect">
            <a:avLst/>
          </a:prstGeom>
          <a:noFill/>
          <a:ln>
            <a:solidFill>
              <a:srgbClr val="CCECFF"/>
            </a:solidFill>
          </a:ln>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Priorización de los procesos atención al cliente asistencial, gerencia de la información, mejoramiento de la calidad, direccionamiento y gerencia del talento humano).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Seguimiento a la oportuna entrega de medicamentos,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Autoevaluación del PAMEC con alcance de acreditación en el año 2019</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Medición de los indicadores desde el primer trimestre del año 2021 y se extenderá hasta el año 2023</a:t>
            </a:r>
            <a:endParaRPr lang="es-CO" sz="2000" dirty="0"/>
          </a:p>
        </p:txBody>
      </p:sp>
      <p:sp>
        <p:nvSpPr>
          <p:cNvPr id="25" name="CuadroTexto 24">
            <a:extLst>
              <a:ext uri="{FF2B5EF4-FFF2-40B4-BE49-F238E27FC236}">
                <a16:creationId xmlns:a16="http://schemas.microsoft.com/office/drawing/2014/main" id="{0C86972D-1FA9-EF55-5659-AF426150CA2D}"/>
              </a:ext>
            </a:extLst>
          </p:cNvPr>
          <p:cNvSpPr txBox="1"/>
          <p:nvPr/>
        </p:nvSpPr>
        <p:spPr>
          <a:xfrm>
            <a:off x="498764" y="4765964"/>
            <a:ext cx="16486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PENSIONADOS</a:t>
            </a:r>
            <a:r>
              <a:rPr kumimoji="0" lang="es-ES" sz="1800" b="1" i="0" u="none" strike="noStrike" kern="1200" cap="none" spc="0" normalizeH="0" baseline="0" noProof="0" dirty="0">
                <a:ln>
                  <a:noFill/>
                </a:ln>
                <a:solidFill>
                  <a:prstClr val="black"/>
                </a:solidFill>
                <a:effectLst/>
                <a:uLnTx/>
                <a:uFillTx/>
                <a:latin typeface="Century Gothic"/>
                <a:ea typeface="+mn-ea"/>
                <a:cs typeface="+mn-cs"/>
              </a:rPr>
              <a:t>: </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uadroTexto 28">
            <a:extLst>
              <a:ext uri="{FF2B5EF4-FFF2-40B4-BE49-F238E27FC236}">
                <a16:creationId xmlns:a16="http://schemas.microsoft.com/office/drawing/2014/main" id="{741B2113-5890-F685-405A-87A420D30445}"/>
              </a:ext>
            </a:extLst>
          </p:cNvPr>
          <p:cNvSpPr txBox="1"/>
          <p:nvPr/>
        </p:nvSpPr>
        <p:spPr>
          <a:xfrm>
            <a:off x="2493819" y="4165120"/>
            <a:ext cx="9239597" cy="646331"/>
          </a:xfrm>
          <a:prstGeom prst="rect">
            <a:avLst/>
          </a:prstGeom>
          <a:solidFill>
            <a:schemeClr val="accent1">
              <a:lumMod val="40000"/>
              <a:lumOff val="60000"/>
            </a:schemeClr>
          </a:solidFill>
        </p:spPr>
        <p:txBody>
          <a:bodyPr wrap="square" rtlCol="0">
            <a:spAutoFit/>
          </a:bodyPr>
          <a:lstStyle/>
          <a:p>
            <a:pPr marL="0" marR="0" lvl="0" indent="0"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effectLst/>
                <a:uLnTx/>
                <a:uFillTx/>
                <a:latin typeface="Arial Narrow" panose="020B0606020202030204" pitchFamily="34" charset="0"/>
              </a:rPr>
              <a:t>Pagos oportunos de las mesadas pensionales mediante el desarrollo del proyecto de bancarización</a:t>
            </a:r>
          </a:p>
        </p:txBody>
      </p:sp>
    </p:spTree>
    <p:extLst>
      <p:ext uri="{BB962C8B-B14F-4D97-AF65-F5344CB8AC3E}">
        <p14:creationId xmlns:p14="http://schemas.microsoft.com/office/powerpoint/2010/main" val="2469067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C88531-44CB-003D-80FE-7DF47DD2A4E5}"/>
              </a:ext>
            </a:extLst>
          </p:cNvPr>
          <p:cNvPicPr>
            <a:picLocks noChangeAspect="1"/>
          </p:cNvPicPr>
          <p:nvPr/>
        </p:nvPicPr>
        <p:blipFill>
          <a:blip r:embed="rId2"/>
          <a:stretch>
            <a:fillRect/>
          </a:stretch>
        </p:blipFill>
        <p:spPr>
          <a:xfrm>
            <a:off x="865179" y="1593944"/>
            <a:ext cx="5230821" cy="4460491"/>
          </a:xfrm>
          <a:prstGeom prst="rect">
            <a:avLst/>
          </a:prstGeom>
        </p:spPr>
      </p:pic>
      <p:sp>
        <p:nvSpPr>
          <p:cNvPr id="3" name="CuadroTexto 2">
            <a:extLst>
              <a:ext uri="{FF2B5EF4-FFF2-40B4-BE49-F238E27FC236}">
                <a16:creationId xmlns:a16="http://schemas.microsoft.com/office/drawing/2014/main" id="{258FD916-91C2-A17F-0E74-8EC674E250A6}"/>
              </a:ext>
            </a:extLst>
          </p:cNvPr>
          <p:cNvSpPr txBox="1"/>
          <p:nvPr/>
        </p:nvSpPr>
        <p:spPr>
          <a:xfrm>
            <a:off x="6899564" y="1593945"/>
            <a:ext cx="4427257" cy="463511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2000" b="1" i="0" strike="noStrike" kern="1200" cap="none" spc="0" normalizeH="0" baseline="0" noProof="0" dirty="0">
                <a:ln>
                  <a:noFill/>
                </a:ln>
                <a:effectLst/>
                <a:uLnTx/>
                <a:uFillTx/>
                <a:latin typeface="Arial Narrow" panose="020B0606020202030204" pitchFamily="34" charset="0"/>
              </a:rPr>
              <a:t>      </a:t>
            </a:r>
            <a:r>
              <a:rPr kumimoji="0" lang="es-ES" sz="2400" b="1" i="0"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RESULTADOS MEDICIÓN DE LA</a:t>
            </a:r>
          </a:p>
          <a:p>
            <a:pPr marL="0" marR="0" lvl="0" indent="0" algn="l" defTabSz="914400" rtl="0" eaLnBrk="1" fontAlgn="auto" latinLnBrk="0" hangingPunct="1">
              <a:lnSpc>
                <a:spcPct val="90000"/>
              </a:lnSpc>
              <a:spcBef>
                <a:spcPts val="0"/>
              </a:spcBef>
              <a:spcAft>
                <a:spcPts val="0"/>
              </a:spcAft>
              <a:buClrTx/>
              <a:buSzTx/>
              <a:buFontTx/>
              <a:buNone/>
              <a:tabLst/>
              <a:defRPr/>
            </a:pPr>
            <a:r>
              <a:rPr lang="es-ES" sz="2400" b="1" dirty="0">
                <a:solidFill>
                  <a:srgbClr val="183C6E"/>
                </a:solidFill>
                <a:effectLst>
                  <a:outerShdw blurRad="38100" dist="38100" dir="2700000" algn="tl">
                    <a:srgbClr val="000000">
                      <a:alpha val="43137"/>
                    </a:srgbClr>
                  </a:outerShdw>
                </a:effectLst>
                <a:latin typeface="Arial Narrow" panose="020B0606020202030204" pitchFamily="34" charset="0"/>
              </a:rPr>
              <a:t>      </a:t>
            </a:r>
            <a:r>
              <a:rPr kumimoji="0" lang="es-ES" sz="2400" b="1" i="0"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       SATISFACCIÓN 2021</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CO" sz="2000" b="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000" b="0" i="0" u="none" strike="noStrike" kern="1200" cap="none" spc="0" normalizeH="0" baseline="0" noProof="0" dirty="0">
                <a:ln>
                  <a:noFill/>
                </a:ln>
                <a:effectLst/>
                <a:uLnTx/>
                <a:uFillTx/>
                <a:latin typeface="Arial Narrow" panose="020B0606020202030204" pitchFamily="34" charset="0"/>
              </a:rPr>
              <a:t>Para el año 2021, se realizaron un total de </a:t>
            </a:r>
            <a:r>
              <a:rPr kumimoji="0" lang="es-CO" sz="2000" b="1" i="0" u="none" strike="noStrike" kern="1200" cap="none" spc="0" normalizeH="0" baseline="0" noProof="0" dirty="0">
                <a:ln>
                  <a:noFill/>
                </a:ln>
                <a:effectLst/>
                <a:uLnTx/>
                <a:uFillTx/>
                <a:latin typeface="Arial Narrow" panose="020B0606020202030204" pitchFamily="34" charset="0"/>
              </a:rPr>
              <a:t>3.541</a:t>
            </a:r>
            <a:r>
              <a:rPr kumimoji="0" lang="es-CO" sz="2000" b="0" i="0" u="none" strike="noStrike" kern="1200" cap="none" spc="0" normalizeH="0" baseline="0" noProof="0" dirty="0">
                <a:ln>
                  <a:noFill/>
                </a:ln>
                <a:effectLst/>
                <a:uLnTx/>
                <a:uFillTx/>
                <a:latin typeface="Arial Narrow" panose="020B0606020202030204" pitchFamily="34" charset="0"/>
              </a:rPr>
              <a:t> encuestas para evaluar la satisfacción del usuario.</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CO" sz="2000" b="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000" b="1" i="0" u="none" strike="noStrike" kern="1200" cap="none" spc="0" normalizeH="0" baseline="0" noProof="0" dirty="0">
                <a:ln>
                  <a:noFill/>
                </a:ln>
                <a:effectLst/>
                <a:uLnTx/>
                <a:uFillTx/>
                <a:latin typeface="Arial Narrow" panose="020B0606020202030204" pitchFamily="34" charset="0"/>
              </a:rPr>
              <a:t>2.684 </a:t>
            </a:r>
            <a:r>
              <a:rPr kumimoji="0" lang="es-CO" sz="2000" b="0" i="0" u="none" strike="noStrike" kern="1200" cap="none" spc="0" normalizeH="0" baseline="0" noProof="0" dirty="0">
                <a:ln>
                  <a:noFill/>
                </a:ln>
                <a:effectLst/>
                <a:uLnTx/>
                <a:uFillTx/>
                <a:latin typeface="Arial Narrow" panose="020B0606020202030204" pitchFamily="34" charset="0"/>
              </a:rPr>
              <a:t>encuestas para evaluar el servicio de salud ambulatorio y hospitalario, las cuales evidenciaron en promedio un </a:t>
            </a:r>
            <a:r>
              <a:rPr kumimoji="0" lang="es-CO" sz="2000" b="1" i="0" u="none" strike="noStrike" kern="1200" cap="none" spc="0" normalizeH="0" baseline="0" noProof="0" dirty="0">
                <a:ln>
                  <a:noFill/>
                </a:ln>
                <a:effectLst/>
                <a:uLnTx/>
                <a:uFillTx/>
                <a:latin typeface="Arial Narrow" panose="020B0606020202030204" pitchFamily="34" charset="0"/>
              </a:rPr>
              <a:t>74% </a:t>
            </a:r>
            <a:r>
              <a:rPr kumimoji="0" lang="es-CO" sz="2000" b="0" i="0" u="none" strike="noStrike" kern="1200" cap="none" spc="0" normalizeH="0" baseline="0" noProof="0" dirty="0">
                <a:ln>
                  <a:noFill/>
                </a:ln>
                <a:effectLst/>
                <a:uLnTx/>
                <a:uFillTx/>
                <a:latin typeface="Arial Narrow" panose="020B0606020202030204" pitchFamily="34" charset="0"/>
              </a:rPr>
              <a:t>de satisfacción.</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CO" sz="2000" b="0" i="0" u="none" strike="noStrike" kern="1200" cap="none" spc="0" normalizeH="0" baseline="0" noProof="0" dirty="0">
              <a:ln>
                <a:noFill/>
              </a:ln>
              <a:effectLst/>
              <a:uLnTx/>
              <a:uFillTx/>
              <a:latin typeface="Arial Narrow" panose="020B0606020202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CO" sz="2000" b="1" i="0" u="none" strike="noStrike" kern="1200" cap="none" spc="0" normalizeH="0" baseline="0" noProof="0" dirty="0">
                <a:ln>
                  <a:noFill/>
                </a:ln>
                <a:effectLst/>
                <a:uLnTx/>
                <a:uFillTx/>
                <a:latin typeface="Arial Narrow" panose="020B0606020202030204" pitchFamily="34" charset="0"/>
              </a:rPr>
              <a:t>857 </a:t>
            </a:r>
            <a:r>
              <a:rPr kumimoji="0" lang="es-CO" sz="2000" b="0" i="0" u="none" strike="noStrike" kern="1200" cap="none" spc="0" normalizeH="0" baseline="0" noProof="0" dirty="0">
                <a:ln>
                  <a:noFill/>
                </a:ln>
                <a:effectLst/>
                <a:uLnTx/>
                <a:uFillTx/>
                <a:latin typeface="Arial Narrow" panose="020B0606020202030204" pitchFamily="34" charset="0"/>
              </a:rPr>
              <a:t>encuestas para evaluar la satisfacción en la atención al usuario, las cuales evidenciaron en promedio un </a:t>
            </a:r>
            <a:r>
              <a:rPr kumimoji="0" lang="es-CO" sz="2000" b="1" i="0" u="none" strike="noStrike" kern="1200" cap="none" spc="0" normalizeH="0" baseline="0" noProof="0" dirty="0">
                <a:ln>
                  <a:noFill/>
                </a:ln>
                <a:effectLst/>
                <a:uLnTx/>
                <a:uFillTx/>
                <a:latin typeface="Arial Narrow" panose="020B0606020202030204" pitchFamily="34" charset="0"/>
              </a:rPr>
              <a:t>84% </a:t>
            </a:r>
            <a:r>
              <a:rPr kumimoji="0" lang="es-CO" sz="2000" b="0" i="0" u="none" strike="noStrike" kern="1200" cap="none" spc="0" normalizeH="0" baseline="0" noProof="0" dirty="0">
                <a:ln>
                  <a:noFill/>
                </a:ln>
                <a:effectLst/>
                <a:uLnTx/>
                <a:uFillTx/>
                <a:latin typeface="Arial Narrow" panose="020B0606020202030204" pitchFamily="34" charset="0"/>
              </a:rPr>
              <a:t>de satisfacción.</a:t>
            </a:r>
          </a:p>
        </p:txBody>
      </p:sp>
    </p:spTree>
    <p:extLst>
      <p:ext uri="{BB962C8B-B14F-4D97-AF65-F5344CB8AC3E}">
        <p14:creationId xmlns:p14="http://schemas.microsoft.com/office/powerpoint/2010/main" val="2629293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E6C8D4-E405-4073-963C-043DA064DAC0}"/>
              </a:ext>
            </a:extLst>
          </p:cNvPr>
          <p:cNvSpPr>
            <a:spLocks noGrp="1"/>
          </p:cNvSpPr>
          <p:nvPr>
            <p:ph type="title" idx="4294967295"/>
          </p:nvPr>
        </p:nvSpPr>
        <p:spPr>
          <a:xfrm>
            <a:off x="0" y="1244600"/>
            <a:ext cx="5378450" cy="795338"/>
          </a:xfrm>
          <a:prstGeom prst="rect">
            <a:avLst/>
          </a:prstGeom>
        </p:spPr>
        <p:txBody>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GESTIÓN CONTABLE Y FINANCIERA </a:t>
            </a:r>
          </a:p>
        </p:txBody>
      </p:sp>
      <p:sp>
        <p:nvSpPr>
          <p:cNvPr id="3" name="Marcador de contenido 2">
            <a:extLst>
              <a:ext uri="{FF2B5EF4-FFF2-40B4-BE49-F238E27FC236}">
                <a16:creationId xmlns:a16="http://schemas.microsoft.com/office/drawing/2014/main" id="{4E88B99A-4715-4746-8DEF-A9B000F03036}"/>
              </a:ext>
            </a:extLst>
          </p:cNvPr>
          <p:cNvSpPr>
            <a:spLocks noGrp="1"/>
          </p:cNvSpPr>
          <p:nvPr>
            <p:ph idx="4294967295"/>
          </p:nvPr>
        </p:nvSpPr>
        <p:spPr>
          <a:xfrm>
            <a:off x="168442" y="2039938"/>
            <a:ext cx="10347158" cy="4840287"/>
          </a:xfrm>
          <a:prstGeom prst="rect">
            <a:avLst/>
          </a:prstGeom>
        </p:spPr>
        <p:txBody>
          <a:bodyPr>
            <a:normAutofit/>
          </a:bodyPr>
          <a:lstStyle/>
          <a:p>
            <a:pPr marL="0" indent="0" algn="just">
              <a:buNone/>
            </a:pPr>
            <a:r>
              <a:rPr lang="es-MX" sz="2400" b="1" dirty="0">
                <a:latin typeface="Arial Narrow" panose="020B0606020202030204" pitchFamily="34" charset="0"/>
              </a:rPr>
              <a:t>Base normativa y periodo cubierto </a:t>
            </a:r>
            <a:r>
              <a:rPr lang="es-MX" sz="2400" dirty="0">
                <a:latin typeface="Arial Narrow" panose="020B0606020202030204" pitchFamily="34" charset="0"/>
              </a:rPr>
              <a:t>Para la preparación y presentación de los estados financieros del FPS-FNC aplica el tratamiento contable establecido por la Resolución No. 533 de 2015 expedida por la CGN y sus modificatorias, específicamente en el numeral 1- Presentación de estados financieros del Capítulo VI –Normas para la presentación de estados financieros y revelaciones. </a:t>
            </a:r>
          </a:p>
          <a:p>
            <a:pPr marL="0" indent="0" algn="just">
              <a:buNone/>
            </a:pPr>
            <a:endParaRPr lang="es-MX" sz="2400" dirty="0">
              <a:latin typeface="Arial Narrow" panose="020B0606020202030204" pitchFamily="34" charset="0"/>
            </a:endParaRPr>
          </a:p>
          <a:p>
            <a:pPr marL="0" indent="0" algn="just">
              <a:buNone/>
            </a:pPr>
            <a:r>
              <a:rPr lang="es-MX" sz="2400" b="1" i="0" dirty="0">
                <a:solidFill>
                  <a:srgbClr val="202124"/>
                </a:solidFill>
                <a:effectLst/>
                <a:latin typeface="Arial Narrow" panose="020B0606020202030204" pitchFamily="34" charset="0"/>
                <a:cs typeface="Calibri" panose="020F0502020204030204" pitchFamily="34" charset="0"/>
              </a:rPr>
              <a:t>Forma de organización del proceso contable: </a:t>
            </a:r>
            <a:r>
              <a:rPr lang="es-MX" sz="2400" b="0" i="0" dirty="0">
                <a:solidFill>
                  <a:srgbClr val="202124"/>
                </a:solidFill>
                <a:effectLst/>
                <a:latin typeface="Arial Narrow" panose="020B0606020202030204" pitchFamily="34" charset="0"/>
                <a:cs typeface="Calibri" panose="020F0502020204030204" pitchFamily="34" charset="0"/>
              </a:rPr>
              <a:t>La entidad maneja el Sistema Integrado de Información Financiera - SIIF Nación II, administrado por el Ministerio de Hacienda y Crédito Público, donde la entidad articula dos unidades ejecutoras y una subunidad; unidad Salud (19-14-01), unidad Pensión (19-14-02) y Subunidad ISS (19-14-02-004).</a:t>
            </a:r>
            <a:endParaRPr lang="es-CO" sz="2400" dirty="0">
              <a:latin typeface="Arial Narrow" panose="020B0606020202030204" pitchFamily="34" charset="0"/>
              <a:cs typeface="Calibri" panose="020F0502020204030204" pitchFamily="34" charset="0"/>
            </a:endParaRPr>
          </a:p>
          <a:p>
            <a:endParaRPr lang="es-CO" sz="1800" dirty="0">
              <a:latin typeface="Arial Narrow" panose="020B0606020202030204" pitchFamily="34" charset="0"/>
            </a:endParaRPr>
          </a:p>
        </p:txBody>
      </p:sp>
    </p:spTree>
    <p:extLst>
      <p:ext uri="{BB962C8B-B14F-4D97-AF65-F5344CB8AC3E}">
        <p14:creationId xmlns:p14="http://schemas.microsoft.com/office/powerpoint/2010/main" val="7418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759854"/>
            <a:ext cx="12192000" cy="6098146"/>
          </a:xfrm>
          <a:prstGeom prst="rect">
            <a:avLst/>
          </a:prstGeom>
          <a:gradFill>
            <a:gsLst>
              <a:gs pos="100000">
                <a:srgbClr val="DDE5F4"/>
              </a:gs>
              <a:gs pos="16000">
                <a:schemeClr val="accent1">
                  <a:lumMod val="0"/>
                  <a:lumOff val="100000"/>
                  <a:alpha val="53000"/>
                </a:schemeClr>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411413"/>
            <a:ext cx="9453563" cy="2070100"/>
          </a:xfrm>
          <a:prstGeom prst="rect">
            <a:avLst/>
          </a:prstGeom>
        </p:spPr>
        <p:txBody>
          <a:bodyPr>
            <a:normAutofit fontScale="90000"/>
          </a:bodyPr>
          <a:lstStyle/>
          <a:p>
            <a:pPr algn="ctr"/>
            <a:br>
              <a:rPr lang="es-ES" b="1" dirty="0">
                <a:solidFill>
                  <a:srgbClr val="FF0000"/>
                </a:solidFill>
              </a:rPr>
            </a:br>
            <a: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t>4.  GESTIÓN </a:t>
            </a:r>
            <a:r>
              <a:rPr lang="es-CO" sz="4900" b="1" dirty="0">
                <a:solidFill>
                  <a:srgbClr val="183C6E"/>
                </a:solidFill>
                <a:effectLst>
                  <a:outerShdw blurRad="38100" dist="38100" dir="2700000" algn="tl">
                    <a:srgbClr val="000000">
                      <a:alpha val="43137"/>
                    </a:srgbClr>
                  </a:outerShdw>
                </a:effectLst>
                <a:latin typeface="Arial Narrow" panose="020B0606020202030204" pitchFamily="34" charset="0"/>
              </a:rPr>
              <a:t>FINANCIERA</a:t>
            </a:r>
            <a:br>
              <a:rPr lang="es-ES" b="1" dirty="0">
                <a:solidFill>
                  <a:srgbClr val="FF0000"/>
                </a:solidFill>
              </a:rPr>
            </a:b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endParaRPr lang="es-CO"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626649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EA300A9C-F97C-478C-86A2-8A435D634B98}"/>
              </a:ext>
            </a:extLst>
          </p:cNvPr>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64615" y="3651534"/>
            <a:ext cx="5131385" cy="2936875"/>
          </a:xfrm>
          <a:prstGeom prst="rect">
            <a:avLst/>
          </a:prstGeom>
          <a:noFill/>
          <a:ln>
            <a:noFill/>
          </a:ln>
        </p:spPr>
      </p:pic>
      <p:sp>
        <p:nvSpPr>
          <p:cNvPr id="8" name="CuadroTexto 7">
            <a:extLst>
              <a:ext uri="{FF2B5EF4-FFF2-40B4-BE49-F238E27FC236}">
                <a16:creationId xmlns:a16="http://schemas.microsoft.com/office/drawing/2014/main" id="{5113773C-20FD-4887-BAB7-1BC87A8BFDD2}"/>
              </a:ext>
            </a:extLst>
          </p:cNvPr>
          <p:cNvSpPr txBox="1"/>
          <p:nvPr/>
        </p:nvSpPr>
        <p:spPr>
          <a:xfrm>
            <a:off x="1425053" y="2747602"/>
            <a:ext cx="3886675" cy="830997"/>
          </a:xfrm>
          <a:prstGeom prst="rect">
            <a:avLst/>
          </a:prstGeom>
          <a:noFill/>
        </p:spPr>
        <p:txBody>
          <a:bodyPr wrap="square" rtlCol="0">
            <a:spAutoFit/>
          </a:bodyPr>
          <a:lstStyle/>
          <a:p>
            <a:pPr algn="ctr"/>
            <a:r>
              <a:rPr lang="es-CO" sz="2400" b="1" dirty="0">
                <a:solidFill>
                  <a:srgbClr val="183C6E"/>
                </a:solidFill>
                <a:effectLst>
                  <a:outerShdw blurRad="38100" dist="38100" dir="2700000" algn="tl">
                    <a:srgbClr val="000000">
                      <a:alpha val="43137"/>
                    </a:srgbClr>
                  </a:outerShdw>
                </a:effectLst>
                <a:latin typeface="Arial Narrow" panose="020B0606020202030204" pitchFamily="34" charset="0"/>
              </a:rPr>
              <a:t>ESTADO DE LA SITUACION FINANCIERA </a:t>
            </a:r>
          </a:p>
        </p:txBody>
      </p:sp>
      <p:pic>
        <p:nvPicPr>
          <p:cNvPr id="9" name="Imagen 8">
            <a:extLst>
              <a:ext uri="{FF2B5EF4-FFF2-40B4-BE49-F238E27FC236}">
                <a16:creationId xmlns:a16="http://schemas.microsoft.com/office/drawing/2014/main" id="{371D409A-002F-43EF-A8F7-EB79017B59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45912" y="3582346"/>
            <a:ext cx="5131385" cy="3006063"/>
          </a:xfrm>
          <a:prstGeom prst="rect">
            <a:avLst/>
          </a:prstGeom>
          <a:noFill/>
          <a:ln>
            <a:noFill/>
          </a:ln>
        </p:spPr>
      </p:pic>
      <p:sp>
        <p:nvSpPr>
          <p:cNvPr id="10" name="Rectángulo 9">
            <a:extLst>
              <a:ext uri="{FF2B5EF4-FFF2-40B4-BE49-F238E27FC236}">
                <a16:creationId xmlns:a16="http://schemas.microsoft.com/office/drawing/2014/main" id="{B49FA96B-A614-4A93-B8B1-C4F4D617F3E6}"/>
              </a:ext>
            </a:extLst>
          </p:cNvPr>
          <p:cNvSpPr/>
          <p:nvPr/>
        </p:nvSpPr>
        <p:spPr>
          <a:xfrm>
            <a:off x="7103111" y="2841927"/>
            <a:ext cx="3485954" cy="461665"/>
          </a:xfrm>
          <a:prstGeom prst="rect">
            <a:avLst/>
          </a:prstGeom>
        </p:spPr>
        <p:txBody>
          <a:bodyPr wrap="none">
            <a:spAutoFit/>
          </a:bodyPr>
          <a:lstStyle/>
          <a:p>
            <a:pPr algn="ctr"/>
            <a:r>
              <a:rPr lang="es-CO" sz="2400" b="1" dirty="0">
                <a:solidFill>
                  <a:srgbClr val="183C6E"/>
                </a:solidFill>
                <a:effectLst>
                  <a:outerShdw blurRad="38100" dist="38100" dir="2700000" algn="tl">
                    <a:srgbClr val="000000">
                      <a:alpha val="43137"/>
                    </a:srgbClr>
                  </a:outerShdw>
                </a:effectLst>
                <a:latin typeface="Arial Narrow" panose="020B0606020202030204" pitchFamily="34" charset="0"/>
              </a:rPr>
              <a:t>ESTADO DE RESULTADOS </a:t>
            </a:r>
          </a:p>
        </p:txBody>
      </p:sp>
      <p:sp>
        <p:nvSpPr>
          <p:cNvPr id="11" name="Rectángulo 10">
            <a:extLst>
              <a:ext uri="{FF2B5EF4-FFF2-40B4-BE49-F238E27FC236}">
                <a16:creationId xmlns:a16="http://schemas.microsoft.com/office/drawing/2014/main" id="{9E2055C2-DDF3-4D16-AE74-70B0EBBC3B58}"/>
              </a:ext>
            </a:extLst>
          </p:cNvPr>
          <p:cNvSpPr/>
          <p:nvPr/>
        </p:nvSpPr>
        <p:spPr>
          <a:xfrm>
            <a:off x="619267" y="1140638"/>
            <a:ext cx="10953466" cy="1323439"/>
          </a:xfrm>
          <a:prstGeom prst="rect">
            <a:avLst/>
          </a:prstGeom>
        </p:spPr>
        <p:txBody>
          <a:bodyPr wrap="square">
            <a:spAutoFit/>
          </a:bodyPr>
          <a:lstStyle/>
          <a:p>
            <a:pPr algn="just"/>
            <a:r>
              <a:rPr lang="es-MX" sz="2000" dirty="0">
                <a:latin typeface="Arial Narrow" panose="020B0606020202030204" pitchFamily="34" charset="0"/>
              </a:rPr>
              <a:t>El FPS-FNC presenta como conjunto completo de estados financieros anuales con corte 31 de diciembre de 2021, lo siguiente:</a:t>
            </a:r>
            <a:r>
              <a:rPr lang="es-MX" sz="2000" b="1" dirty="0">
                <a:latin typeface="Arial Narrow" panose="020B0606020202030204" pitchFamily="34" charset="0"/>
              </a:rPr>
              <a:t> i)</a:t>
            </a:r>
            <a:r>
              <a:rPr lang="es-MX" sz="2000" dirty="0">
                <a:latin typeface="Arial Narrow" panose="020B0606020202030204" pitchFamily="34" charset="0"/>
              </a:rPr>
              <a:t> Un Estado de situación financiera al 31 de diciembre de 2021, </a:t>
            </a:r>
            <a:r>
              <a:rPr lang="es-MX" sz="2000" b="1" dirty="0">
                <a:latin typeface="Arial Narrow" panose="020B0606020202030204" pitchFamily="34" charset="0"/>
              </a:rPr>
              <a:t>ii)</a:t>
            </a:r>
            <a:r>
              <a:rPr lang="es-MX" sz="2000" dirty="0">
                <a:latin typeface="Arial Narrow" panose="020B0606020202030204" pitchFamily="34" charset="0"/>
              </a:rPr>
              <a:t> Un Estado de resultados del 1 de enero al 31 de diciembre de 2021, </a:t>
            </a:r>
            <a:r>
              <a:rPr lang="es-MX" sz="2000" b="1" dirty="0">
                <a:latin typeface="Arial Narrow" panose="020B0606020202030204" pitchFamily="34" charset="0"/>
              </a:rPr>
              <a:t>iii)</a:t>
            </a:r>
            <a:r>
              <a:rPr lang="es-MX" sz="2000" dirty="0">
                <a:latin typeface="Arial Narrow" panose="020B0606020202030204" pitchFamily="34" charset="0"/>
              </a:rPr>
              <a:t> Un Estado de cambios en el patrimonio del 1 de enero a 31 diciembre de 2021 </a:t>
            </a:r>
            <a:r>
              <a:rPr lang="es-MX" sz="2000" b="1" dirty="0">
                <a:latin typeface="Arial Narrow" panose="020B0606020202030204" pitchFamily="34" charset="0"/>
              </a:rPr>
              <a:t>iv)</a:t>
            </a:r>
            <a:r>
              <a:rPr lang="es-MX" sz="2000" dirty="0">
                <a:latin typeface="Arial Narrow" panose="020B0606020202030204" pitchFamily="34" charset="0"/>
              </a:rPr>
              <a:t> Revelaciones a los estados Financieros.</a:t>
            </a:r>
          </a:p>
        </p:txBody>
      </p:sp>
    </p:spTree>
    <p:extLst>
      <p:ext uri="{BB962C8B-B14F-4D97-AF65-F5344CB8AC3E}">
        <p14:creationId xmlns:p14="http://schemas.microsoft.com/office/powerpoint/2010/main" val="3893610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A6A08A-2469-463C-B061-C3FF70B51D9B}"/>
              </a:ext>
            </a:extLst>
          </p:cNvPr>
          <p:cNvSpPr>
            <a:spLocks noGrp="1"/>
          </p:cNvSpPr>
          <p:nvPr>
            <p:ph type="title" idx="4294967295"/>
          </p:nvPr>
        </p:nvSpPr>
        <p:spPr>
          <a:xfrm>
            <a:off x="7289800" y="846138"/>
            <a:ext cx="4902200" cy="441325"/>
          </a:xfrm>
          <a:prstGeom prst="rect">
            <a:avLst/>
          </a:prstGeom>
        </p:spPr>
        <p:txBody>
          <a:bodyPr>
            <a:noAutofit/>
          </a:bodyPr>
          <a:lstStyle/>
          <a:p>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EJECUCIÓN PRESUPUESTAL </a:t>
            </a:r>
          </a:p>
        </p:txBody>
      </p:sp>
      <p:sp>
        <p:nvSpPr>
          <p:cNvPr id="3" name="Marcador de contenido 2">
            <a:extLst>
              <a:ext uri="{FF2B5EF4-FFF2-40B4-BE49-F238E27FC236}">
                <a16:creationId xmlns:a16="http://schemas.microsoft.com/office/drawing/2014/main" id="{D3C2313F-D114-4497-9062-D6DA5E95FDE9}"/>
              </a:ext>
            </a:extLst>
          </p:cNvPr>
          <p:cNvSpPr>
            <a:spLocks noGrp="1"/>
          </p:cNvSpPr>
          <p:nvPr>
            <p:ph idx="4294967295"/>
          </p:nvPr>
        </p:nvSpPr>
        <p:spPr>
          <a:xfrm>
            <a:off x="312820" y="1416050"/>
            <a:ext cx="10202779" cy="3194050"/>
          </a:xfrm>
          <a:prstGeom prst="rect">
            <a:avLst/>
          </a:prstGeom>
        </p:spPr>
        <p:txBody>
          <a:bodyPr>
            <a:noAutofit/>
          </a:bodyPr>
          <a:lstStyle/>
          <a:p>
            <a:pPr marL="0" indent="0" algn="just">
              <a:buNone/>
            </a:pPr>
            <a:r>
              <a:rPr lang="es-CO" sz="2000" dirty="0">
                <a:latin typeface="Arial Narrow" panose="020B0606020202030204" pitchFamily="34" charset="0"/>
              </a:rPr>
              <a:t>La ejecución del Presupuesto de Ingresos y Gastos de la entidad se realizó de acuerdo con lo establecido en el Estatuto Orgánico de Presupuesto, las Leyes, Decretos y demás normas que lo adicionan, modifican o complementan, velando porque la destinación de los recursos y la aplicación del gasto sea la adecuada dentro de los principios de economía, celeridad, oportunidad y seguridad.</a:t>
            </a:r>
          </a:p>
          <a:p>
            <a:pPr marL="0" indent="0" algn="just">
              <a:buNone/>
            </a:pPr>
            <a:r>
              <a:rPr lang="es-CO" sz="2000" b="1" dirty="0">
                <a:latin typeface="Arial Narrow" panose="020B0606020202030204" pitchFamily="34" charset="0"/>
              </a:rPr>
              <a:t>1. Ejecución de Ingresos </a:t>
            </a:r>
          </a:p>
          <a:p>
            <a:pPr marL="0" indent="0" algn="just">
              <a:buNone/>
            </a:pPr>
            <a:r>
              <a:rPr lang="es-CO" sz="2000" dirty="0">
                <a:latin typeface="Arial Narrow" panose="020B0606020202030204" pitchFamily="34" charset="0"/>
              </a:rPr>
              <a:t>El recaudo obtenido para la vigencia 2021 se presenta de la siguiente manera:</a:t>
            </a:r>
          </a:p>
          <a:p>
            <a:pPr marL="0" indent="0" algn="just">
              <a:buNone/>
            </a:pPr>
            <a:r>
              <a:rPr lang="es-CO" sz="2000" b="1" dirty="0">
                <a:latin typeface="Arial Narrow" panose="020B0606020202030204" pitchFamily="34" charset="0"/>
              </a:rPr>
              <a:t>i) Aportes Nación </a:t>
            </a:r>
            <a:r>
              <a:rPr lang="es-CO" sz="2000" dirty="0">
                <a:latin typeface="Arial Narrow" panose="020B0606020202030204" pitchFamily="34" charset="0"/>
              </a:rPr>
              <a:t>de los $463.887 (en millones de pesos) presupuestados, </a:t>
            </a:r>
            <a:r>
              <a:rPr lang="es-CO" sz="2000" b="1" dirty="0">
                <a:latin typeface="Arial Narrow" panose="020B0606020202030204" pitchFamily="34" charset="0"/>
              </a:rPr>
              <a:t>se recaudó el $442.274 </a:t>
            </a:r>
            <a:r>
              <a:rPr lang="es-CO" sz="2000" dirty="0">
                <a:latin typeface="Arial Narrow" panose="020B0606020202030204" pitchFamily="34" charset="0"/>
              </a:rPr>
              <a:t>es decir, un </a:t>
            </a:r>
            <a:r>
              <a:rPr lang="es-CO" sz="2000" b="1" dirty="0">
                <a:latin typeface="Arial Narrow" panose="020B0606020202030204" pitchFamily="34" charset="0"/>
              </a:rPr>
              <a:t>95,34% </a:t>
            </a:r>
            <a:r>
              <a:rPr lang="es-CO" sz="2000" dirty="0">
                <a:latin typeface="Arial Narrow" panose="020B0606020202030204" pitchFamily="34" charset="0"/>
              </a:rPr>
              <a:t>, </a:t>
            </a:r>
          </a:p>
          <a:p>
            <a:pPr marL="0" indent="0" algn="just">
              <a:buNone/>
            </a:pPr>
            <a:r>
              <a:rPr lang="es-CO" sz="2000" b="1" dirty="0" err="1">
                <a:latin typeface="Arial Narrow" panose="020B0606020202030204" pitchFamily="34" charset="0"/>
              </a:rPr>
              <a:t>ii</a:t>
            </a:r>
            <a:r>
              <a:rPr lang="es-CO" sz="2000" b="1" dirty="0">
                <a:latin typeface="Arial Narrow" panose="020B0606020202030204" pitchFamily="34" charset="0"/>
              </a:rPr>
              <a:t>) Recursos propios </a:t>
            </a:r>
            <a:r>
              <a:rPr lang="es-CO" sz="2000" dirty="0">
                <a:latin typeface="Arial Narrow" panose="020B0606020202030204" pitchFamily="34" charset="0"/>
              </a:rPr>
              <a:t>de los $149.238 (en millones de pesos) presupuestados, se </a:t>
            </a:r>
            <a:r>
              <a:rPr lang="es-CO" sz="2000" b="1" dirty="0">
                <a:latin typeface="Arial Narrow" panose="020B0606020202030204" pitchFamily="34" charset="0"/>
              </a:rPr>
              <a:t>recaudó $ 154.032 (en millones de pesos) </a:t>
            </a:r>
            <a:r>
              <a:rPr lang="es-CO" sz="2000" dirty="0">
                <a:latin typeface="Arial Narrow" panose="020B0606020202030204" pitchFamily="34" charset="0"/>
              </a:rPr>
              <a:t>es decir, un </a:t>
            </a:r>
            <a:r>
              <a:rPr lang="es-CO" sz="2000" b="1" dirty="0">
                <a:latin typeface="Arial Narrow" panose="020B0606020202030204" pitchFamily="34" charset="0"/>
              </a:rPr>
              <a:t>103,18%</a:t>
            </a:r>
          </a:p>
          <a:p>
            <a:pPr marL="0" indent="0" algn="just">
              <a:buNone/>
            </a:pPr>
            <a:endParaRPr lang="es-CO" sz="2000" b="1" dirty="0">
              <a:latin typeface="Arial Narrow" panose="020B0606020202030204" pitchFamily="34" charset="0"/>
            </a:endParaRPr>
          </a:p>
        </p:txBody>
      </p:sp>
      <p:graphicFrame>
        <p:nvGraphicFramePr>
          <p:cNvPr id="6" name="Marcador de contenido 7">
            <a:extLst>
              <a:ext uri="{FF2B5EF4-FFF2-40B4-BE49-F238E27FC236}">
                <a16:creationId xmlns:a16="http://schemas.microsoft.com/office/drawing/2014/main" id="{186522E5-409A-4A5B-B2DD-E08238CBCE76}"/>
              </a:ext>
            </a:extLst>
          </p:cNvPr>
          <p:cNvGraphicFramePr>
            <a:graphicFrameLocks/>
          </p:cNvGraphicFramePr>
          <p:nvPr>
            <p:extLst>
              <p:ext uri="{D42A27DB-BD31-4B8C-83A1-F6EECF244321}">
                <p14:modId xmlns:p14="http://schemas.microsoft.com/office/powerpoint/2010/main" val="1125370929"/>
              </p:ext>
            </p:extLst>
          </p:nvPr>
        </p:nvGraphicFramePr>
        <p:xfrm>
          <a:off x="3273757" y="4691953"/>
          <a:ext cx="5644487" cy="2078982"/>
        </p:xfrm>
        <a:graphic>
          <a:graphicData uri="http://schemas.openxmlformats.org/drawingml/2006/table">
            <a:tbl>
              <a:tblPr firstRow="1" firstCol="1" bandRow="1"/>
              <a:tblGrid>
                <a:gridCol w="1878121">
                  <a:extLst>
                    <a:ext uri="{9D8B030D-6E8A-4147-A177-3AD203B41FA5}">
                      <a16:colId xmlns:a16="http://schemas.microsoft.com/office/drawing/2014/main" val="2174175913"/>
                    </a:ext>
                  </a:extLst>
                </a:gridCol>
                <a:gridCol w="1287854">
                  <a:extLst>
                    <a:ext uri="{9D8B030D-6E8A-4147-A177-3AD203B41FA5}">
                      <a16:colId xmlns:a16="http://schemas.microsoft.com/office/drawing/2014/main" val="4107642107"/>
                    </a:ext>
                  </a:extLst>
                </a:gridCol>
                <a:gridCol w="1086441">
                  <a:extLst>
                    <a:ext uri="{9D8B030D-6E8A-4147-A177-3AD203B41FA5}">
                      <a16:colId xmlns:a16="http://schemas.microsoft.com/office/drawing/2014/main" val="4141902996"/>
                    </a:ext>
                  </a:extLst>
                </a:gridCol>
                <a:gridCol w="1392071">
                  <a:extLst>
                    <a:ext uri="{9D8B030D-6E8A-4147-A177-3AD203B41FA5}">
                      <a16:colId xmlns:a16="http://schemas.microsoft.com/office/drawing/2014/main" val="3346496478"/>
                    </a:ext>
                  </a:extLst>
                </a:gridCol>
              </a:tblGrid>
              <a:tr h="225826">
                <a:tc gridSpan="4">
                  <a:txBody>
                    <a:bodyPr/>
                    <a:lstStyle/>
                    <a:p>
                      <a:pPr algn="ctr">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Ingresos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9050" cap="flat" cmpd="sng" algn="ctr">
                      <a:solidFill>
                        <a:srgbClr val="C9C9C9"/>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pPr algn="ctr">
                        <a:lnSpc>
                          <a:spcPct val="107000"/>
                        </a:lnSpc>
                        <a:spcAft>
                          <a:spcPts val="0"/>
                        </a:spcAft>
                      </a:pP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905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293711866"/>
                  </a:ext>
                </a:extLst>
              </a:tr>
              <a:tr h="644957">
                <a:tc>
                  <a:txBody>
                    <a:bodyPr/>
                    <a:lstStyle/>
                    <a:p>
                      <a:pPr algn="ctr">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Concepto del Ingreso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Valor Presupuestado</a:t>
                      </a:r>
                      <a:br>
                        <a:rPr lang="es-CO" sz="1400" b="1" dirty="0">
                          <a:effectLst/>
                          <a:latin typeface="Arial Narrow" panose="020B0606020202030204" pitchFamily="34" charset="0"/>
                          <a:ea typeface="Times New Roman" panose="02020603050405020304" pitchFamily="18" charset="0"/>
                          <a:cs typeface="Arial" panose="020B0604020202020204" pitchFamily="34" charset="0"/>
                        </a:rPr>
                      </a:br>
                      <a:r>
                        <a:rPr lang="es-CO" sz="1400" b="1" dirty="0">
                          <a:effectLst/>
                          <a:latin typeface="Arial Narrow" panose="020B0606020202030204" pitchFamily="34" charset="0"/>
                          <a:ea typeface="Times New Roman" panose="02020603050405020304" pitchFamily="18" charset="0"/>
                          <a:cs typeface="Arial" panose="020B0604020202020204" pitchFamily="34" charset="0"/>
                        </a:rPr>
                        <a:t>(Millones de pesos)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Valor Recaudado</a:t>
                      </a:r>
                      <a:br>
                        <a:rPr lang="es-CO" sz="1400" b="1" dirty="0">
                          <a:effectLst/>
                          <a:latin typeface="Arial Narrow" panose="020B0606020202030204" pitchFamily="34" charset="0"/>
                          <a:ea typeface="Times New Roman" panose="02020603050405020304" pitchFamily="18" charset="0"/>
                          <a:cs typeface="Arial" panose="020B0604020202020204" pitchFamily="34" charset="0"/>
                        </a:rPr>
                      </a:br>
                      <a:r>
                        <a:rPr lang="es-CO" sz="1400" b="1" dirty="0">
                          <a:effectLst/>
                          <a:latin typeface="Arial Narrow" panose="020B0606020202030204" pitchFamily="34" charset="0"/>
                          <a:ea typeface="Times New Roman" panose="02020603050405020304" pitchFamily="18" charset="0"/>
                          <a:cs typeface="Arial" panose="020B0604020202020204" pitchFamily="34" charset="0"/>
                        </a:rPr>
                        <a:t>(Millones de pesos)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  de Recaudo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451242003"/>
                  </a:ext>
                </a:extLst>
              </a:tr>
              <a:tr h="225826">
                <a:tc gridSpan="4">
                  <a:txBody>
                    <a:bodyPr/>
                    <a:lstStyle/>
                    <a:p>
                      <a:pPr algn="ctr">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VIGENCIA FISCAL 2021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pPr algn="ctr">
                        <a:lnSpc>
                          <a:spcPct val="107000"/>
                        </a:lnSpc>
                        <a:spcAft>
                          <a:spcPts val="0"/>
                        </a:spcAft>
                      </a:pP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540141701"/>
                  </a:ext>
                </a:extLst>
              </a:tr>
              <a:tr h="354643">
                <a:tc>
                  <a:txBody>
                    <a:bodyPr/>
                    <a:lstStyle/>
                    <a:p>
                      <a:pPr algn="just">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Aportes de la Nación</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0"/>
                        </a:spcAft>
                      </a:pPr>
                      <a:r>
                        <a:rPr lang="es-CO" sz="1400" b="0" dirty="0">
                          <a:effectLst/>
                          <a:latin typeface="Arial Narrow" panose="020B0606020202030204" pitchFamily="34" charset="0"/>
                          <a:ea typeface="Times New Roman" panose="02020603050405020304" pitchFamily="18" charset="0"/>
                          <a:cs typeface="Arial" panose="020B0604020202020204" pitchFamily="34" charset="0"/>
                        </a:rPr>
                        <a:t>463.887</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0"/>
                        </a:spcAft>
                      </a:pPr>
                      <a:r>
                        <a:rPr lang="es-CO" sz="1400" b="0" dirty="0">
                          <a:effectLst/>
                          <a:latin typeface="Arial Narrow" panose="020B0606020202030204" pitchFamily="34" charset="0"/>
                          <a:ea typeface="Times New Roman" panose="02020603050405020304" pitchFamily="18" charset="0"/>
                          <a:cs typeface="Arial" panose="020B0604020202020204" pitchFamily="34" charset="0"/>
                        </a:rPr>
                        <a:t>442.274</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0"/>
                        </a:spcAft>
                      </a:pPr>
                      <a:r>
                        <a:rPr lang="es-CO" sz="1400" b="0" dirty="0">
                          <a:effectLst/>
                          <a:latin typeface="Arial Narrow" panose="020B0606020202030204" pitchFamily="34" charset="0"/>
                          <a:ea typeface="Times New Roman" panose="02020603050405020304" pitchFamily="18" charset="0"/>
                          <a:cs typeface="Arial" panose="020B0604020202020204" pitchFamily="34" charset="0"/>
                        </a:rPr>
                        <a:t>95,34%</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396327326"/>
                  </a:ext>
                </a:extLst>
              </a:tr>
              <a:tr h="354643">
                <a:tc>
                  <a:txBody>
                    <a:bodyPr/>
                    <a:lstStyle/>
                    <a:p>
                      <a:pPr algn="just">
                        <a:lnSpc>
                          <a:spcPct val="107000"/>
                        </a:lnSpc>
                        <a:spcAft>
                          <a:spcPts val="0"/>
                        </a:spcAft>
                      </a:pPr>
                      <a:r>
                        <a:rPr lang="es-CO" sz="1400" b="1" dirty="0">
                          <a:effectLst/>
                          <a:latin typeface="Arial Narrow" panose="020B0606020202030204" pitchFamily="34" charset="0"/>
                          <a:ea typeface="Times New Roman" panose="02020603050405020304" pitchFamily="18" charset="0"/>
                          <a:cs typeface="Arial" panose="020B0604020202020204" pitchFamily="34" charset="0"/>
                        </a:rPr>
                        <a:t>Recursos Propios</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0"/>
                        </a:spcAft>
                      </a:pPr>
                      <a:r>
                        <a:rPr lang="es-CO" sz="1400" b="0" dirty="0">
                          <a:effectLst/>
                          <a:latin typeface="Arial Narrow" panose="020B0606020202030204" pitchFamily="34" charset="0"/>
                          <a:ea typeface="Times New Roman" panose="02020603050405020304" pitchFamily="18" charset="0"/>
                          <a:cs typeface="Arial" panose="020B0604020202020204" pitchFamily="34" charset="0"/>
                        </a:rPr>
                        <a:t>149.283</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0"/>
                        </a:spcAft>
                      </a:pPr>
                      <a:r>
                        <a:rPr lang="es-CO" sz="1400" b="0" dirty="0">
                          <a:effectLst/>
                          <a:latin typeface="Arial Narrow" panose="020B0606020202030204" pitchFamily="34" charset="0"/>
                          <a:ea typeface="Times New Roman" panose="02020603050405020304" pitchFamily="18" charset="0"/>
                          <a:cs typeface="Arial" panose="020B0604020202020204" pitchFamily="34" charset="0"/>
                        </a:rPr>
                        <a:t>154.032</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0"/>
                        </a:spcAft>
                      </a:pPr>
                      <a:r>
                        <a:rPr lang="es-CO" sz="1400" b="0" dirty="0">
                          <a:effectLst/>
                          <a:latin typeface="Arial Narrow" panose="020B0606020202030204" pitchFamily="34" charset="0"/>
                          <a:ea typeface="Times New Roman" panose="02020603050405020304" pitchFamily="18" charset="0"/>
                          <a:cs typeface="Arial" panose="020B0604020202020204" pitchFamily="34" charset="0"/>
                        </a:rPr>
                        <a:t>103,18%</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270120455"/>
                  </a:ext>
                </a:extLst>
              </a:tr>
            </a:tbl>
          </a:graphicData>
        </a:graphic>
      </p:graphicFrame>
    </p:spTree>
    <p:extLst>
      <p:ext uri="{BB962C8B-B14F-4D97-AF65-F5344CB8AC3E}">
        <p14:creationId xmlns:p14="http://schemas.microsoft.com/office/powerpoint/2010/main" val="2631787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3C2313F-D114-4497-9062-D6DA5E95FDE9}"/>
              </a:ext>
            </a:extLst>
          </p:cNvPr>
          <p:cNvSpPr>
            <a:spLocks noGrp="1"/>
          </p:cNvSpPr>
          <p:nvPr>
            <p:ph idx="4294967295"/>
          </p:nvPr>
        </p:nvSpPr>
        <p:spPr>
          <a:xfrm>
            <a:off x="421105" y="1858963"/>
            <a:ext cx="10516770" cy="1533525"/>
          </a:xfrm>
          <a:prstGeom prst="rect">
            <a:avLst/>
          </a:prstGeom>
        </p:spPr>
        <p:txBody>
          <a:bodyPr>
            <a:noAutofit/>
          </a:bodyPr>
          <a:lstStyle/>
          <a:p>
            <a:pPr marL="0" indent="0" algn="just">
              <a:buNone/>
            </a:pPr>
            <a:r>
              <a:rPr lang="es-CO" sz="2000" b="1" dirty="0">
                <a:latin typeface="Arial Narrow" panose="020B0606020202030204" pitchFamily="34" charset="0"/>
              </a:rPr>
              <a:t>La Apropiación Vigente </a:t>
            </a:r>
            <a:r>
              <a:rPr lang="es-CO" sz="2000" dirty="0">
                <a:latin typeface="Arial Narrow" panose="020B0606020202030204" pitchFamily="34" charset="0"/>
              </a:rPr>
              <a:t>del </a:t>
            </a:r>
            <a:r>
              <a:rPr lang="es-CO" sz="2000" b="1" dirty="0">
                <a:latin typeface="Arial Narrow" panose="020B0606020202030204" pitchFamily="34" charset="0"/>
              </a:rPr>
              <a:t>presupuesto de Gastos </a:t>
            </a:r>
            <a:r>
              <a:rPr lang="es-CO" sz="2000" dirty="0">
                <a:latin typeface="Arial Narrow" panose="020B0606020202030204" pitchFamily="34" charset="0"/>
              </a:rPr>
              <a:t>para </a:t>
            </a:r>
            <a:r>
              <a:rPr lang="es-CO" sz="2000" b="1" dirty="0">
                <a:latin typeface="Arial Narrow" panose="020B0606020202030204" pitchFamily="34" charset="0"/>
              </a:rPr>
              <a:t>vigencia 2021 </a:t>
            </a:r>
            <a:r>
              <a:rPr lang="es-CO" sz="2000" dirty="0">
                <a:latin typeface="Arial Narrow" panose="020B0606020202030204" pitchFamily="34" charset="0"/>
              </a:rPr>
              <a:t>ascendió a la suma de </a:t>
            </a:r>
            <a:r>
              <a:rPr lang="es-CO" sz="2000" b="1" dirty="0">
                <a:latin typeface="Arial Narrow" panose="020B0606020202030204" pitchFamily="34" charset="0"/>
              </a:rPr>
              <a:t>$613.170 (en millones de pesos) </a:t>
            </a:r>
            <a:r>
              <a:rPr lang="es-CO" sz="2000" dirty="0">
                <a:latin typeface="Arial Narrow" panose="020B0606020202030204" pitchFamily="34" charset="0"/>
              </a:rPr>
              <a:t>incluidas las incorporaciones por concepto de la celebración de Convenios Interadministrativos con los Ministerios Salud y Protección Social - Hacienda y Crédito Público</a:t>
            </a:r>
            <a:r>
              <a:rPr lang="es-CO" sz="2000" b="1" dirty="0">
                <a:latin typeface="Arial Narrow" panose="020B0606020202030204" pitchFamily="34" charset="0"/>
              </a:rPr>
              <a:t>; de este presupuesto se ejecutó el 94,26% equivalente a la suma de $577.990 (en millones de pesos). </a:t>
            </a:r>
          </a:p>
        </p:txBody>
      </p:sp>
      <p:graphicFrame>
        <p:nvGraphicFramePr>
          <p:cNvPr id="13" name="Gráfico 12">
            <a:extLst>
              <a:ext uri="{FF2B5EF4-FFF2-40B4-BE49-F238E27FC236}">
                <a16:creationId xmlns:a16="http://schemas.microsoft.com/office/drawing/2014/main" id="{E05E66D3-137C-4FB7-972C-F539E2C66E24}"/>
              </a:ext>
            </a:extLst>
          </p:cNvPr>
          <p:cNvGraphicFramePr>
            <a:graphicFrameLocks/>
          </p:cNvGraphicFramePr>
          <p:nvPr>
            <p:extLst>
              <p:ext uri="{D42A27DB-BD31-4B8C-83A1-F6EECF244321}">
                <p14:modId xmlns:p14="http://schemas.microsoft.com/office/powerpoint/2010/main" val="3411572271"/>
              </p:ext>
            </p:extLst>
          </p:nvPr>
        </p:nvGraphicFramePr>
        <p:xfrm>
          <a:off x="7233313" y="3136524"/>
          <a:ext cx="4958687" cy="33002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Objeto 8">
            <a:extLst>
              <a:ext uri="{FF2B5EF4-FFF2-40B4-BE49-F238E27FC236}">
                <a16:creationId xmlns:a16="http://schemas.microsoft.com/office/drawing/2014/main" id="{5BCE07A8-0CF2-4892-85C7-47505A4F51D1}"/>
              </a:ext>
            </a:extLst>
          </p:cNvPr>
          <p:cNvGraphicFramePr>
            <a:graphicFrameLocks noChangeAspect="1"/>
          </p:cNvGraphicFramePr>
          <p:nvPr>
            <p:extLst>
              <p:ext uri="{D42A27DB-BD31-4B8C-83A1-F6EECF244321}">
                <p14:modId xmlns:p14="http://schemas.microsoft.com/office/powerpoint/2010/main" val="3967582870"/>
              </p:ext>
            </p:extLst>
          </p:nvPr>
        </p:nvGraphicFramePr>
        <p:xfrm>
          <a:off x="764499" y="3402958"/>
          <a:ext cx="6935082" cy="2668058"/>
        </p:xfrm>
        <a:graphic>
          <a:graphicData uri="http://schemas.openxmlformats.org/presentationml/2006/ole">
            <mc:AlternateContent xmlns:mc="http://schemas.openxmlformats.org/markup-compatibility/2006">
              <mc:Choice xmlns:v="urn:schemas-microsoft-com:vml" Requires="v">
                <p:oleObj spid="_x0000_s2050" name="Hoja de cálculo" r:id="rId4" imgW="8905897" imgH="1695450" progId="Excel.Sheet.8">
                  <p:embed/>
                </p:oleObj>
              </mc:Choice>
              <mc:Fallback>
                <p:oleObj name="Hoja de cálculo" r:id="rId4" imgW="8905897" imgH="1695450" progId="Excel.Sheet.8">
                  <p:embed/>
                  <p:pic>
                    <p:nvPicPr>
                      <p:cNvPr id="9" name="Objeto 8">
                        <a:extLst>
                          <a:ext uri="{FF2B5EF4-FFF2-40B4-BE49-F238E27FC236}">
                            <a16:creationId xmlns:a16="http://schemas.microsoft.com/office/drawing/2014/main" id="{5BCE07A8-0CF2-4892-85C7-47505A4F51D1}"/>
                          </a:ext>
                        </a:extLst>
                      </p:cNvPr>
                      <p:cNvPicPr/>
                      <p:nvPr/>
                    </p:nvPicPr>
                    <p:blipFill>
                      <a:blip r:embed="rId5"/>
                      <a:stretch>
                        <a:fillRect/>
                      </a:stretch>
                    </p:blipFill>
                    <p:spPr>
                      <a:xfrm>
                        <a:off x="764499" y="3402958"/>
                        <a:ext cx="6935082" cy="2668058"/>
                      </a:xfrm>
                      <a:prstGeom prst="rect">
                        <a:avLst/>
                      </a:prstGeom>
                    </p:spPr>
                  </p:pic>
                </p:oleObj>
              </mc:Fallback>
            </mc:AlternateContent>
          </a:graphicData>
        </a:graphic>
      </p:graphicFrame>
      <p:sp>
        <p:nvSpPr>
          <p:cNvPr id="2" name="CuadroTexto 1"/>
          <p:cNvSpPr txBox="1"/>
          <p:nvPr/>
        </p:nvSpPr>
        <p:spPr>
          <a:xfrm>
            <a:off x="3597639" y="1079292"/>
            <a:ext cx="5291528" cy="523220"/>
          </a:xfrm>
          <a:prstGeom prst="rect">
            <a:avLst/>
          </a:prstGeom>
          <a:noFill/>
        </p:spPr>
        <p:txBody>
          <a:bodyPr wrap="square" rtlCol="0">
            <a:spAutoFit/>
          </a:bodyPr>
          <a:lstStyle/>
          <a:p>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2. EJECUCIÓN DE GASTOS</a:t>
            </a:r>
          </a:p>
        </p:txBody>
      </p:sp>
    </p:spTree>
    <p:extLst>
      <p:ext uri="{BB962C8B-B14F-4D97-AF65-F5344CB8AC3E}">
        <p14:creationId xmlns:p14="http://schemas.microsoft.com/office/powerpoint/2010/main" val="3362114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72DC1-D5F5-4EB8-B22A-C021BB4DDC89}"/>
              </a:ext>
            </a:extLst>
          </p:cNvPr>
          <p:cNvSpPr>
            <a:spLocks noGrp="1"/>
          </p:cNvSpPr>
          <p:nvPr>
            <p:ph type="title" idx="4294967295"/>
          </p:nvPr>
        </p:nvSpPr>
        <p:spPr>
          <a:xfrm>
            <a:off x="0" y="1130300"/>
            <a:ext cx="6280150" cy="455613"/>
          </a:xfrm>
          <a:prstGeom prst="rect">
            <a:avLst/>
          </a:prstGeom>
        </p:spPr>
        <p:txBody>
          <a:bodyPr>
            <a:normAutofit fontScale="90000"/>
          </a:bodyPr>
          <a:lstStyle/>
          <a:p>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GESTIÓN DE PAGOS EN TESORERÍA</a:t>
            </a:r>
          </a:p>
        </p:txBody>
      </p:sp>
      <p:sp>
        <p:nvSpPr>
          <p:cNvPr id="3" name="Marcador de contenido 2">
            <a:extLst>
              <a:ext uri="{FF2B5EF4-FFF2-40B4-BE49-F238E27FC236}">
                <a16:creationId xmlns:a16="http://schemas.microsoft.com/office/drawing/2014/main" id="{BD53971C-3793-41BA-8BAD-BAC408466B4F}"/>
              </a:ext>
            </a:extLst>
          </p:cNvPr>
          <p:cNvSpPr>
            <a:spLocks noGrp="1"/>
          </p:cNvSpPr>
          <p:nvPr>
            <p:ph idx="4294967295"/>
          </p:nvPr>
        </p:nvSpPr>
        <p:spPr>
          <a:xfrm>
            <a:off x="292287" y="1709738"/>
            <a:ext cx="10945207" cy="2592387"/>
          </a:xfrm>
          <a:prstGeom prst="rect">
            <a:avLst/>
          </a:prstGeom>
        </p:spPr>
        <p:txBody>
          <a:bodyPr>
            <a:normAutofit lnSpcReduction="10000"/>
          </a:bodyPr>
          <a:lstStyle/>
          <a:p>
            <a:pPr marL="0" indent="0">
              <a:buNone/>
            </a:pPr>
            <a:r>
              <a:rPr lang="es-CO" sz="2400" b="1" dirty="0">
                <a:solidFill>
                  <a:srgbClr val="183C6E"/>
                </a:solidFill>
                <a:effectLst>
                  <a:outerShdw blurRad="38100" dist="38100" dir="2700000" algn="tl">
                    <a:srgbClr val="000000">
                      <a:alpha val="43137"/>
                    </a:srgbClr>
                  </a:outerShdw>
                </a:effectLst>
                <a:latin typeface="Arial Narrow" panose="020B0606020202030204" pitchFamily="34" charset="0"/>
              </a:rPr>
              <a:t>1. Sistema de pagos</a:t>
            </a:r>
          </a:p>
          <a:p>
            <a:pPr marL="0" indent="0" algn="just">
              <a:buNone/>
            </a:pPr>
            <a:r>
              <a:rPr lang="es-CO" sz="2000" dirty="0">
                <a:latin typeface="Arial Narrow" panose="020B0606020202030204" pitchFamily="34" charset="0"/>
              </a:rPr>
              <a:t>La </a:t>
            </a:r>
            <a:r>
              <a:rPr lang="es-CO" sz="2000" b="1" dirty="0">
                <a:latin typeface="Arial Narrow" panose="020B0606020202030204" pitchFamily="34" charset="0"/>
              </a:rPr>
              <a:t>efectividad en el sistema de pagos </a:t>
            </a:r>
            <a:r>
              <a:rPr lang="es-CO" sz="2000" dirty="0">
                <a:latin typeface="Arial Narrow" panose="020B0606020202030204" pitchFamily="34" charset="0"/>
              </a:rPr>
              <a:t>durante la </a:t>
            </a:r>
            <a:r>
              <a:rPr lang="es-CO" sz="2000" b="1" dirty="0">
                <a:latin typeface="Arial Narrow" panose="020B0606020202030204" pitchFamily="34" charset="0"/>
              </a:rPr>
              <a:t>vigencia 2021 </a:t>
            </a:r>
            <a:r>
              <a:rPr lang="es-CO" sz="2000" dirty="0">
                <a:latin typeface="Arial Narrow" panose="020B0606020202030204" pitchFamily="34" charset="0"/>
              </a:rPr>
              <a:t>con respecto a lo obligado estuvo en </a:t>
            </a:r>
            <a:r>
              <a:rPr lang="es-CO" sz="2000" b="1" dirty="0">
                <a:latin typeface="Arial Narrow" panose="020B0606020202030204" pitchFamily="34" charset="0"/>
              </a:rPr>
              <a:t>98.40%,</a:t>
            </a:r>
            <a:r>
              <a:rPr lang="es-CO" sz="2000" dirty="0">
                <a:latin typeface="Arial Narrow" panose="020B0606020202030204" pitchFamily="34" charset="0"/>
              </a:rPr>
              <a:t> la diferencia del 1.6% correspondió las cuentas por pagar constituidas a diciembre 31 de la vigencia 2021, la cuales por calendario de giros definidos en las Circulares Externas 032 y 058 del 5 y 18 de noviembre de 2021 del Ministerio de Hacienda y Crédito público – Sistema Integrado de Información Financiera SIIF Nación, no fue posible girarlos.</a:t>
            </a:r>
          </a:p>
          <a:p>
            <a:pPr marL="0" indent="0">
              <a:buNone/>
            </a:pPr>
            <a:r>
              <a:rPr lang="es-CO" sz="2000" dirty="0">
                <a:latin typeface="Arial Narrow" panose="020B0606020202030204" pitchFamily="34" charset="0"/>
              </a:rPr>
              <a:t>Actualmente la entidad cuenta con los siguientes </a:t>
            </a:r>
            <a:r>
              <a:rPr lang="es-MX" sz="2000" dirty="0">
                <a:latin typeface="Arial Narrow" panose="020B0606020202030204" pitchFamily="34" charset="0"/>
              </a:rPr>
              <a:t>convenios bancarios BANCO BBVA, BANCO POPULAR, BANCO AGRARIO Y COOPERATIVA FINANCIERA DE ANTIOQUIA y Cuenta Maestras de Pago.</a:t>
            </a:r>
            <a:endParaRPr lang="es-CO" sz="2000" dirty="0">
              <a:latin typeface="Arial Narrow" panose="020B0606020202030204" pitchFamily="34" charset="0"/>
            </a:endParaRPr>
          </a:p>
          <a:p>
            <a:pPr marL="0" indent="0">
              <a:buNone/>
            </a:pPr>
            <a:endParaRPr lang="es-CO" sz="2000" dirty="0">
              <a:latin typeface="Arial Narrow" panose="020B0606020202030204" pitchFamily="34" charset="0"/>
            </a:endParaRPr>
          </a:p>
          <a:p>
            <a:pPr marL="0" indent="0">
              <a:buNone/>
            </a:pPr>
            <a:endParaRPr lang="es-CO" sz="2400" dirty="0">
              <a:latin typeface="Arial Narrow" panose="020B0606020202030204" pitchFamily="34" charset="0"/>
            </a:endParaRPr>
          </a:p>
        </p:txBody>
      </p:sp>
      <p:graphicFrame>
        <p:nvGraphicFramePr>
          <p:cNvPr id="7" name="Objeto 6">
            <a:extLst>
              <a:ext uri="{FF2B5EF4-FFF2-40B4-BE49-F238E27FC236}">
                <a16:creationId xmlns:a16="http://schemas.microsoft.com/office/drawing/2014/main" id="{3FF8B24C-5611-4E02-AAFF-0B8D977E2A8D}"/>
              </a:ext>
            </a:extLst>
          </p:cNvPr>
          <p:cNvGraphicFramePr>
            <a:graphicFrameLocks noChangeAspect="1"/>
          </p:cNvGraphicFramePr>
          <p:nvPr>
            <p:extLst>
              <p:ext uri="{D42A27DB-BD31-4B8C-83A1-F6EECF244321}">
                <p14:modId xmlns:p14="http://schemas.microsoft.com/office/powerpoint/2010/main" val="521725330"/>
              </p:ext>
            </p:extLst>
          </p:nvPr>
        </p:nvGraphicFramePr>
        <p:xfrm>
          <a:off x="7484660" y="4195557"/>
          <a:ext cx="4415052" cy="2747908"/>
        </p:xfrm>
        <a:graphic>
          <a:graphicData uri="http://schemas.openxmlformats.org/presentationml/2006/ole">
            <mc:AlternateContent xmlns:mc="http://schemas.openxmlformats.org/markup-compatibility/2006">
              <mc:Choice xmlns:v="urn:schemas-microsoft-com:vml" Requires="v">
                <p:oleObj spid="_x0000_s3074" name="Worksheet" r:id="rId3" imgW="4809892" imgH="2900352" progId="Excel.Sheet.12">
                  <p:embed/>
                </p:oleObj>
              </mc:Choice>
              <mc:Fallback>
                <p:oleObj name="Worksheet" r:id="rId3" imgW="4809892" imgH="2900352" progId="Excel.Sheet.12">
                  <p:embed/>
                  <p:pic>
                    <p:nvPicPr>
                      <p:cNvPr id="7" name="Objeto 6">
                        <a:extLst>
                          <a:ext uri="{FF2B5EF4-FFF2-40B4-BE49-F238E27FC236}">
                            <a16:creationId xmlns:a16="http://schemas.microsoft.com/office/drawing/2014/main" id="{3FF8B24C-5611-4E02-AAFF-0B8D977E2A8D}"/>
                          </a:ext>
                        </a:extLst>
                      </p:cNvPr>
                      <p:cNvPicPr/>
                      <p:nvPr/>
                    </p:nvPicPr>
                    <p:blipFill>
                      <a:blip r:embed="rId4"/>
                      <a:stretch>
                        <a:fillRect/>
                      </a:stretch>
                    </p:blipFill>
                    <p:spPr>
                      <a:xfrm>
                        <a:off x="7484660" y="4195557"/>
                        <a:ext cx="4415052" cy="2747908"/>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2164411E-C562-45B5-9469-7DF9E2F91697}"/>
              </a:ext>
            </a:extLst>
          </p:cNvPr>
          <p:cNvGraphicFramePr>
            <a:graphicFrameLocks noChangeAspect="1"/>
          </p:cNvGraphicFramePr>
          <p:nvPr>
            <p:extLst>
              <p:ext uri="{D42A27DB-BD31-4B8C-83A1-F6EECF244321}">
                <p14:modId xmlns:p14="http://schemas.microsoft.com/office/powerpoint/2010/main" val="302571492"/>
              </p:ext>
            </p:extLst>
          </p:nvPr>
        </p:nvGraphicFramePr>
        <p:xfrm>
          <a:off x="838200" y="4617116"/>
          <a:ext cx="6646460" cy="1655762"/>
        </p:xfrm>
        <a:graphic>
          <a:graphicData uri="http://schemas.openxmlformats.org/presentationml/2006/ole">
            <mc:AlternateContent xmlns:mc="http://schemas.openxmlformats.org/markup-compatibility/2006">
              <mc:Choice xmlns:v="urn:schemas-microsoft-com:vml" Requires="v">
                <p:oleObj spid="_x0000_s3075" name="Worksheet" r:id="rId5" imgW="8172602" imgH="1238119" progId="Excel.Sheet.12">
                  <p:embed/>
                </p:oleObj>
              </mc:Choice>
              <mc:Fallback>
                <p:oleObj name="Worksheet" r:id="rId5" imgW="8172602" imgH="1238119" progId="Excel.Sheet.12">
                  <p:embed/>
                  <p:pic>
                    <p:nvPicPr>
                      <p:cNvPr id="5" name="Objeto 4">
                        <a:extLst>
                          <a:ext uri="{FF2B5EF4-FFF2-40B4-BE49-F238E27FC236}">
                            <a16:creationId xmlns:a16="http://schemas.microsoft.com/office/drawing/2014/main" id="{2164411E-C562-45B5-9469-7DF9E2F91697}"/>
                          </a:ext>
                        </a:extLst>
                      </p:cNvPr>
                      <p:cNvPicPr/>
                      <p:nvPr/>
                    </p:nvPicPr>
                    <p:blipFill>
                      <a:blip r:embed="rId6"/>
                      <a:stretch>
                        <a:fillRect/>
                      </a:stretch>
                    </p:blipFill>
                    <p:spPr>
                      <a:xfrm>
                        <a:off x="838200" y="4617116"/>
                        <a:ext cx="6646460" cy="1655762"/>
                      </a:xfrm>
                      <a:prstGeom prst="rect">
                        <a:avLst/>
                      </a:prstGeom>
                    </p:spPr>
                  </p:pic>
                </p:oleObj>
              </mc:Fallback>
            </mc:AlternateContent>
          </a:graphicData>
        </a:graphic>
      </p:graphicFrame>
    </p:spTree>
    <p:extLst>
      <p:ext uri="{BB962C8B-B14F-4D97-AF65-F5344CB8AC3E}">
        <p14:creationId xmlns:p14="http://schemas.microsoft.com/office/powerpoint/2010/main" val="106981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EE0D17E-6F93-45C4-ACC5-02CA7BEF2611}"/>
              </a:ext>
            </a:extLst>
          </p:cNvPr>
          <p:cNvSpPr>
            <a:spLocks noGrp="1"/>
          </p:cNvSpPr>
          <p:nvPr>
            <p:ph idx="4294967295"/>
          </p:nvPr>
        </p:nvSpPr>
        <p:spPr>
          <a:xfrm>
            <a:off x="299803" y="2878138"/>
            <a:ext cx="11154259" cy="2563812"/>
          </a:xfrm>
          <a:prstGeom prst="rect">
            <a:avLst/>
          </a:prstGeom>
        </p:spPr>
        <p:txBody>
          <a:bodyPr>
            <a:noAutofit/>
          </a:bodyPr>
          <a:lstStyle/>
          <a:p>
            <a:pPr marL="0" indent="0" algn="just">
              <a:buNone/>
            </a:pPr>
            <a:r>
              <a:rPr lang="es-CO" sz="2000" dirty="0">
                <a:latin typeface="Arial Narrow" panose="020B0606020202030204" pitchFamily="34" charset="0"/>
              </a:rPr>
              <a:t>En cumplimiento de lo dispuesto en el Artículo 261 de la Ley 1450 de 2011, Decreto 2785 de noviembre 28 de 2013 y en parágrafo 1 del artículo 149 de la Ley 1753 de junio 9 de 2015, Decreto 1068 de 2015 </a:t>
            </a:r>
            <a:r>
              <a:rPr lang="es-CO" sz="2000" i="1" dirty="0">
                <a:latin typeface="Arial Narrow" panose="020B0606020202030204" pitchFamily="34" charset="0"/>
              </a:rPr>
              <a:t>PARTE 3 TÍTULO 1 Artículo</a:t>
            </a:r>
            <a:r>
              <a:rPr lang="es-CO" sz="2000" dirty="0">
                <a:latin typeface="Arial Narrow" panose="020B0606020202030204" pitchFamily="34" charset="0"/>
              </a:rPr>
              <a:t> 2.3.1.1 al Artículo 2.3.1.10.,  el FONDO DE PASIVO SOCIAL DE FERROCARRILES NACIONALES DE COLOMBIA, administra los recursos propios de recaudo y giro a través del sistema de Cuenta Única Nacional bajo los lineamientos establecidos por la Dirección General de Crédito Público y Tesoro Nacional del ministerio de Hacienda y Crédito Público, conforme a la norma orgánica del presupuesto vigente.</a:t>
            </a:r>
          </a:p>
        </p:txBody>
      </p:sp>
      <p:sp>
        <p:nvSpPr>
          <p:cNvPr id="2" name="CuadroTexto 1"/>
          <p:cNvSpPr txBox="1"/>
          <p:nvPr/>
        </p:nvSpPr>
        <p:spPr>
          <a:xfrm>
            <a:off x="299804" y="1626308"/>
            <a:ext cx="12256876" cy="523220"/>
          </a:xfrm>
          <a:prstGeom prst="rect">
            <a:avLst/>
          </a:prstGeom>
          <a:noFill/>
        </p:spPr>
        <p:txBody>
          <a:bodyPr wrap="square" rtlCol="0">
            <a:spAutoFit/>
          </a:bodyPr>
          <a:lstStyle/>
          <a:p>
            <a:r>
              <a:rPr lang="es-CO" sz="2400" b="1" dirty="0">
                <a:solidFill>
                  <a:srgbClr val="183C6E"/>
                </a:solidFill>
                <a:effectLst>
                  <a:outerShdw blurRad="38100" dist="38100" dir="2700000" algn="tl">
                    <a:srgbClr val="000000">
                      <a:alpha val="43137"/>
                    </a:srgbClr>
                  </a:outerShdw>
                </a:effectLst>
                <a:latin typeface="Arial Narrow" panose="020B0606020202030204" pitchFamily="34" charset="0"/>
              </a:rPr>
              <a:t>2</a:t>
            </a: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 RENDIMIENTOS FINANCIEROS DE LA CUENTA ÚNICA NACIONAL – CUN2020</a:t>
            </a:r>
          </a:p>
        </p:txBody>
      </p:sp>
    </p:spTree>
    <p:extLst>
      <p:ext uri="{BB962C8B-B14F-4D97-AF65-F5344CB8AC3E}">
        <p14:creationId xmlns:p14="http://schemas.microsoft.com/office/powerpoint/2010/main" val="1725622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E6160C-4BE3-40E0-9C13-6E74B8E757D6}"/>
              </a:ext>
            </a:extLst>
          </p:cNvPr>
          <p:cNvSpPr>
            <a:spLocks noGrp="1"/>
          </p:cNvSpPr>
          <p:nvPr>
            <p:ph idx="4294967295"/>
          </p:nvPr>
        </p:nvSpPr>
        <p:spPr>
          <a:xfrm>
            <a:off x="0" y="2055813"/>
            <a:ext cx="10515600" cy="615950"/>
          </a:xfrm>
          <a:prstGeom prst="rect">
            <a:avLst/>
          </a:prstGeom>
        </p:spPr>
        <p:txBody>
          <a:bodyPr>
            <a:normAutofit lnSpcReduction="10000"/>
          </a:bodyPr>
          <a:lstStyle/>
          <a:p>
            <a:pPr marL="0" indent="0" algn="just">
              <a:buNone/>
            </a:pPr>
            <a:r>
              <a:rPr lang="es-CO" sz="2000" dirty="0">
                <a:latin typeface="Arial Narrow" panose="020B0606020202030204" pitchFamily="34" charset="0"/>
              </a:rPr>
              <a:t>El saldo disponible en el Sistema de Cuenta Única Nacional de la Unidad Salud 19-14-01, a 31 de diciembre de 2021 fue de </a:t>
            </a:r>
            <a:r>
              <a:rPr lang="es-CO" sz="2000" b="1" dirty="0">
                <a:latin typeface="Arial Narrow" panose="020B0606020202030204" pitchFamily="34" charset="0"/>
              </a:rPr>
              <a:t>$26.274 (en millones)</a:t>
            </a:r>
            <a:r>
              <a:rPr lang="es-CO" sz="2000" dirty="0">
                <a:latin typeface="Arial Narrow" panose="020B0606020202030204" pitchFamily="34" charset="0"/>
              </a:rPr>
              <a:t>, los cuales han generado </a:t>
            </a:r>
            <a:r>
              <a:rPr lang="es-CO" sz="2000" b="1" dirty="0">
                <a:latin typeface="Arial Narrow" panose="020B0606020202030204" pitchFamily="34" charset="0"/>
              </a:rPr>
              <a:t>rendimientos por $503 (en millones).</a:t>
            </a:r>
          </a:p>
          <a:p>
            <a:pPr marL="0" indent="0">
              <a:buNone/>
            </a:pPr>
            <a:endParaRPr lang="es-CO" sz="2000" dirty="0">
              <a:latin typeface="Arial Narrow" panose="020B0606020202030204" pitchFamily="34" charset="0"/>
            </a:endParaRPr>
          </a:p>
          <a:p>
            <a:pPr marL="0" indent="0">
              <a:buNone/>
            </a:pPr>
            <a:endParaRPr lang="es-CO" sz="2000" dirty="0">
              <a:latin typeface="Arial Narrow" panose="020B0606020202030204" pitchFamily="34" charset="0"/>
            </a:endParaRPr>
          </a:p>
          <a:p>
            <a:endParaRPr lang="es-CO" sz="2000" dirty="0">
              <a:latin typeface="Arial Narrow" panose="020B0606020202030204" pitchFamily="34" charset="0"/>
            </a:endParaRPr>
          </a:p>
        </p:txBody>
      </p:sp>
      <p:graphicFrame>
        <p:nvGraphicFramePr>
          <p:cNvPr id="4" name="Objeto 3">
            <a:extLst>
              <a:ext uri="{FF2B5EF4-FFF2-40B4-BE49-F238E27FC236}">
                <a16:creationId xmlns:a16="http://schemas.microsoft.com/office/drawing/2014/main" id="{BAA99BC6-79E0-46B2-B205-4BEF444D82DB}"/>
              </a:ext>
            </a:extLst>
          </p:cNvPr>
          <p:cNvGraphicFramePr>
            <a:graphicFrameLocks noChangeAspect="1"/>
          </p:cNvGraphicFramePr>
          <p:nvPr>
            <p:extLst>
              <p:ext uri="{D42A27DB-BD31-4B8C-83A1-F6EECF244321}">
                <p14:modId xmlns:p14="http://schemas.microsoft.com/office/powerpoint/2010/main" val="3038536975"/>
              </p:ext>
            </p:extLst>
          </p:nvPr>
        </p:nvGraphicFramePr>
        <p:xfrm>
          <a:off x="1174750" y="3104626"/>
          <a:ext cx="3530600" cy="3834666"/>
        </p:xfrm>
        <a:graphic>
          <a:graphicData uri="http://schemas.openxmlformats.org/presentationml/2006/ole">
            <mc:AlternateContent xmlns:mc="http://schemas.openxmlformats.org/markup-compatibility/2006">
              <mc:Choice xmlns:v="urn:schemas-microsoft-com:vml" Requires="v">
                <p:oleObj spid="_x0000_s4098" name="Worksheet" r:id="rId3" imgW="3190890" imgH="3181271" progId="Excel.Sheet.12">
                  <p:embed/>
                </p:oleObj>
              </mc:Choice>
              <mc:Fallback>
                <p:oleObj name="Worksheet" r:id="rId3" imgW="3190890" imgH="3181271" progId="Excel.Sheet.12">
                  <p:embed/>
                  <p:pic>
                    <p:nvPicPr>
                      <p:cNvPr id="4" name="Objeto 3">
                        <a:extLst>
                          <a:ext uri="{FF2B5EF4-FFF2-40B4-BE49-F238E27FC236}">
                            <a16:creationId xmlns:a16="http://schemas.microsoft.com/office/drawing/2014/main" id="{BAA99BC6-79E0-46B2-B205-4BEF444D82DB}"/>
                          </a:ext>
                        </a:extLst>
                      </p:cNvPr>
                      <p:cNvPicPr/>
                      <p:nvPr/>
                    </p:nvPicPr>
                    <p:blipFill>
                      <a:blip r:embed="rId4"/>
                      <a:stretch>
                        <a:fillRect/>
                      </a:stretch>
                    </p:blipFill>
                    <p:spPr>
                      <a:xfrm>
                        <a:off x="1174750" y="3104626"/>
                        <a:ext cx="3530600" cy="3834666"/>
                      </a:xfrm>
                      <a:prstGeom prst="rect">
                        <a:avLst/>
                      </a:prstGeom>
                    </p:spPr>
                  </p:pic>
                </p:oleObj>
              </mc:Fallback>
            </mc:AlternateContent>
          </a:graphicData>
        </a:graphic>
      </p:graphicFrame>
      <p:graphicFrame>
        <p:nvGraphicFramePr>
          <p:cNvPr id="5" name="Gráfico 4">
            <a:extLst>
              <a:ext uri="{FF2B5EF4-FFF2-40B4-BE49-F238E27FC236}">
                <a16:creationId xmlns:a16="http://schemas.microsoft.com/office/drawing/2014/main" id="{A2CAA642-BC45-4C56-BD55-ABC735AC9461}"/>
              </a:ext>
            </a:extLst>
          </p:cNvPr>
          <p:cNvGraphicFramePr/>
          <p:nvPr>
            <p:extLst>
              <p:ext uri="{D42A27DB-BD31-4B8C-83A1-F6EECF244321}">
                <p14:modId xmlns:p14="http://schemas.microsoft.com/office/powerpoint/2010/main" val="1707966399"/>
              </p:ext>
            </p:extLst>
          </p:nvPr>
        </p:nvGraphicFramePr>
        <p:xfrm>
          <a:off x="5405120" y="3089403"/>
          <a:ext cx="5612130" cy="3718778"/>
        </p:xfrm>
        <a:graphic>
          <a:graphicData uri="http://schemas.openxmlformats.org/drawingml/2006/chart">
            <c:chart xmlns:c="http://schemas.openxmlformats.org/drawingml/2006/chart" xmlns:r="http://schemas.openxmlformats.org/officeDocument/2006/relationships" r:id="rId5"/>
          </a:graphicData>
        </a:graphic>
      </p:graphicFrame>
      <p:sp>
        <p:nvSpPr>
          <p:cNvPr id="2" name="CuadroTexto 1"/>
          <p:cNvSpPr txBox="1"/>
          <p:nvPr/>
        </p:nvSpPr>
        <p:spPr>
          <a:xfrm>
            <a:off x="1" y="944380"/>
            <a:ext cx="11353799" cy="954107"/>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2.1 RENDIMIENTOS RECURSOS DE LA UNIDAD SALUD </a:t>
            </a:r>
          </a:p>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EN SISTEMA DE CUENTA ÚNICA NACIONAL</a:t>
            </a:r>
            <a:endParaRPr lang="es-CO" sz="2800"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154070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6018ACF-4048-40A6-A6E0-0B20C09E600C}"/>
              </a:ext>
            </a:extLst>
          </p:cNvPr>
          <p:cNvSpPr>
            <a:spLocks noGrp="1"/>
          </p:cNvSpPr>
          <p:nvPr>
            <p:ph idx="4294967295"/>
          </p:nvPr>
        </p:nvSpPr>
        <p:spPr>
          <a:xfrm>
            <a:off x="529388" y="1927225"/>
            <a:ext cx="10539665" cy="1012825"/>
          </a:xfrm>
          <a:prstGeom prst="rect">
            <a:avLst/>
          </a:prstGeom>
        </p:spPr>
        <p:txBody>
          <a:bodyPr/>
          <a:lstStyle/>
          <a:p>
            <a:pPr marL="0" indent="0" algn="just">
              <a:buNone/>
            </a:pPr>
            <a:r>
              <a:rPr lang="es-CO" sz="2000" dirty="0">
                <a:latin typeface="Arial Narrow" panose="020B0606020202030204" pitchFamily="34" charset="0"/>
              </a:rPr>
              <a:t>El saldo disponible en el Sistema de Cuenta Única Nacional de la Unidad Pensión 19-14-02 (incluye recursos del ISS Empleador y recursos de FCN propios) a 31 de diciembre de 2021 es de $108.519 (en millones), los cuales generaron </a:t>
            </a:r>
            <a:r>
              <a:rPr lang="es-CO" sz="2000" b="1" dirty="0">
                <a:latin typeface="Arial Narrow" panose="020B0606020202030204" pitchFamily="34" charset="0"/>
              </a:rPr>
              <a:t>rendimientos en la vigencia 2021 por $2.032 (en millones).</a:t>
            </a:r>
          </a:p>
          <a:p>
            <a:pPr marL="0" indent="0">
              <a:buNone/>
            </a:pPr>
            <a:endParaRPr lang="es-CO" sz="2000" dirty="0">
              <a:latin typeface="Arial Narrow" panose="020B0606020202030204" pitchFamily="34" charset="0"/>
            </a:endParaRPr>
          </a:p>
        </p:txBody>
      </p:sp>
      <p:graphicFrame>
        <p:nvGraphicFramePr>
          <p:cNvPr id="7" name="Objeto 6">
            <a:extLst>
              <a:ext uri="{FF2B5EF4-FFF2-40B4-BE49-F238E27FC236}">
                <a16:creationId xmlns:a16="http://schemas.microsoft.com/office/drawing/2014/main" id="{F892A5E8-2299-48EE-A909-AC9A03C64F32}"/>
              </a:ext>
            </a:extLst>
          </p:cNvPr>
          <p:cNvGraphicFramePr>
            <a:graphicFrameLocks noChangeAspect="1"/>
          </p:cNvGraphicFramePr>
          <p:nvPr>
            <p:extLst>
              <p:ext uri="{D42A27DB-BD31-4B8C-83A1-F6EECF244321}">
                <p14:modId xmlns:p14="http://schemas.microsoft.com/office/powerpoint/2010/main" val="2343043624"/>
              </p:ext>
            </p:extLst>
          </p:nvPr>
        </p:nvGraphicFramePr>
        <p:xfrm>
          <a:off x="996950" y="3189483"/>
          <a:ext cx="3425825" cy="3822984"/>
        </p:xfrm>
        <a:graphic>
          <a:graphicData uri="http://schemas.openxmlformats.org/presentationml/2006/ole">
            <mc:AlternateContent xmlns:mc="http://schemas.openxmlformats.org/markup-compatibility/2006">
              <mc:Choice xmlns:v="urn:schemas-microsoft-com:vml" Requires="v">
                <p:oleObj spid="_x0000_s5122" name="Worksheet" r:id="rId3" imgW="3190890" imgH="3181478" progId="Excel.Sheet.12">
                  <p:embed/>
                </p:oleObj>
              </mc:Choice>
              <mc:Fallback>
                <p:oleObj name="Worksheet" r:id="rId3" imgW="3190890" imgH="3181478" progId="Excel.Sheet.12">
                  <p:embed/>
                  <p:pic>
                    <p:nvPicPr>
                      <p:cNvPr id="7" name="Objeto 6">
                        <a:extLst>
                          <a:ext uri="{FF2B5EF4-FFF2-40B4-BE49-F238E27FC236}">
                            <a16:creationId xmlns:a16="http://schemas.microsoft.com/office/drawing/2014/main" id="{F892A5E8-2299-48EE-A909-AC9A03C64F32}"/>
                          </a:ext>
                        </a:extLst>
                      </p:cNvPr>
                      <p:cNvPicPr/>
                      <p:nvPr/>
                    </p:nvPicPr>
                    <p:blipFill>
                      <a:blip r:embed="rId4"/>
                      <a:stretch>
                        <a:fillRect/>
                      </a:stretch>
                    </p:blipFill>
                    <p:spPr>
                      <a:xfrm>
                        <a:off x="996950" y="3189483"/>
                        <a:ext cx="3425825" cy="3822984"/>
                      </a:xfrm>
                      <a:prstGeom prst="rect">
                        <a:avLst/>
                      </a:prstGeom>
                    </p:spPr>
                  </p:pic>
                </p:oleObj>
              </mc:Fallback>
            </mc:AlternateContent>
          </a:graphicData>
        </a:graphic>
      </p:graphicFrame>
      <p:graphicFrame>
        <p:nvGraphicFramePr>
          <p:cNvPr id="10" name="Gráfico 9">
            <a:extLst>
              <a:ext uri="{FF2B5EF4-FFF2-40B4-BE49-F238E27FC236}">
                <a16:creationId xmlns:a16="http://schemas.microsoft.com/office/drawing/2014/main" id="{3E9F5FB2-07C6-4700-A7EC-DD9CDD27A371}"/>
              </a:ext>
            </a:extLst>
          </p:cNvPr>
          <p:cNvGraphicFramePr>
            <a:graphicFrameLocks/>
          </p:cNvGraphicFramePr>
          <p:nvPr>
            <p:extLst>
              <p:ext uri="{D42A27DB-BD31-4B8C-83A1-F6EECF244321}">
                <p14:modId xmlns:p14="http://schemas.microsoft.com/office/powerpoint/2010/main" val="3795637654"/>
              </p:ext>
            </p:extLst>
          </p:nvPr>
        </p:nvGraphicFramePr>
        <p:xfrm>
          <a:off x="5076967" y="3031402"/>
          <a:ext cx="6117807" cy="3822984"/>
        </p:xfrm>
        <a:graphic>
          <a:graphicData uri="http://schemas.openxmlformats.org/drawingml/2006/chart">
            <c:chart xmlns:c="http://schemas.openxmlformats.org/drawingml/2006/chart" xmlns:r="http://schemas.openxmlformats.org/officeDocument/2006/relationships" r:id="rId5"/>
          </a:graphicData>
        </a:graphic>
      </p:graphicFrame>
      <p:sp>
        <p:nvSpPr>
          <p:cNvPr id="2" name="CuadroTexto 1"/>
          <p:cNvSpPr txBox="1"/>
          <p:nvPr/>
        </p:nvSpPr>
        <p:spPr>
          <a:xfrm>
            <a:off x="1954353" y="955746"/>
            <a:ext cx="8283294" cy="954107"/>
          </a:xfrm>
          <a:prstGeom prst="rect">
            <a:avLst/>
          </a:prstGeom>
          <a:noFill/>
        </p:spPr>
        <p:txBody>
          <a:bodyPr wrap="non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2.2 RENDIMIENTOS RECURSOS DE LA UNIDAD PENSIÓN</a:t>
            </a:r>
          </a:p>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EN SISTEMA DE CUENTA ÚNICA NACIONAL</a:t>
            </a:r>
            <a:endParaRPr lang="es-CO" sz="2800"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194086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3434A30D-D1CB-98D2-692C-1D06420DE1B5}"/>
              </a:ext>
            </a:extLst>
          </p:cNvPr>
          <p:cNvSpPr/>
          <p:nvPr/>
        </p:nvSpPr>
        <p:spPr>
          <a:xfrm>
            <a:off x="773556" y="1069196"/>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4</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1DCAC09C-0DDF-EE74-CB5D-37D3DF2F73E8}"/>
              </a:ext>
            </a:extLst>
          </p:cNvPr>
          <p:cNvSpPr txBox="1"/>
          <p:nvPr/>
        </p:nvSpPr>
        <p:spPr>
          <a:xfrm flipH="1">
            <a:off x="501088" y="1720341"/>
            <a:ext cx="1383130" cy="369332"/>
          </a:xfrm>
          <a:prstGeom prst="rect">
            <a:avLst/>
          </a:prstGeom>
          <a:noFill/>
        </p:spPr>
        <p:txBody>
          <a:bodyPr wrap="square" rtlCol="0">
            <a:spAutoFit/>
          </a:bodyPr>
          <a:lstStyle/>
          <a:p>
            <a:r>
              <a:rPr lang="es-MX" b="1" dirty="0">
                <a:latin typeface="Arial Narrow" panose="020B0606020202030204" pitchFamily="34" charset="0"/>
              </a:rPr>
              <a:t>USUARIOS</a:t>
            </a:r>
            <a:r>
              <a:rPr lang="es-MX" dirty="0"/>
              <a:t>:</a:t>
            </a:r>
            <a:endParaRPr lang="es-CO" dirty="0"/>
          </a:p>
        </p:txBody>
      </p:sp>
      <p:sp>
        <p:nvSpPr>
          <p:cNvPr id="7" name="CuadroTexto 6">
            <a:extLst>
              <a:ext uri="{FF2B5EF4-FFF2-40B4-BE49-F238E27FC236}">
                <a16:creationId xmlns:a16="http://schemas.microsoft.com/office/drawing/2014/main" id="{C6470988-5625-3B0D-00B5-D55D8FCD3D75}"/>
              </a:ext>
            </a:extLst>
          </p:cNvPr>
          <p:cNvSpPr txBox="1"/>
          <p:nvPr/>
        </p:nvSpPr>
        <p:spPr>
          <a:xfrm>
            <a:off x="2230581" y="1288473"/>
            <a:ext cx="7767857" cy="369332"/>
          </a:xfrm>
          <a:prstGeom prst="rect">
            <a:avLst/>
          </a:prstGeom>
          <a:solidFill>
            <a:schemeClr val="accent1">
              <a:lumMod val="40000"/>
              <a:lumOff val="60000"/>
            </a:schemeClr>
          </a:solidFill>
        </p:spPr>
        <p:txBody>
          <a:bodyPr wrap="square" rtlCol="0">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effectLst/>
                <a:uLnTx/>
                <a:uFillTx/>
                <a:latin typeface="Arial Narrow" panose="020B0606020202030204" pitchFamily="34" charset="0"/>
              </a:rPr>
              <a:t>Atención efectiva al afiliado con la implementación de canales electrónicos</a:t>
            </a:r>
            <a:r>
              <a:rPr kumimoji="0" lang="es-ES" sz="1000" b="1" i="0" u="none" strike="noStrike" kern="1200" cap="none" spc="0" normalizeH="0" baseline="0" noProof="0" dirty="0">
                <a:ln>
                  <a:noFill/>
                </a:ln>
                <a:effectLst/>
                <a:uLnTx/>
                <a:uFillTx/>
                <a:latin typeface="Arial Narrow" panose="020B0606020202030204" pitchFamily="34" charset="0"/>
              </a:rPr>
              <a:t>. </a:t>
            </a:r>
          </a:p>
        </p:txBody>
      </p:sp>
      <p:sp>
        <p:nvSpPr>
          <p:cNvPr id="8" name="CuadroTexto 7">
            <a:extLst>
              <a:ext uri="{FF2B5EF4-FFF2-40B4-BE49-F238E27FC236}">
                <a16:creationId xmlns:a16="http://schemas.microsoft.com/office/drawing/2014/main" id="{5CAEEDE7-BD77-C50C-BFF0-8E0FDAF59BE4}"/>
              </a:ext>
            </a:extLst>
          </p:cNvPr>
          <p:cNvSpPr txBox="1"/>
          <p:nvPr/>
        </p:nvSpPr>
        <p:spPr>
          <a:xfrm>
            <a:off x="2113099" y="1845919"/>
            <a:ext cx="8665737" cy="2246769"/>
          </a:xfrm>
          <a:prstGeom prst="rect">
            <a:avLst/>
          </a:prstGeom>
          <a:noFill/>
          <a:ln>
            <a:solidFill>
              <a:srgbClr val="CCECFF"/>
            </a:solidFill>
          </a:ln>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El nuevo espacio de consulta telefónico para el seguimiento a las PQRSDF de salud</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El Formulario Único de Trámites,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Disminución en los tiempos de respuesta</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trámites en línea como boletines de pago, certificaciones de afiliación, certificados de pensión, certificado de ingresos y retención y consulta del estado de trámites ante la Entidad.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Atención oportuna más de </a:t>
            </a:r>
            <a:r>
              <a:rPr kumimoji="0" lang="es-CO" sz="2000" b="1" i="0" u="none" strike="noStrike" kern="1200" cap="none" spc="0" normalizeH="0" baseline="0" noProof="0" dirty="0">
                <a:ln>
                  <a:noFill/>
                </a:ln>
                <a:effectLst/>
                <a:uLnTx/>
                <a:uFillTx/>
                <a:latin typeface="Arial Narrow" panose="020B0606020202030204" pitchFamily="34" charset="0"/>
              </a:rPr>
              <a:t>50.720</a:t>
            </a:r>
            <a:r>
              <a:rPr kumimoji="0" lang="es-CO" sz="2000" b="0" i="0" u="none" strike="noStrike" kern="1200" cap="none" spc="0" normalizeH="0" baseline="0" noProof="0" dirty="0">
                <a:ln>
                  <a:noFill/>
                </a:ln>
                <a:effectLst/>
                <a:uLnTx/>
                <a:uFillTx/>
                <a:latin typeface="Arial Narrow" panose="020B0606020202030204" pitchFamily="34" charset="0"/>
              </a:rPr>
              <a:t> solicitudes presentadas durante</a:t>
            </a:r>
            <a:r>
              <a:rPr kumimoji="0" lang="es-CO" sz="2000" b="0" i="0" u="none" strike="noStrike" kern="1200" cap="none" spc="0" normalizeH="0" noProof="0" dirty="0">
                <a:ln>
                  <a:noFill/>
                </a:ln>
                <a:effectLst/>
                <a:uLnTx/>
                <a:uFillTx/>
                <a:latin typeface="Arial Narrow" panose="020B0606020202030204" pitchFamily="34" charset="0"/>
              </a:rPr>
              <a:t> 2018 a junio 2022</a:t>
            </a:r>
            <a:r>
              <a:rPr kumimoji="0" lang="es-CO" sz="2000" b="0" i="0" u="none" strike="noStrike" kern="1200" cap="none" spc="0" normalizeH="0" baseline="0" noProof="0" dirty="0">
                <a:ln>
                  <a:noFill/>
                </a:ln>
                <a:effectLst/>
                <a:uLnTx/>
                <a:uFillTx/>
                <a:latin typeface="Arial Narrow" panose="020B0606020202030204" pitchFamily="34" charset="0"/>
              </a:rPr>
              <a:t>.</a:t>
            </a:r>
          </a:p>
        </p:txBody>
      </p:sp>
      <p:sp>
        <p:nvSpPr>
          <p:cNvPr id="9" name="Elipse 8">
            <a:extLst>
              <a:ext uri="{FF2B5EF4-FFF2-40B4-BE49-F238E27FC236}">
                <a16:creationId xmlns:a16="http://schemas.microsoft.com/office/drawing/2014/main" id="{05FBC386-D623-4F4E-EC64-153AB8F9C3DB}"/>
              </a:ext>
            </a:extLst>
          </p:cNvPr>
          <p:cNvSpPr/>
          <p:nvPr/>
        </p:nvSpPr>
        <p:spPr>
          <a:xfrm>
            <a:off x="763846" y="4003114"/>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5</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1" name="CuadroTexto 10">
            <a:extLst>
              <a:ext uri="{FF2B5EF4-FFF2-40B4-BE49-F238E27FC236}">
                <a16:creationId xmlns:a16="http://schemas.microsoft.com/office/drawing/2014/main" id="{196DDA99-358E-7B69-7B6A-CFFDC63DF393}"/>
              </a:ext>
            </a:extLst>
          </p:cNvPr>
          <p:cNvSpPr txBox="1"/>
          <p:nvPr/>
        </p:nvSpPr>
        <p:spPr>
          <a:xfrm>
            <a:off x="501087" y="4835236"/>
            <a:ext cx="24776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effectLst/>
                <a:uLnTx/>
                <a:uFillTx/>
                <a:latin typeface="Arial Narrow" panose="020B0606020202030204" pitchFamily="34" charset="0"/>
              </a:rPr>
              <a:t>COBRO COACTIVO:</a:t>
            </a:r>
            <a:endParaRPr kumimoji="0" lang="es-CO" sz="1800" b="1" i="0" u="none" strike="noStrike" kern="1200" cap="none" spc="0" normalizeH="0" baseline="0" noProof="0" dirty="0">
              <a:ln>
                <a:noFill/>
              </a:ln>
              <a:effectLst/>
              <a:uLnTx/>
              <a:uFillTx/>
              <a:latin typeface="Arial Narrow" panose="020B0606020202030204" pitchFamily="34" charset="0"/>
            </a:endParaRPr>
          </a:p>
        </p:txBody>
      </p:sp>
      <p:sp>
        <p:nvSpPr>
          <p:cNvPr id="12" name="CuadroTexto 11">
            <a:extLst>
              <a:ext uri="{FF2B5EF4-FFF2-40B4-BE49-F238E27FC236}">
                <a16:creationId xmlns:a16="http://schemas.microsoft.com/office/drawing/2014/main" id="{1697036C-B847-8A98-C2FC-4E0FB85CD9B3}"/>
              </a:ext>
            </a:extLst>
          </p:cNvPr>
          <p:cNvSpPr txBox="1"/>
          <p:nvPr/>
        </p:nvSpPr>
        <p:spPr>
          <a:xfrm>
            <a:off x="1330915" y="4347968"/>
            <a:ext cx="10706187" cy="369332"/>
          </a:xfrm>
          <a:prstGeom prst="rect">
            <a:avLst/>
          </a:prstGeom>
          <a:solidFill>
            <a:schemeClr val="accent1">
              <a:lumMod val="40000"/>
              <a:lumOff val="60000"/>
            </a:schemeClr>
          </a:solidFill>
        </p:spPr>
        <p:txBody>
          <a:bodyPr wrap="square" rtlCol="0">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effectLst/>
                <a:uLnTx/>
                <a:uFillTx/>
                <a:latin typeface="Arial Narrow" panose="020B0606020202030204" pitchFamily="34" charset="0"/>
              </a:rPr>
              <a:t>Recaudo efectivo de cuotas partes pensionales producto de implementación de las nuevas competencias</a:t>
            </a:r>
            <a:r>
              <a:rPr kumimoji="0" lang="es-CO" b="1" i="0" u="none" strike="noStrike" kern="1200" cap="none" spc="0" normalizeH="0" baseline="0" noProof="0" dirty="0">
                <a:ln>
                  <a:noFill/>
                </a:ln>
                <a:effectLst/>
                <a:uLnTx/>
                <a:uFillTx/>
                <a:latin typeface="Arial Narrow" panose="020B0606020202030204" pitchFamily="34" charset="0"/>
              </a:rPr>
              <a:t>. </a:t>
            </a:r>
          </a:p>
        </p:txBody>
      </p:sp>
      <p:sp>
        <p:nvSpPr>
          <p:cNvPr id="13" name="CuadroTexto 12">
            <a:extLst>
              <a:ext uri="{FF2B5EF4-FFF2-40B4-BE49-F238E27FC236}">
                <a16:creationId xmlns:a16="http://schemas.microsoft.com/office/drawing/2014/main" id="{8109CEA5-6DE3-61F0-41A1-94CD72AE9417}"/>
              </a:ext>
            </a:extLst>
          </p:cNvPr>
          <p:cNvSpPr txBox="1"/>
          <p:nvPr/>
        </p:nvSpPr>
        <p:spPr>
          <a:xfrm>
            <a:off x="3214255" y="4959927"/>
            <a:ext cx="7564581" cy="1631216"/>
          </a:xfrm>
          <a:prstGeom prst="rect">
            <a:avLst/>
          </a:prstGeom>
          <a:noFill/>
          <a:ln>
            <a:solidFill>
              <a:srgbClr val="CCECFF"/>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Se incrementó el reconocimiento y pago de las cuotas partes pensionales:</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1" i="0" u="none" strike="noStrike" kern="1200" cap="none" spc="0" normalizeH="0" baseline="0" noProof="0" dirty="0">
                <a:ln>
                  <a:noFill/>
                </a:ln>
                <a:effectLst/>
                <a:uLnTx/>
                <a:uFillTx/>
                <a:latin typeface="Arial Narrow" panose="020B0606020202030204" pitchFamily="34" charset="0"/>
              </a:rPr>
              <a:t>$6.848.956.800 </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en 2019;</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1" i="0" u="none" strike="noStrike" kern="1200" cap="none" spc="0" normalizeH="0" baseline="0" noProof="0" dirty="0">
                <a:ln>
                  <a:noFill/>
                </a:ln>
                <a:effectLst/>
                <a:uLnTx/>
                <a:uFillTx/>
                <a:latin typeface="Arial Narrow" panose="020B0606020202030204" pitchFamily="34" charset="0"/>
              </a:rPr>
              <a:t>$4.385.408.921 </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en 2020;</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1" i="0" u="none" strike="noStrike" kern="1200" cap="none" spc="0" normalizeH="0" baseline="0" noProof="0" dirty="0">
                <a:ln>
                  <a:noFill/>
                </a:ln>
                <a:effectLst/>
                <a:uLnTx/>
                <a:uFillTx/>
                <a:latin typeface="Arial Narrow" panose="020B0606020202030204" pitchFamily="34" charset="0"/>
              </a:rPr>
              <a:t>$1.962.628.999  </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en </a:t>
            </a:r>
            <a:r>
              <a:rPr kumimoji="0" lang="es-CO" sz="2000" b="0" i="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2021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 </a:t>
            </a:r>
            <a:r>
              <a:rPr kumimoji="0" lang="es-CO" sz="2000" b="1" i="0" u="none" strike="noStrike" kern="1200" cap="none" spc="0" normalizeH="0" baseline="0" noProof="0" dirty="0">
                <a:ln>
                  <a:noFill/>
                </a:ln>
                <a:effectLst/>
                <a:uLnTx/>
                <a:uFillTx/>
                <a:latin typeface="Arial Narrow" panose="020B0606020202030204" pitchFamily="34" charset="0"/>
              </a:rPr>
              <a:t>$6.310.545.421 </a:t>
            </a:r>
            <a:r>
              <a:rPr kumimoji="0" lang="es-CO" sz="2000" b="0" i="0" u="none" strike="noStrike" kern="1200" cap="none" spc="0" normalizeH="0" baseline="0" noProof="0" dirty="0">
                <a:ln>
                  <a:noFill/>
                </a:ln>
                <a:effectLst/>
                <a:uLnTx/>
                <a:uFillTx/>
                <a:latin typeface="Arial Narrow" panose="020B0606020202030204" pitchFamily="34" charset="0"/>
                <a:cs typeface="Times New Roman" panose="02020603050405020304" pitchFamily="18" charset="0"/>
              </a:rPr>
              <a:t>en lo que va del año 2022</a:t>
            </a:r>
            <a:endParaRPr kumimoji="0" lang="es-CO" sz="2000" b="0" i="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9943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D3E20C9-1342-4AF9-B504-E8FFBB305E2C}"/>
              </a:ext>
            </a:extLst>
          </p:cNvPr>
          <p:cNvSpPr>
            <a:spLocks noGrp="1"/>
          </p:cNvSpPr>
          <p:nvPr>
            <p:ph idx="4294967295"/>
          </p:nvPr>
        </p:nvSpPr>
        <p:spPr>
          <a:xfrm>
            <a:off x="445168" y="1787525"/>
            <a:ext cx="10070432" cy="985838"/>
          </a:xfrm>
          <a:prstGeom prst="rect">
            <a:avLst/>
          </a:prstGeom>
        </p:spPr>
        <p:txBody>
          <a:bodyPr/>
          <a:lstStyle/>
          <a:p>
            <a:pPr marL="0" indent="0">
              <a:buNone/>
            </a:pPr>
            <a:r>
              <a:rPr lang="es-CO" sz="2000" dirty="0">
                <a:latin typeface="Arial Narrow" panose="020B0606020202030204" pitchFamily="34" charset="0"/>
              </a:rPr>
              <a:t>La entidad cuenta con inversión accionaria para la vigencia 2021 por valor total de </a:t>
            </a:r>
            <a:r>
              <a:rPr lang="es-CO" sz="2000" b="1" dirty="0">
                <a:latin typeface="Arial Narrow" panose="020B0606020202030204" pitchFamily="34" charset="0"/>
              </a:rPr>
              <a:t>$1.314.694 (miles) </a:t>
            </a:r>
            <a:r>
              <a:rPr lang="es-CO" sz="2000" dirty="0">
                <a:latin typeface="Arial Narrow" panose="020B0606020202030204" pitchFamily="34" charset="0"/>
              </a:rPr>
              <a:t>las cuales fueron asignadas producto de la liquidación de Ferrocarriles Nacionales de Colombia, así:</a:t>
            </a:r>
          </a:p>
          <a:p>
            <a:pPr marL="0" indent="0">
              <a:buNone/>
            </a:pPr>
            <a:endParaRPr lang="es-CO" sz="2000" dirty="0">
              <a:latin typeface="Arial Narrow" panose="020B0606020202030204" pitchFamily="34" charset="0"/>
            </a:endParaRPr>
          </a:p>
        </p:txBody>
      </p:sp>
      <p:graphicFrame>
        <p:nvGraphicFramePr>
          <p:cNvPr id="4" name="Objeto 3">
            <a:extLst>
              <a:ext uri="{FF2B5EF4-FFF2-40B4-BE49-F238E27FC236}">
                <a16:creationId xmlns:a16="http://schemas.microsoft.com/office/drawing/2014/main" id="{AD0E8C7E-0334-4FA6-90CB-E2E04938CD1E}"/>
              </a:ext>
            </a:extLst>
          </p:cNvPr>
          <p:cNvGraphicFramePr>
            <a:graphicFrameLocks noChangeAspect="1"/>
          </p:cNvGraphicFramePr>
          <p:nvPr>
            <p:extLst>
              <p:ext uri="{D42A27DB-BD31-4B8C-83A1-F6EECF244321}">
                <p14:modId xmlns:p14="http://schemas.microsoft.com/office/powerpoint/2010/main" val="779278908"/>
              </p:ext>
            </p:extLst>
          </p:nvPr>
        </p:nvGraphicFramePr>
        <p:xfrm>
          <a:off x="838200" y="2654044"/>
          <a:ext cx="4655474" cy="3465631"/>
        </p:xfrm>
        <a:graphic>
          <a:graphicData uri="http://schemas.openxmlformats.org/presentationml/2006/ole">
            <mc:AlternateContent xmlns:mc="http://schemas.openxmlformats.org/markup-compatibility/2006">
              <mc:Choice xmlns:v="urn:schemas-microsoft-com:vml" Requires="v">
                <p:oleObj spid="_x0000_s6146" name="Worksheet" r:id="rId3" imgW="4905498" imgH="3162353" progId="Excel.Sheet.12">
                  <p:embed/>
                </p:oleObj>
              </mc:Choice>
              <mc:Fallback>
                <p:oleObj name="Worksheet" r:id="rId3" imgW="4905498" imgH="3162353" progId="Excel.Sheet.12">
                  <p:embed/>
                  <p:pic>
                    <p:nvPicPr>
                      <p:cNvPr id="4" name="Objeto 3">
                        <a:extLst>
                          <a:ext uri="{FF2B5EF4-FFF2-40B4-BE49-F238E27FC236}">
                            <a16:creationId xmlns:a16="http://schemas.microsoft.com/office/drawing/2014/main" id="{AD0E8C7E-0334-4FA6-90CB-E2E04938CD1E}"/>
                          </a:ext>
                        </a:extLst>
                      </p:cNvPr>
                      <p:cNvPicPr/>
                      <p:nvPr/>
                    </p:nvPicPr>
                    <p:blipFill>
                      <a:blip r:embed="rId4"/>
                      <a:stretch>
                        <a:fillRect/>
                      </a:stretch>
                    </p:blipFill>
                    <p:spPr>
                      <a:xfrm>
                        <a:off x="838200" y="2654044"/>
                        <a:ext cx="4655474" cy="3465631"/>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5DFED952-D00F-4E3C-A295-96499B3F7EAC}"/>
              </a:ext>
            </a:extLst>
          </p:cNvPr>
          <p:cNvGraphicFramePr>
            <a:graphicFrameLocks noChangeAspect="1"/>
          </p:cNvGraphicFramePr>
          <p:nvPr>
            <p:extLst>
              <p:ext uri="{D42A27DB-BD31-4B8C-83A1-F6EECF244321}">
                <p14:modId xmlns:p14="http://schemas.microsoft.com/office/powerpoint/2010/main" val="1071652072"/>
              </p:ext>
            </p:extLst>
          </p:nvPr>
        </p:nvGraphicFramePr>
        <p:xfrm>
          <a:off x="5609229" y="2364639"/>
          <a:ext cx="6318914" cy="4156478"/>
        </p:xfrm>
        <a:graphic>
          <a:graphicData uri="http://schemas.openxmlformats.org/presentationml/2006/ole">
            <mc:AlternateContent xmlns:mc="http://schemas.openxmlformats.org/markup-compatibility/2006">
              <mc:Choice xmlns:v="urn:schemas-microsoft-com:vml" Requires="v">
                <p:oleObj spid="_x0000_s6147" name="Worksheet" r:id="rId5" imgW="4743385" imgH="4505154" progId="Excel.Sheet.12">
                  <p:embed/>
                </p:oleObj>
              </mc:Choice>
              <mc:Fallback>
                <p:oleObj name="Worksheet" r:id="rId5" imgW="4743385" imgH="4505154" progId="Excel.Sheet.12">
                  <p:embed/>
                  <p:pic>
                    <p:nvPicPr>
                      <p:cNvPr id="6" name="Objeto 5">
                        <a:extLst>
                          <a:ext uri="{FF2B5EF4-FFF2-40B4-BE49-F238E27FC236}">
                            <a16:creationId xmlns:a16="http://schemas.microsoft.com/office/drawing/2014/main" id="{5DFED952-D00F-4E3C-A295-96499B3F7EAC}"/>
                          </a:ext>
                        </a:extLst>
                      </p:cNvPr>
                      <p:cNvPicPr/>
                      <p:nvPr/>
                    </p:nvPicPr>
                    <p:blipFill>
                      <a:blip r:embed="rId6"/>
                      <a:stretch>
                        <a:fillRect/>
                      </a:stretch>
                    </p:blipFill>
                    <p:spPr>
                      <a:xfrm>
                        <a:off x="5609229" y="2364639"/>
                        <a:ext cx="6318914" cy="4156478"/>
                      </a:xfrm>
                      <a:prstGeom prst="rect">
                        <a:avLst/>
                      </a:prstGeom>
                    </p:spPr>
                  </p:pic>
                </p:oleObj>
              </mc:Fallback>
            </mc:AlternateContent>
          </a:graphicData>
        </a:graphic>
      </p:graphicFrame>
      <p:sp>
        <p:nvSpPr>
          <p:cNvPr id="2" name="CuadroTexto 1"/>
          <p:cNvSpPr txBox="1"/>
          <p:nvPr/>
        </p:nvSpPr>
        <p:spPr>
          <a:xfrm>
            <a:off x="3627620" y="1004341"/>
            <a:ext cx="4781861" cy="523220"/>
          </a:xfrm>
          <a:prstGeom prst="rect">
            <a:avLst/>
          </a:prstGeom>
          <a:noFill/>
        </p:spPr>
        <p:txBody>
          <a:bodyPr wrap="square" rtlCol="0">
            <a:spAutoFit/>
          </a:bodyPr>
          <a:lstStyle/>
          <a:p>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3. INVERSIÓN ACCIONARIA</a:t>
            </a:r>
          </a:p>
        </p:txBody>
      </p:sp>
    </p:spTree>
    <p:extLst>
      <p:ext uri="{BB962C8B-B14F-4D97-AF65-F5344CB8AC3E}">
        <p14:creationId xmlns:p14="http://schemas.microsoft.com/office/powerpoint/2010/main" val="4180921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84D58-CF45-4565-8174-382474290146}"/>
              </a:ext>
            </a:extLst>
          </p:cNvPr>
          <p:cNvSpPr>
            <a:spLocks noGrp="1"/>
          </p:cNvSpPr>
          <p:nvPr>
            <p:ph type="title" idx="4294967295"/>
          </p:nvPr>
        </p:nvSpPr>
        <p:spPr>
          <a:xfrm>
            <a:off x="8415338" y="842963"/>
            <a:ext cx="3776662" cy="423862"/>
          </a:xfrm>
          <a:prstGeom prst="rect">
            <a:avLst/>
          </a:prstGeom>
        </p:spPr>
        <p:txBody>
          <a:bodyPr>
            <a:normAutofit fontScale="90000"/>
          </a:bodyPr>
          <a:lstStyle/>
          <a:p>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GESTIÓN CARTERA </a:t>
            </a:r>
          </a:p>
        </p:txBody>
      </p:sp>
      <p:sp>
        <p:nvSpPr>
          <p:cNvPr id="3" name="Marcador de contenido 2">
            <a:extLst>
              <a:ext uri="{FF2B5EF4-FFF2-40B4-BE49-F238E27FC236}">
                <a16:creationId xmlns:a16="http://schemas.microsoft.com/office/drawing/2014/main" id="{91271B80-E264-4660-9A55-C8806635262A}"/>
              </a:ext>
            </a:extLst>
          </p:cNvPr>
          <p:cNvSpPr>
            <a:spLocks noGrp="1"/>
          </p:cNvSpPr>
          <p:nvPr>
            <p:ph idx="4294967295"/>
          </p:nvPr>
        </p:nvSpPr>
        <p:spPr>
          <a:xfrm>
            <a:off x="324853" y="1266825"/>
            <a:ext cx="11867147" cy="1806575"/>
          </a:xfrm>
          <a:prstGeom prst="rect">
            <a:avLst/>
          </a:prstGeom>
        </p:spPr>
        <p:txBody>
          <a:bodyPr>
            <a:normAutofit fontScale="92500" lnSpcReduction="10000"/>
          </a:bodyPr>
          <a:lstStyle/>
          <a:p>
            <a:pPr marL="0" indent="0" algn="just">
              <a:buNone/>
            </a:pPr>
            <a:r>
              <a:rPr lang="es-CO" sz="2000" b="1" dirty="0">
                <a:latin typeface="Arial Narrow" panose="020B0606020202030204" pitchFamily="34" charset="0"/>
              </a:rPr>
              <a:t>1. Cuotas Partes Por Cobrar Extinto Instituto Seguro Social</a:t>
            </a:r>
          </a:p>
          <a:p>
            <a:pPr marL="0" indent="0" algn="just">
              <a:buNone/>
            </a:pPr>
            <a:r>
              <a:rPr lang="es-CO" sz="2000" dirty="0">
                <a:latin typeface="Arial Narrow" panose="020B0606020202030204" pitchFamily="34" charset="0"/>
              </a:rPr>
              <a:t>El Fondo de Pasivo Social de Ferrocarriles Nacionales de Colombia a través del decreto 553 de 2015 en su Artículo 2 “le asigna la competencia de la administración de las cuotas partes pensionales por cobrar y por pagar del ISS empleador reconocidas con anterioridad al 28 de septiembre de 2012”.</a:t>
            </a:r>
          </a:p>
          <a:p>
            <a:pPr marL="0" indent="0" algn="just">
              <a:buNone/>
            </a:pPr>
            <a:r>
              <a:rPr lang="es-CO" sz="2000" dirty="0">
                <a:latin typeface="Arial Narrow" panose="020B0606020202030204" pitchFamily="34" charset="0"/>
              </a:rPr>
              <a:t>Para el año 2021 se emitió la siguiente </a:t>
            </a:r>
            <a:r>
              <a:rPr lang="es-CO" sz="2000" b="1" dirty="0">
                <a:latin typeface="Arial Narrow" panose="020B0606020202030204" pitchFamily="34" charset="0"/>
              </a:rPr>
              <a:t>facturación </a:t>
            </a:r>
            <a:r>
              <a:rPr lang="es-CO" sz="2000" dirty="0">
                <a:latin typeface="Arial Narrow" panose="020B0606020202030204" pitchFamily="34" charset="0"/>
              </a:rPr>
              <a:t>a las entidades deudoras por 1900 jubilados </a:t>
            </a:r>
            <a:r>
              <a:rPr lang="es-CO" sz="2000" b="1" dirty="0">
                <a:latin typeface="Arial Narrow" panose="020B0606020202030204" pitchFamily="34" charset="0"/>
              </a:rPr>
              <a:t>por valor de $17.344 (cifras en millones) </a:t>
            </a:r>
            <a:r>
              <a:rPr lang="es-CO" sz="2000" dirty="0">
                <a:latin typeface="Arial Narrow" panose="020B0606020202030204" pitchFamily="34" charset="0"/>
              </a:rPr>
              <a:t>detallando cada uno de los periodos así:</a:t>
            </a:r>
          </a:p>
          <a:p>
            <a:pPr marL="0" indent="0">
              <a:buNone/>
            </a:pPr>
            <a:endParaRPr lang="es-CO" sz="1800" dirty="0">
              <a:latin typeface="Arial Narrow" panose="020B0606020202030204" pitchFamily="34" charset="0"/>
            </a:endParaRPr>
          </a:p>
          <a:p>
            <a:pPr marL="0" indent="0">
              <a:buNone/>
            </a:pPr>
            <a:endParaRPr lang="es-CO" sz="1800" dirty="0">
              <a:latin typeface="Arial Narrow" panose="020B0606020202030204" pitchFamily="34" charset="0"/>
            </a:endParaRPr>
          </a:p>
          <a:p>
            <a:endParaRPr lang="es-CO" sz="1800" dirty="0">
              <a:latin typeface="Arial Narrow" panose="020B0606020202030204" pitchFamily="34" charset="0"/>
            </a:endParaRPr>
          </a:p>
        </p:txBody>
      </p:sp>
      <p:graphicFrame>
        <p:nvGraphicFramePr>
          <p:cNvPr id="5" name="Objeto 4">
            <a:extLst>
              <a:ext uri="{FF2B5EF4-FFF2-40B4-BE49-F238E27FC236}">
                <a16:creationId xmlns:a16="http://schemas.microsoft.com/office/drawing/2014/main" id="{258F9270-909B-4A76-B4C4-10B76688232D}"/>
              </a:ext>
            </a:extLst>
          </p:cNvPr>
          <p:cNvGraphicFramePr>
            <a:graphicFrameLocks noChangeAspect="1"/>
          </p:cNvGraphicFramePr>
          <p:nvPr>
            <p:extLst>
              <p:ext uri="{D42A27DB-BD31-4B8C-83A1-F6EECF244321}">
                <p14:modId xmlns:p14="http://schemas.microsoft.com/office/powerpoint/2010/main" val="84126369"/>
              </p:ext>
            </p:extLst>
          </p:nvPr>
        </p:nvGraphicFramePr>
        <p:xfrm>
          <a:off x="982663" y="3364816"/>
          <a:ext cx="3095625" cy="3409950"/>
        </p:xfrm>
        <a:graphic>
          <a:graphicData uri="http://schemas.openxmlformats.org/presentationml/2006/ole">
            <mc:AlternateContent xmlns:mc="http://schemas.openxmlformats.org/markup-compatibility/2006">
              <mc:Choice xmlns:v="urn:schemas-microsoft-com:vml" Requires="v">
                <p:oleObj spid="_x0000_s7170" name="Worksheet" r:id="rId3" imgW="3095727" imgH="3409976" progId="Excel.Sheet.12">
                  <p:embed/>
                </p:oleObj>
              </mc:Choice>
              <mc:Fallback>
                <p:oleObj name="Worksheet" r:id="rId3" imgW="3095727" imgH="3409976" progId="Excel.Sheet.12">
                  <p:embed/>
                  <p:pic>
                    <p:nvPicPr>
                      <p:cNvPr id="5" name="Objeto 4">
                        <a:extLst>
                          <a:ext uri="{FF2B5EF4-FFF2-40B4-BE49-F238E27FC236}">
                            <a16:creationId xmlns:a16="http://schemas.microsoft.com/office/drawing/2014/main" id="{258F9270-909B-4A76-B4C4-10B76688232D}"/>
                          </a:ext>
                        </a:extLst>
                      </p:cNvPr>
                      <p:cNvPicPr/>
                      <p:nvPr/>
                    </p:nvPicPr>
                    <p:blipFill>
                      <a:blip r:embed="rId4"/>
                      <a:stretch>
                        <a:fillRect/>
                      </a:stretch>
                    </p:blipFill>
                    <p:spPr>
                      <a:xfrm>
                        <a:off x="982663" y="3364816"/>
                        <a:ext cx="3095625" cy="3409950"/>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5EACFA8D-B5AB-47C6-89A5-85AC769CCAAE}"/>
              </a:ext>
            </a:extLst>
          </p:cNvPr>
          <p:cNvGraphicFramePr>
            <a:graphicFrameLocks noChangeAspect="1"/>
          </p:cNvGraphicFramePr>
          <p:nvPr>
            <p:extLst>
              <p:ext uri="{D42A27DB-BD31-4B8C-83A1-F6EECF244321}">
                <p14:modId xmlns:p14="http://schemas.microsoft.com/office/powerpoint/2010/main" val="2909965858"/>
              </p:ext>
            </p:extLst>
          </p:nvPr>
        </p:nvGraphicFramePr>
        <p:xfrm>
          <a:off x="4767431" y="3201012"/>
          <a:ext cx="6692565" cy="3409950"/>
        </p:xfrm>
        <a:graphic>
          <a:graphicData uri="http://schemas.openxmlformats.org/presentationml/2006/ole">
            <mc:AlternateContent xmlns:mc="http://schemas.openxmlformats.org/markup-compatibility/2006">
              <mc:Choice xmlns:v="urn:schemas-microsoft-com:vml" Requires="v">
                <p:oleObj spid="_x0000_s7171" name="Worksheet" r:id="rId5" imgW="5609802" imgH="2985795" progId="Excel.Sheet.12">
                  <p:embed/>
                </p:oleObj>
              </mc:Choice>
              <mc:Fallback>
                <p:oleObj name="Worksheet" r:id="rId5" imgW="5609802" imgH="2985795" progId="Excel.Sheet.12">
                  <p:embed/>
                  <p:pic>
                    <p:nvPicPr>
                      <p:cNvPr id="7" name="Objeto 6">
                        <a:extLst>
                          <a:ext uri="{FF2B5EF4-FFF2-40B4-BE49-F238E27FC236}">
                            <a16:creationId xmlns:a16="http://schemas.microsoft.com/office/drawing/2014/main" id="{5EACFA8D-B5AB-47C6-89A5-85AC769CCAAE}"/>
                          </a:ext>
                        </a:extLst>
                      </p:cNvPr>
                      <p:cNvPicPr/>
                      <p:nvPr/>
                    </p:nvPicPr>
                    <p:blipFill>
                      <a:blip r:embed="rId6"/>
                      <a:stretch>
                        <a:fillRect/>
                      </a:stretch>
                    </p:blipFill>
                    <p:spPr>
                      <a:xfrm>
                        <a:off x="4767431" y="3201012"/>
                        <a:ext cx="6692565" cy="3409950"/>
                      </a:xfrm>
                      <a:prstGeom prst="rect">
                        <a:avLst/>
                      </a:prstGeom>
                    </p:spPr>
                  </p:pic>
                </p:oleObj>
              </mc:Fallback>
            </mc:AlternateContent>
          </a:graphicData>
        </a:graphic>
      </p:graphicFrame>
    </p:spTree>
    <p:extLst>
      <p:ext uri="{BB962C8B-B14F-4D97-AF65-F5344CB8AC3E}">
        <p14:creationId xmlns:p14="http://schemas.microsoft.com/office/powerpoint/2010/main" val="3862633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664846F-1D1C-4546-A577-3C59CABBDBF9}"/>
              </a:ext>
            </a:extLst>
          </p:cNvPr>
          <p:cNvSpPr>
            <a:spLocks noGrp="1"/>
          </p:cNvSpPr>
          <p:nvPr>
            <p:ph idx="4294967295"/>
          </p:nvPr>
        </p:nvSpPr>
        <p:spPr>
          <a:xfrm>
            <a:off x="0" y="1841500"/>
            <a:ext cx="10515600" cy="736600"/>
          </a:xfrm>
          <a:prstGeom prst="rect">
            <a:avLst/>
          </a:prstGeom>
        </p:spPr>
        <p:txBody>
          <a:bodyPr/>
          <a:lstStyle/>
          <a:p>
            <a:pPr marL="0" indent="0">
              <a:buNone/>
            </a:pPr>
            <a:r>
              <a:rPr lang="es-CO" sz="2000" dirty="0">
                <a:latin typeface="Arial Narrow" panose="020B0606020202030204" pitchFamily="34" charset="0"/>
              </a:rPr>
              <a:t>Para el año 2021 se emitió la siguiente </a:t>
            </a:r>
            <a:r>
              <a:rPr lang="es-CO" sz="2000" b="1" dirty="0">
                <a:latin typeface="Arial Narrow" panose="020B0606020202030204" pitchFamily="34" charset="0"/>
              </a:rPr>
              <a:t>facturación</a:t>
            </a:r>
            <a:r>
              <a:rPr lang="es-CO" sz="2000" dirty="0">
                <a:latin typeface="Arial Narrow" panose="020B0606020202030204" pitchFamily="34" charset="0"/>
              </a:rPr>
              <a:t> a las entidades deudoras por 899 jubilados únicos </a:t>
            </a:r>
            <a:r>
              <a:rPr lang="es-CO" sz="2000" b="1" dirty="0">
                <a:latin typeface="Arial Narrow" panose="020B0606020202030204" pitchFamily="34" charset="0"/>
              </a:rPr>
              <a:t>por valor de $1.794 (cifras en millones)</a:t>
            </a:r>
            <a:r>
              <a:rPr lang="es-CO" sz="2000" dirty="0">
                <a:latin typeface="Arial Narrow" panose="020B0606020202030204" pitchFamily="34" charset="0"/>
              </a:rPr>
              <a:t> detallando cada uno de los periodos así:</a:t>
            </a:r>
          </a:p>
          <a:p>
            <a:endParaRPr lang="es-CO" sz="2000" dirty="0">
              <a:latin typeface="Arial Narrow" panose="020B0606020202030204" pitchFamily="34" charset="0"/>
            </a:endParaRPr>
          </a:p>
        </p:txBody>
      </p:sp>
      <p:graphicFrame>
        <p:nvGraphicFramePr>
          <p:cNvPr id="5" name="Objeto 4">
            <a:extLst>
              <a:ext uri="{FF2B5EF4-FFF2-40B4-BE49-F238E27FC236}">
                <a16:creationId xmlns:a16="http://schemas.microsoft.com/office/drawing/2014/main" id="{933C4518-085D-4055-B248-5E3C1F1BAF4A}"/>
              </a:ext>
            </a:extLst>
          </p:cNvPr>
          <p:cNvGraphicFramePr>
            <a:graphicFrameLocks noChangeAspect="1"/>
          </p:cNvGraphicFramePr>
          <p:nvPr>
            <p:extLst>
              <p:ext uri="{D42A27DB-BD31-4B8C-83A1-F6EECF244321}">
                <p14:modId xmlns:p14="http://schemas.microsoft.com/office/powerpoint/2010/main" val="610277675"/>
              </p:ext>
            </p:extLst>
          </p:nvPr>
        </p:nvGraphicFramePr>
        <p:xfrm>
          <a:off x="962036" y="3094807"/>
          <a:ext cx="3095625" cy="3409950"/>
        </p:xfrm>
        <a:graphic>
          <a:graphicData uri="http://schemas.openxmlformats.org/presentationml/2006/ole">
            <mc:AlternateContent xmlns:mc="http://schemas.openxmlformats.org/markup-compatibility/2006">
              <mc:Choice xmlns:v="urn:schemas-microsoft-com:vml" Requires="v">
                <p:oleObj spid="_x0000_s8194" name="Worksheet" r:id="rId3" imgW="3095727" imgH="3409976" progId="Excel.Sheet.12">
                  <p:embed/>
                </p:oleObj>
              </mc:Choice>
              <mc:Fallback>
                <p:oleObj name="Worksheet" r:id="rId3" imgW="3095727" imgH="3409976" progId="Excel.Sheet.12">
                  <p:embed/>
                  <p:pic>
                    <p:nvPicPr>
                      <p:cNvPr id="5" name="Objeto 4">
                        <a:extLst>
                          <a:ext uri="{FF2B5EF4-FFF2-40B4-BE49-F238E27FC236}">
                            <a16:creationId xmlns:a16="http://schemas.microsoft.com/office/drawing/2014/main" id="{933C4518-085D-4055-B248-5E3C1F1BAF4A}"/>
                          </a:ext>
                        </a:extLst>
                      </p:cNvPr>
                      <p:cNvPicPr/>
                      <p:nvPr/>
                    </p:nvPicPr>
                    <p:blipFill>
                      <a:blip r:embed="rId4"/>
                      <a:stretch>
                        <a:fillRect/>
                      </a:stretch>
                    </p:blipFill>
                    <p:spPr>
                      <a:xfrm>
                        <a:off x="962036" y="3094807"/>
                        <a:ext cx="3095625" cy="3409950"/>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7434871C-23F0-4B21-998C-5417C663D6A0}"/>
              </a:ext>
            </a:extLst>
          </p:cNvPr>
          <p:cNvGraphicFramePr>
            <a:graphicFrameLocks noChangeAspect="1"/>
          </p:cNvGraphicFramePr>
          <p:nvPr>
            <p:extLst>
              <p:ext uri="{D42A27DB-BD31-4B8C-83A1-F6EECF244321}">
                <p14:modId xmlns:p14="http://schemas.microsoft.com/office/powerpoint/2010/main" val="437721247"/>
              </p:ext>
            </p:extLst>
          </p:nvPr>
        </p:nvGraphicFramePr>
        <p:xfrm>
          <a:off x="4479640" y="2897654"/>
          <a:ext cx="6767514" cy="3771225"/>
        </p:xfrm>
        <a:graphic>
          <a:graphicData uri="http://schemas.openxmlformats.org/presentationml/2006/ole">
            <mc:AlternateContent xmlns:mc="http://schemas.openxmlformats.org/markup-compatibility/2006">
              <mc:Choice xmlns:v="urn:schemas-microsoft-com:vml" Requires="v">
                <p:oleObj spid="_x0000_s8195" name="Worksheet" r:id="rId5" imgW="5609802" imgH="2985795" progId="Excel.Sheet.12">
                  <p:embed/>
                </p:oleObj>
              </mc:Choice>
              <mc:Fallback>
                <p:oleObj name="Worksheet" r:id="rId5" imgW="5609802" imgH="2985795" progId="Excel.Sheet.12">
                  <p:embed/>
                  <p:pic>
                    <p:nvPicPr>
                      <p:cNvPr id="6" name="Objeto 5">
                        <a:extLst>
                          <a:ext uri="{FF2B5EF4-FFF2-40B4-BE49-F238E27FC236}">
                            <a16:creationId xmlns:a16="http://schemas.microsoft.com/office/drawing/2014/main" id="{7434871C-23F0-4B21-998C-5417C663D6A0}"/>
                          </a:ext>
                        </a:extLst>
                      </p:cNvPr>
                      <p:cNvPicPr/>
                      <p:nvPr/>
                    </p:nvPicPr>
                    <p:blipFill>
                      <a:blip r:embed="rId6"/>
                      <a:stretch>
                        <a:fillRect/>
                      </a:stretch>
                    </p:blipFill>
                    <p:spPr>
                      <a:xfrm>
                        <a:off x="4479640" y="2897654"/>
                        <a:ext cx="6767514" cy="3771225"/>
                      </a:xfrm>
                      <a:prstGeom prst="rect">
                        <a:avLst/>
                      </a:prstGeom>
                    </p:spPr>
                  </p:pic>
                </p:oleObj>
              </mc:Fallback>
            </mc:AlternateContent>
          </a:graphicData>
        </a:graphic>
      </p:graphicFrame>
      <p:sp>
        <p:nvSpPr>
          <p:cNvPr id="2" name="CuadroTexto 1"/>
          <p:cNvSpPr txBox="1"/>
          <p:nvPr/>
        </p:nvSpPr>
        <p:spPr>
          <a:xfrm>
            <a:off x="377127" y="854440"/>
            <a:ext cx="9996066" cy="954107"/>
          </a:xfrm>
          <a:prstGeom prst="rect">
            <a:avLst/>
          </a:prstGeom>
          <a:noFill/>
        </p:spPr>
        <p:txBody>
          <a:bodyPr wrap="square" rtlCol="0">
            <a:spAutoFit/>
          </a:bodyPr>
          <a:lstStyle/>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2. Cuotas Partes Por Cobrar </a:t>
            </a:r>
          </a:p>
          <a:p>
            <a:pPr algn="ctr"/>
            <a:r>
              <a:rPr lang="es-CO" sz="2800" b="1" dirty="0">
                <a:solidFill>
                  <a:srgbClr val="183C6E"/>
                </a:solidFill>
                <a:effectLst>
                  <a:outerShdw blurRad="38100" dist="38100" dir="2700000" algn="tl">
                    <a:srgbClr val="000000">
                      <a:alpha val="43137"/>
                    </a:srgbClr>
                  </a:outerShdw>
                </a:effectLst>
                <a:latin typeface="Arial Narrow" panose="020B0606020202030204" pitchFamily="34" charset="0"/>
              </a:rPr>
              <a:t>Fondo de Pasivo Social de Ferrocarriles Nacionales de Colombia</a:t>
            </a:r>
          </a:p>
        </p:txBody>
      </p:sp>
    </p:spTree>
    <p:extLst>
      <p:ext uri="{BB962C8B-B14F-4D97-AF65-F5344CB8AC3E}">
        <p14:creationId xmlns:p14="http://schemas.microsoft.com/office/powerpoint/2010/main" val="4080168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duotone>
              <a:schemeClr val="bg2">
                <a:shade val="45000"/>
                <a:satMod val="135000"/>
              </a:schemeClr>
              <a:prstClr val="white"/>
            </a:duotone>
            <a:alphaModFix amt="72000"/>
            <a:extLst>
              <a:ext uri="{28A0092B-C50C-407E-A947-70E740481C1C}">
                <a14:useLocalDpi xmlns:a14="http://schemas.microsoft.com/office/drawing/2010/main" val="0"/>
              </a:ext>
            </a:extLst>
          </a:blip>
          <a:stretch>
            <a:fillRect/>
          </a:stretch>
        </p:blipFill>
        <p:spPr>
          <a:xfrm>
            <a:off x="0" y="785610"/>
            <a:ext cx="12192000" cy="6072389"/>
          </a:xfrm>
          <a:prstGeom prst="rect">
            <a:avLst/>
          </a:prstGeom>
          <a:gradFill>
            <a:gsLst>
              <a:gs pos="31000">
                <a:schemeClr val="accent1">
                  <a:lumMod val="0"/>
                  <a:lumOff val="100000"/>
                  <a:alpha val="53000"/>
                </a:schemeClr>
              </a:gs>
              <a:gs pos="92000">
                <a:schemeClr val="accent1">
                  <a:lumMod val="45000"/>
                  <a:lumOff val="55000"/>
                </a:schemeClr>
              </a:gs>
              <a:gs pos="47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368550"/>
            <a:ext cx="9144000" cy="3130550"/>
          </a:xfrm>
          <a:prstGeom prst="rect">
            <a:avLst/>
          </a:prstGeom>
        </p:spPr>
        <p:txBody>
          <a:bodyPr>
            <a:normAutofit/>
          </a:bodyPr>
          <a:lstStyle/>
          <a:p>
            <a:pPr algn="ctr"/>
            <a:br>
              <a:rPr lang="es-CO" b="1" dirty="0">
                <a:solidFill>
                  <a:srgbClr val="183C6E"/>
                </a:solidFill>
                <a:effectLst>
                  <a:outerShdw blurRad="38100" dist="38100" dir="2700000" algn="tl">
                    <a:srgbClr val="000000">
                      <a:alpha val="43137"/>
                    </a:srgbClr>
                  </a:outerShdw>
                </a:effectLst>
                <a:latin typeface="Arial Narrow" panose="020B0606020202030204" pitchFamily="34" charset="0"/>
              </a:rPr>
            </a:br>
            <a:r>
              <a:rPr lang="es-CO" sz="4000" b="1" dirty="0">
                <a:solidFill>
                  <a:srgbClr val="183C6E"/>
                </a:solidFill>
                <a:effectLst>
                  <a:outerShdw blurRad="38100" dist="38100" dir="2700000" algn="tl">
                    <a:srgbClr val="000000">
                      <a:alpha val="43137"/>
                    </a:srgbClr>
                  </a:outerShdw>
                </a:effectLst>
                <a:latin typeface="Arial Narrow" panose="020B0606020202030204" pitchFamily="34" charset="0"/>
              </a:rPr>
              <a:t>5. GESTIÓN JURIDICA Y CONTRACTUAL</a:t>
            </a:r>
            <a:endParaRPr lang="es-CO" sz="4000" b="1" dirty="0">
              <a:solidFill>
                <a:srgbClr val="FF000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4162255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7570033" y="1950389"/>
            <a:ext cx="3502983" cy="45553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La Entidad para dar cumplimiento a su objeto misional en la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vigencia 2021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ejecutaron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439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contratos de prestación de servicios profesionales  y apoyo a la gestión, se llevo a cabo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1</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 licitación publica,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3</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 Selecciones abreviadas de menor cuantía,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2</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 selecciones abreviadas de enajenación de bienes del estado,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3</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 concurso de méritos,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17</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 invitaciones publicas de mínima cuantía y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rPr>
              <a:t>32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rPr>
              <a:t>acuerdos marco de precios.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7" name="Título 1">
            <a:extLst>
              <a:ext uri="{FF2B5EF4-FFF2-40B4-BE49-F238E27FC236}">
                <a16:creationId xmlns:a16="http://schemas.microsoft.com/office/drawing/2014/main" id="{256D0216-E762-4C44-A71D-2F40368F068F}"/>
              </a:ext>
            </a:extLst>
          </p:cNvPr>
          <p:cNvSpPr txBox="1">
            <a:spLocks/>
          </p:cNvSpPr>
          <p:nvPr/>
        </p:nvSpPr>
        <p:spPr>
          <a:xfrm>
            <a:off x="3507698" y="1094283"/>
            <a:ext cx="5246558" cy="856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2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CONTRACTUAL 2021</a:t>
            </a:r>
          </a:p>
        </p:txBody>
      </p:sp>
      <p:grpSp>
        <p:nvGrpSpPr>
          <p:cNvPr id="3" name="Grupo 2"/>
          <p:cNvGrpSpPr/>
          <p:nvPr/>
        </p:nvGrpSpPr>
        <p:grpSpPr>
          <a:xfrm>
            <a:off x="1118984" y="2083634"/>
            <a:ext cx="5060143" cy="4422098"/>
            <a:chOff x="867821" y="1407985"/>
            <a:chExt cx="5060143" cy="4336110"/>
          </a:xfrm>
        </p:grpSpPr>
        <p:pic>
          <p:nvPicPr>
            <p:cNvPr id="2" name="Imagen 1"/>
            <p:cNvPicPr>
              <a:picLocks noChangeAspect="1"/>
            </p:cNvPicPr>
            <p:nvPr/>
          </p:nvPicPr>
          <p:blipFill rotWithShape="1">
            <a:blip r:embed="rId2"/>
            <a:srcRect r="57427"/>
            <a:stretch/>
          </p:blipFill>
          <p:spPr>
            <a:xfrm>
              <a:off x="867821" y="1407985"/>
              <a:ext cx="2849995" cy="4336110"/>
            </a:xfrm>
            <a:prstGeom prst="rect">
              <a:avLst/>
            </a:prstGeom>
          </p:spPr>
        </p:pic>
        <p:pic>
          <p:nvPicPr>
            <p:cNvPr id="5" name="Imagen 4">
              <a:extLst>
                <a:ext uri="{FF2B5EF4-FFF2-40B4-BE49-F238E27FC236}">
                  <a16:creationId xmlns:a16="http://schemas.microsoft.com/office/drawing/2014/main" id="{847453A7-2608-D5FF-A7A5-DCDE72D23C0B}"/>
                </a:ext>
              </a:extLst>
            </p:cNvPr>
            <p:cNvPicPr>
              <a:picLocks noChangeAspect="1"/>
            </p:cNvPicPr>
            <p:nvPr/>
          </p:nvPicPr>
          <p:blipFill rotWithShape="1">
            <a:blip r:embed="rId2"/>
            <a:srcRect l="66835"/>
            <a:stretch/>
          </p:blipFill>
          <p:spPr>
            <a:xfrm>
              <a:off x="3707798" y="1407985"/>
              <a:ext cx="2220166" cy="4336110"/>
            </a:xfrm>
            <a:prstGeom prst="rect">
              <a:avLst/>
            </a:prstGeom>
          </p:spPr>
        </p:pic>
      </p:grpSp>
    </p:spTree>
    <p:extLst>
      <p:ext uri="{BB962C8B-B14F-4D97-AF65-F5344CB8AC3E}">
        <p14:creationId xmlns:p14="http://schemas.microsoft.com/office/powerpoint/2010/main" val="108574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166AC07-9E01-7683-F3E5-8FBF6BA59001}"/>
              </a:ext>
            </a:extLst>
          </p:cNvPr>
          <p:cNvSpPr txBox="1">
            <a:spLocks/>
          </p:cNvSpPr>
          <p:nvPr/>
        </p:nvSpPr>
        <p:spPr>
          <a:xfrm>
            <a:off x="3552669" y="884420"/>
            <a:ext cx="5711252" cy="8094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2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 </a:t>
            </a: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GESTIÓN CONTRACTUAL 2022</a:t>
            </a:r>
          </a:p>
        </p:txBody>
      </p:sp>
      <p:sp>
        <p:nvSpPr>
          <p:cNvPr id="9" name="Rectángulo 8">
            <a:extLst>
              <a:ext uri="{FF2B5EF4-FFF2-40B4-BE49-F238E27FC236}">
                <a16:creationId xmlns:a16="http://schemas.microsoft.com/office/drawing/2014/main" id="{CDC433D2-82F6-317B-B190-CAA55ECD22E2}"/>
              </a:ext>
            </a:extLst>
          </p:cNvPr>
          <p:cNvSpPr/>
          <p:nvPr/>
        </p:nvSpPr>
        <p:spPr>
          <a:xfrm>
            <a:off x="8160019" y="2322742"/>
            <a:ext cx="2934616" cy="38472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Entidad para dar cumplimiento a su objeto misional en la vigencia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 ejecutado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367 contratos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prestación de servicios profesionales  y apoyo a la gestión, </a:t>
            </a:r>
            <a:r>
              <a:rPr kumimoji="0" lang="es-CO" sz="20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 llevo a cabo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es-CO" sz="20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licitación publica,</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8 </a:t>
            </a:r>
            <a:r>
              <a:rPr kumimoji="0" lang="es-CO" sz="20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invitaciones publicas de mínima cuantía y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10 </a:t>
            </a:r>
            <a:r>
              <a:rPr kumimoji="0" lang="es-CO" sz="20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acuerdo marco de precios.</a:t>
            </a:r>
            <a:endParaRPr kumimoji="0" lang="en-US" sz="20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2" name="Grupo 1"/>
          <p:cNvGrpSpPr/>
          <p:nvPr/>
        </p:nvGrpSpPr>
        <p:grpSpPr>
          <a:xfrm>
            <a:off x="1097366" y="1894020"/>
            <a:ext cx="6122029" cy="4592651"/>
            <a:chOff x="1097367" y="1588566"/>
            <a:chExt cx="6122029" cy="4174263"/>
          </a:xfrm>
        </p:grpSpPr>
        <p:pic>
          <p:nvPicPr>
            <p:cNvPr id="6" name="Imagen 5">
              <a:extLst>
                <a:ext uri="{FF2B5EF4-FFF2-40B4-BE49-F238E27FC236}">
                  <a16:creationId xmlns:a16="http://schemas.microsoft.com/office/drawing/2014/main" id="{49663E56-4B7A-FE54-F38C-D2F53C51FA18}"/>
                </a:ext>
              </a:extLst>
            </p:cNvPr>
            <p:cNvPicPr>
              <a:picLocks noChangeAspect="1"/>
            </p:cNvPicPr>
            <p:nvPr/>
          </p:nvPicPr>
          <p:blipFill rotWithShape="1">
            <a:blip r:embed="rId2"/>
            <a:srcRect l="62704"/>
            <a:stretch/>
          </p:blipFill>
          <p:spPr>
            <a:xfrm>
              <a:off x="4283928" y="1588566"/>
              <a:ext cx="2935468" cy="4163929"/>
            </a:xfrm>
            <a:prstGeom prst="rect">
              <a:avLst/>
            </a:prstGeom>
          </p:spPr>
        </p:pic>
        <p:pic>
          <p:nvPicPr>
            <p:cNvPr id="8" name="Imagen 7">
              <a:extLst>
                <a:ext uri="{FF2B5EF4-FFF2-40B4-BE49-F238E27FC236}">
                  <a16:creationId xmlns:a16="http://schemas.microsoft.com/office/drawing/2014/main" id="{A5DD44E8-0F3A-3384-CF6A-98813C934BE2}"/>
                </a:ext>
              </a:extLst>
            </p:cNvPr>
            <p:cNvPicPr>
              <a:picLocks noChangeAspect="1"/>
            </p:cNvPicPr>
            <p:nvPr/>
          </p:nvPicPr>
          <p:blipFill rotWithShape="1">
            <a:blip r:embed="rId2"/>
            <a:srcRect r="59513"/>
            <a:stretch/>
          </p:blipFill>
          <p:spPr>
            <a:xfrm>
              <a:off x="1097367" y="1598900"/>
              <a:ext cx="3186561" cy="4163929"/>
            </a:xfrm>
            <a:prstGeom prst="rect">
              <a:avLst/>
            </a:prstGeom>
          </p:spPr>
        </p:pic>
      </p:grpSp>
    </p:spTree>
    <p:extLst>
      <p:ext uri="{BB962C8B-B14F-4D97-AF65-F5344CB8AC3E}">
        <p14:creationId xmlns:p14="http://schemas.microsoft.com/office/powerpoint/2010/main" val="24826432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96494" y="1438448"/>
            <a:ext cx="10372445" cy="40011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COBRO COACTIVO: Procesos activos, suspendidos y terminados </a:t>
            </a:r>
            <a:endPar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
        <p:nvSpPr>
          <p:cNvPr id="14" name="Rectángulo 13"/>
          <p:cNvSpPr/>
          <p:nvPr/>
        </p:nvSpPr>
        <p:spPr>
          <a:xfrm>
            <a:off x="6371186" y="5288380"/>
            <a:ext cx="5584177"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De los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547</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procesos de cobro coactivo del FPS-FNC,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172</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corresponden a cobro coactivo por cobrar y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375</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a cobro coactivo por pagar. De los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547</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procesos,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461</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expedientes están activos,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17</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suspendidos por estar incursos en algún proceso concursal, </a:t>
            </a:r>
            <a:r>
              <a:rPr kumimoji="0" lang="es-MX"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69</a:t>
            </a:r>
            <a:r>
              <a:rPr kumimoji="0" lang="es-MX"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están terminados</a:t>
            </a:r>
            <a:endParaRPr kumimoji="0" lang="en-US"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endParaRPr>
          </a:p>
        </p:txBody>
      </p:sp>
      <p:cxnSp>
        <p:nvCxnSpPr>
          <p:cNvPr id="24" name="Conector recto 23"/>
          <p:cNvCxnSpPr/>
          <p:nvPr/>
        </p:nvCxnSpPr>
        <p:spPr>
          <a:xfrm flipV="1">
            <a:off x="6233934" y="1902298"/>
            <a:ext cx="1" cy="46977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256D0216-E762-4C44-A71D-2F40368F068F}"/>
              </a:ext>
            </a:extLst>
          </p:cNvPr>
          <p:cNvSpPr txBox="1">
            <a:spLocks/>
          </p:cNvSpPr>
          <p:nvPr/>
        </p:nvSpPr>
        <p:spPr>
          <a:xfrm>
            <a:off x="4339518" y="847164"/>
            <a:ext cx="3512965" cy="662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COBRO 2021 </a:t>
            </a:r>
            <a:endPar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endParaRPr>
          </a:p>
        </p:txBody>
      </p:sp>
      <p:sp>
        <p:nvSpPr>
          <p:cNvPr id="10" name="Rectángulo 9">
            <a:extLst>
              <a:ext uri="{FF2B5EF4-FFF2-40B4-BE49-F238E27FC236}">
                <a16:creationId xmlns:a16="http://schemas.microsoft.com/office/drawing/2014/main" id="{CC1DDB30-EC35-4CBA-9B24-20967D945559}"/>
              </a:ext>
            </a:extLst>
          </p:cNvPr>
          <p:cNvSpPr/>
          <p:nvPr/>
        </p:nvSpPr>
        <p:spPr>
          <a:xfrm>
            <a:off x="332204" y="5301592"/>
            <a:ext cx="5809704"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De los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19.929</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procesos de cobro coactivo ISS en custodia del FPS-FNC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13.227</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expedientes están activos,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187</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suspendidos por estar incursos en algún proceso concursal,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6.515</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están terminados</a:t>
            </a:r>
            <a:endParaRPr kumimoji="0" lang="en-US" b="0" i="0" u="none" strike="noStrike" kern="1200" cap="none" spc="0" normalizeH="0" baseline="0" noProof="0" dirty="0">
              <a:ln>
                <a:noFill/>
              </a:ln>
              <a:effectLst/>
              <a:uLnTx/>
              <a:uFillTx/>
              <a:latin typeface="Calibri" panose="020F0502020204030204"/>
            </a:endParaRPr>
          </a:p>
        </p:txBody>
      </p:sp>
      <p:graphicFrame>
        <p:nvGraphicFramePr>
          <p:cNvPr id="4" name="Gráfico 3">
            <a:extLst>
              <a:ext uri="{FF2B5EF4-FFF2-40B4-BE49-F238E27FC236}">
                <a16:creationId xmlns:a16="http://schemas.microsoft.com/office/drawing/2014/main" id="{F07CE77B-F3EF-4299-8591-8F3253EF3DFE}"/>
              </a:ext>
            </a:extLst>
          </p:cNvPr>
          <p:cNvGraphicFramePr/>
          <p:nvPr>
            <p:extLst>
              <p:ext uri="{D42A27DB-BD31-4B8C-83A1-F6EECF244321}">
                <p14:modId xmlns:p14="http://schemas.microsoft.com/office/powerpoint/2010/main" val="31268222"/>
              </p:ext>
            </p:extLst>
          </p:nvPr>
        </p:nvGraphicFramePr>
        <p:xfrm>
          <a:off x="496495" y="1914020"/>
          <a:ext cx="5415654" cy="3306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4A4DA8BC-190C-41E6-ABAA-DACDD1747C6D}"/>
              </a:ext>
            </a:extLst>
          </p:cNvPr>
          <p:cNvGraphicFramePr/>
          <p:nvPr>
            <p:extLst>
              <p:ext uri="{D42A27DB-BD31-4B8C-83A1-F6EECF244321}">
                <p14:modId xmlns:p14="http://schemas.microsoft.com/office/powerpoint/2010/main" val="1841434260"/>
              </p:ext>
            </p:extLst>
          </p:nvPr>
        </p:nvGraphicFramePr>
        <p:xfrm>
          <a:off x="6543920" y="1916221"/>
          <a:ext cx="5230631" cy="33040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1922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009220" y="1685482"/>
            <a:ext cx="10584965" cy="40011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Recaudo y Aplicaciones de Cuotas Partes por Cobrar Extinto Instituto Seguro Social y FPS-FNC </a:t>
            </a:r>
            <a:endPar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
        <p:nvSpPr>
          <p:cNvPr id="14" name="Rectángulo 13"/>
          <p:cNvSpPr/>
          <p:nvPr/>
        </p:nvSpPr>
        <p:spPr>
          <a:xfrm>
            <a:off x="7285220" y="2554167"/>
            <a:ext cx="4308966" cy="3291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Durante la vigencia 2021, el área de cobro coactivo aplicó y trasladó a las administradoras del sistema de seguridad social y/o Tesoro Nacional el valor de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$2.644.216.654,11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por concepto de cuotas partes FPS e ISS.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Así mismo, se recaudó en el Banco agrario la suma de </a:t>
            </a: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$216.675.471,5 </a:t>
            </a:r>
            <a:r>
              <a:rPr kumimoji="0"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correspondiente a cuotas partes FPS e ISS.</a:t>
            </a:r>
            <a:endParaRPr kumimoji="0" lang="en-US" sz="2400" b="0" i="0" u="none" strike="noStrike" kern="1200" cap="none" spc="0" normalizeH="0" baseline="0" noProof="0" dirty="0">
              <a:ln>
                <a:noFill/>
              </a:ln>
              <a:solidFill>
                <a:srgbClr val="242852"/>
              </a:solidFill>
              <a:effectLst/>
              <a:uLnTx/>
              <a:uFillTx/>
              <a:latin typeface="Arial Narrow" panose="020B0606020202030204" pitchFamily="34" charset="0"/>
              <a:ea typeface="+mn-ea"/>
              <a:cs typeface="+mn-cs"/>
            </a:endParaRPr>
          </a:p>
        </p:txBody>
      </p:sp>
      <p:sp>
        <p:nvSpPr>
          <p:cNvPr id="8" name="Título 1">
            <a:extLst>
              <a:ext uri="{FF2B5EF4-FFF2-40B4-BE49-F238E27FC236}">
                <a16:creationId xmlns:a16="http://schemas.microsoft.com/office/drawing/2014/main" id="{256D0216-E762-4C44-A71D-2F40368F068F}"/>
              </a:ext>
            </a:extLst>
          </p:cNvPr>
          <p:cNvSpPr txBox="1">
            <a:spLocks/>
          </p:cNvSpPr>
          <p:nvPr/>
        </p:nvSpPr>
        <p:spPr>
          <a:xfrm>
            <a:off x="597815" y="873745"/>
            <a:ext cx="10612241" cy="942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COBRO 2021 </a:t>
            </a:r>
            <a:endPar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endParaRPr>
          </a:p>
        </p:txBody>
      </p:sp>
      <p:graphicFrame>
        <p:nvGraphicFramePr>
          <p:cNvPr id="10" name="Gráfico 9">
            <a:extLst>
              <a:ext uri="{FF2B5EF4-FFF2-40B4-BE49-F238E27FC236}">
                <a16:creationId xmlns:a16="http://schemas.microsoft.com/office/drawing/2014/main" id="{2A90D7F0-8F07-4ED2-BD84-C0EEE81FD16E}"/>
              </a:ext>
            </a:extLst>
          </p:cNvPr>
          <p:cNvGraphicFramePr/>
          <p:nvPr>
            <p:extLst>
              <p:ext uri="{D42A27DB-BD31-4B8C-83A1-F6EECF244321}">
                <p14:modId xmlns:p14="http://schemas.microsoft.com/office/powerpoint/2010/main" val="1658336688"/>
              </p:ext>
            </p:extLst>
          </p:nvPr>
        </p:nvGraphicFramePr>
        <p:xfrm>
          <a:off x="1009220" y="2311947"/>
          <a:ext cx="5878487" cy="3938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28378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C63707D-C8CA-15F1-6392-6A300173A8E5}"/>
              </a:ext>
            </a:extLst>
          </p:cNvPr>
          <p:cNvSpPr txBox="1">
            <a:spLocks/>
          </p:cNvSpPr>
          <p:nvPr/>
        </p:nvSpPr>
        <p:spPr>
          <a:xfrm>
            <a:off x="689548" y="972402"/>
            <a:ext cx="10520508" cy="942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COBRO 2021  </a:t>
            </a:r>
            <a:endPar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endParaRPr>
          </a:p>
        </p:txBody>
      </p:sp>
      <p:sp>
        <p:nvSpPr>
          <p:cNvPr id="5" name="Rectángulo 4">
            <a:extLst>
              <a:ext uri="{FF2B5EF4-FFF2-40B4-BE49-F238E27FC236}">
                <a16:creationId xmlns:a16="http://schemas.microsoft.com/office/drawing/2014/main" id="{96C13795-9A94-4EE0-A14C-3A59685A5AEC}"/>
              </a:ext>
            </a:extLst>
          </p:cNvPr>
          <p:cNvSpPr/>
          <p:nvPr/>
        </p:nvSpPr>
        <p:spPr>
          <a:xfrm>
            <a:off x="689548" y="1764460"/>
            <a:ext cx="11063258" cy="40011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Cobro coactivo</a:t>
            </a:r>
            <a:r>
              <a:rPr lang="es-ES" sz="2000" b="1" dirty="0">
                <a:solidFill>
                  <a:srgbClr val="183C6E"/>
                </a:solidFill>
                <a:effectLst>
                  <a:outerShdw blurRad="38100" dist="38100" dir="2700000" algn="tl">
                    <a:srgbClr val="000000">
                      <a:alpha val="43137"/>
                    </a:srgbClr>
                  </a:outerShdw>
                </a:effectLst>
                <a:latin typeface="Arial Narrow" panose="020B0606020202030204" pitchFamily="34" charset="0"/>
              </a:rPr>
              <a:t>: </a:t>
            </a:r>
            <a:r>
              <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rPr>
              <a:t>Cartera gestionada y recaudada de Extinto Instituto Seguro Social ISS y FPS-FNC</a:t>
            </a:r>
            <a:endPar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ndParaRPr>
          </a:p>
        </p:txBody>
      </p:sp>
      <p:sp>
        <p:nvSpPr>
          <p:cNvPr id="9" name="CuadroTexto 8">
            <a:extLst>
              <a:ext uri="{FF2B5EF4-FFF2-40B4-BE49-F238E27FC236}">
                <a16:creationId xmlns:a16="http://schemas.microsoft.com/office/drawing/2014/main" id="{18295A45-D015-4E9D-A52A-109DDF26E192}"/>
              </a:ext>
            </a:extLst>
          </p:cNvPr>
          <p:cNvSpPr txBox="1"/>
          <p:nvPr/>
        </p:nvSpPr>
        <p:spPr>
          <a:xfrm>
            <a:off x="6494106" y="2600288"/>
            <a:ext cx="52587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Durante el I semestre del año 2021, se impulsó una cartera de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($6.060.160.111,00), </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logrando un recaudo por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($621.942.780,24</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discriminados así: La suma de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($446.128.730,24)</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corresponde a recaudo de la cartera de cobro coactivo del extinto Instituto de Seguros Sociales y la suma de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($175.814.050</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pertenece al recaudo de la cartera de cobro coactivo del Fondo de Pasivo Social de Ferrocarriles Nacionales de Colombia.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Así mismo, durante el II semestre del año 2021, se impulsó una cartera de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($27.119.179.566,00</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M/CTE y se logró un recaudo por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($1.325.217.703,81</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M/CTE, discriminados así: La suma de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($1.190.418.500,81</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M/CTE corresponde a recaudo de la cartera de cobro coactivo del extinto Instituto de Seguros Sociales y la suma de </a:t>
            </a: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($134.799.203,00) </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M/CTE pertenece al  recaudo de la cartera de cobro coactivo del Fondo de Pasivo Social de Ferrocarriles Nacionales de Colombia.</a:t>
            </a:r>
          </a:p>
        </p:txBody>
      </p:sp>
      <p:graphicFrame>
        <p:nvGraphicFramePr>
          <p:cNvPr id="7" name="Gráfico 6">
            <a:extLst>
              <a:ext uri="{FF2B5EF4-FFF2-40B4-BE49-F238E27FC236}">
                <a16:creationId xmlns:a16="http://schemas.microsoft.com/office/drawing/2014/main" id="{A46D0955-FAF4-4345-8C41-737705B867B7}"/>
              </a:ext>
            </a:extLst>
          </p:cNvPr>
          <p:cNvGraphicFramePr/>
          <p:nvPr/>
        </p:nvGraphicFramePr>
        <p:xfrm>
          <a:off x="473788" y="2402637"/>
          <a:ext cx="5759062" cy="410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8744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543921" y="5291720"/>
            <a:ext cx="5531344"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De los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558 </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procesos de cobro coactivo del FPS-FNC,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183 </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corresponden a cobro coactivo por cobrar y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375</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a cobro coactivo por pagar. De los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558</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procesos,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472 </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expedientes están activos,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17</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suspendidos por estar incursos en algún proceso concursal, </a:t>
            </a:r>
            <a:r>
              <a:rPr kumimoji="0" lang="es-CO"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69</a:t>
            </a:r>
            <a:r>
              <a:rPr kumimoji="0" lang="es-CO"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están terminados.</a:t>
            </a:r>
            <a:endParaRPr kumimoji="0" lang="en-US" b="0" i="0" u="none" strike="noStrike" kern="1200" cap="none" spc="0" normalizeH="0" baseline="0" noProof="0" dirty="0">
              <a:ln>
                <a:noFill/>
              </a:ln>
              <a:effectLst/>
              <a:uLnTx/>
              <a:uFillTx/>
              <a:latin typeface="Calibri" panose="020F0502020204030204"/>
              <a:ea typeface="+mn-ea"/>
              <a:cs typeface="+mn-cs"/>
            </a:endParaRPr>
          </a:p>
        </p:txBody>
      </p:sp>
      <p:cxnSp>
        <p:nvCxnSpPr>
          <p:cNvPr id="24" name="Conector recto 23"/>
          <p:cNvCxnSpPr/>
          <p:nvPr/>
        </p:nvCxnSpPr>
        <p:spPr>
          <a:xfrm flipH="1" flipV="1">
            <a:off x="6233934" y="2101588"/>
            <a:ext cx="681" cy="424921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256D0216-E762-4C44-A71D-2F40368F068F}"/>
              </a:ext>
            </a:extLst>
          </p:cNvPr>
          <p:cNvSpPr txBox="1">
            <a:spLocks/>
          </p:cNvSpPr>
          <p:nvPr/>
        </p:nvSpPr>
        <p:spPr>
          <a:xfrm>
            <a:off x="4356029" y="1026571"/>
            <a:ext cx="3479942" cy="49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a:t>
            </a:r>
            <a:r>
              <a:rPr kumimoji="0" lang="es-CO" sz="2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 COBRO 2022 </a:t>
            </a:r>
            <a:endParaRPr kumimoji="0" lang="es-ES" sz="24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endParaRPr>
          </a:p>
        </p:txBody>
      </p:sp>
      <p:sp>
        <p:nvSpPr>
          <p:cNvPr id="10" name="Rectángulo 9">
            <a:extLst>
              <a:ext uri="{FF2B5EF4-FFF2-40B4-BE49-F238E27FC236}">
                <a16:creationId xmlns:a16="http://schemas.microsoft.com/office/drawing/2014/main" id="{CC1DDB30-EC35-4CBA-9B24-20967D945559}"/>
              </a:ext>
            </a:extLst>
          </p:cNvPr>
          <p:cNvSpPr/>
          <p:nvPr/>
        </p:nvSpPr>
        <p:spPr>
          <a:xfrm>
            <a:off x="332204" y="5522180"/>
            <a:ext cx="5809704"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De los </a:t>
            </a:r>
            <a:r>
              <a:rPr kumimoji="0" lang="es-CO" sz="1800"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20.025</a:t>
            </a:r>
            <a:r>
              <a:rPr kumimoji="0" lang="es-CO" sz="1800"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procesos de cobro coactivo ISS en custodia del FPS-FNC </a:t>
            </a:r>
            <a:r>
              <a:rPr kumimoji="0" lang="es-CO" sz="1800"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13.321</a:t>
            </a:r>
            <a:r>
              <a:rPr kumimoji="0" lang="es-CO" sz="1800"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expedientes están activos, </a:t>
            </a:r>
            <a:r>
              <a:rPr kumimoji="0" lang="es-CO" sz="1800"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187</a:t>
            </a:r>
            <a:r>
              <a:rPr kumimoji="0" lang="es-CO" sz="1800"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suspendidos por estar incursos en algún proceso concursal, </a:t>
            </a:r>
            <a:r>
              <a:rPr kumimoji="0" lang="es-CO" sz="1800" b="1"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6.517</a:t>
            </a:r>
            <a:r>
              <a:rPr kumimoji="0" lang="es-CO" sz="1800" b="0" i="0" u="none" strike="noStrike" kern="1200" cap="none" spc="0" normalizeH="0" baseline="0" noProof="0" dirty="0">
                <a:ln>
                  <a:noFill/>
                </a:ln>
                <a:effectLst/>
                <a:uLnTx/>
                <a:uFillTx/>
                <a:latin typeface="Arial Narrow" panose="020B0606020202030204" pitchFamily="34" charset="0"/>
                <a:ea typeface="Lucida Sans Unicode" panose="020B0602030504020204" pitchFamily="34" charset="0"/>
                <a:cs typeface="Arial" panose="020B0604020202020204" pitchFamily="34" charset="0"/>
              </a:rPr>
              <a:t> están terminados</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aphicFrame>
        <p:nvGraphicFramePr>
          <p:cNvPr id="9" name="Gráfico 8">
            <a:extLst>
              <a:ext uri="{FF2B5EF4-FFF2-40B4-BE49-F238E27FC236}">
                <a16:creationId xmlns:a16="http://schemas.microsoft.com/office/drawing/2014/main" id="{F07CE77B-F3EF-4299-8591-8F3253EF3DFE}"/>
              </a:ext>
            </a:extLst>
          </p:cNvPr>
          <p:cNvGraphicFramePr/>
          <p:nvPr/>
        </p:nvGraphicFramePr>
        <p:xfrm>
          <a:off x="538327" y="2101588"/>
          <a:ext cx="5415654" cy="33062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4A4DA8BC-190C-41E6-ABAA-DACDD1747C6D}"/>
              </a:ext>
            </a:extLst>
          </p:cNvPr>
          <p:cNvGraphicFramePr/>
          <p:nvPr>
            <p:extLst>
              <p:ext uri="{D42A27DB-BD31-4B8C-83A1-F6EECF244321}">
                <p14:modId xmlns:p14="http://schemas.microsoft.com/office/powerpoint/2010/main" val="1319314239"/>
              </p:ext>
            </p:extLst>
          </p:nvPr>
        </p:nvGraphicFramePr>
        <p:xfrm>
          <a:off x="6543920" y="2101588"/>
          <a:ext cx="5230631" cy="3099999"/>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ángulo 10">
            <a:extLst>
              <a:ext uri="{FF2B5EF4-FFF2-40B4-BE49-F238E27FC236}">
                <a16:creationId xmlns:a16="http://schemas.microsoft.com/office/drawing/2014/main" id="{D4148CBA-D121-414C-9A50-BC7A90D08C96}"/>
              </a:ext>
            </a:extLst>
          </p:cNvPr>
          <p:cNvSpPr/>
          <p:nvPr/>
        </p:nvSpPr>
        <p:spPr>
          <a:xfrm>
            <a:off x="448114" y="1118904"/>
            <a:ext cx="10372445" cy="892552"/>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COBRO COACTIVO: Procesos activos, suspendidos y terminados </a:t>
            </a:r>
            <a:endPar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1305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EF52C80E-621A-D23E-72C0-971BD68A64D0}"/>
              </a:ext>
            </a:extLst>
          </p:cNvPr>
          <p:cNvSpPr/>
          <p:nvPr/>
        </p:nvSpPr>
        <p:spPr>
          <a:xfrm>
            <a:off x="1108364" y="968969"/>
            <a:ext cx="567069" cy="533209"/>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6</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4" name="CuadroTexto 3">
            <a:extLst>
              <a:ext uri="{FF2B5EF4-FFF2-40B4-BE49-F238E27FC236}">
                <a16:creationId xmlns:a16="http://schemas.microsoft.com/office/drawing/2014/main" id="{EE059FA4-2CF9-093C-184A-85ED89CCAA1F}"/>
              </a:ext>
            </a:extLst>
          </p:cNvPr>
          <p:cNvSpPr txBox="1"/>
          <p:nvPr/>
        </p:nvSpPr>
        <p:spPr>
          <a:xfrm>
            <a:off x="621156" y="1787236"/>
            <a:ext cx="205277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effectLst/>
                <a:uLnTx/>
                <a:uFillTx/>
                <a:latin typeface="Arial Narrow" panose="020B0606020202030204" pitchFamily="34" charset="0"/>
              </a:rPr>
              <a:t>FORTALECIMIENTO FUENTES DE FINANCIACION SALUD /</a:t>
            </a:r>
            <a:r>
              <a:rPr lang="es-CO" b="1" dirty="0">
                <a:latin typeface="Arial Narrow" panose="020B0606020202030204" pitchFamily="34" charset="0"/>
              </a:rPr>
              <a:t> PENSIONES</a:t>
            </a:r>
            <a:r>
              <a:rPr kumimoji="0" lang="es-CO" sz="1800" b="1" i="0" u="none" strike="noStrike" kern="1200" cap="none" spc="0" normalizeH="0" baseline="0" noProof="0" dirty="0">
                <a:ln>
                  <a:noFill/>
                </a:ln>
                <a:effectLst/>
                <a:uLnTx/>
                <a:uFillTx/>
                <a:latin typeface="Arial Narrow" panose="020B0606020202030204" pitchFamily="34" charset="0"/>
              </a:rPr>
              <a:t>:</a:t>
            </a:r>
          </a:p>
        </p:txBody>
      </p:sp>
      <p:sp>
        <p:nvSpPr>
          <p:cNvPr id="6" name="CuadroTexto 5">
            <a:extLst>
              <a:ext uri="{FF2B5EF4-FFF2-40B4-BE49-F238E27FC236}">
                <a16:creationId xmlns:a16="http://schemas.microsoft.com/office/drawing/2014/main" id="{C3B1FE1C-D041-DF7E-E3D5-BA7E73B17C5F}"/>
              </a:ext>
            </a:extLst>
          </p:cNvPr>
          <p:cNvSpPr txBox="1"/>
          <p:nvPr/>
        </p:nvSpPr>
        <p:spPr>
          <a:xfrm>
            <a:off x="3006436" y="968969"/>
            <a:ext cx="8105092" cy="840230"/>
          </a:xfrm>
          <a:prstGeom prst="rect">
            <a:avLst/>
          </a:prstGeom>
          <a:solidFill>
            <a:schemeClr val="accent1">
              <a:lumMod val="40000"/>
              <a:lumOff val="60000"/>
            </a:schemeClr>
          </a:solidFill>
        </p:spPr>
        <p:txBody>
          <a:bodyPr wrap="square" rtlCol="0">
            <a:spAutoFit/>
          </a:bodyPr>
          <a:lstStyle/>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CO" b="1" i="0" u="none" strike="noStrike" kern="1200" cap="none" spc="0" normalizeH="0" baseline="0" noProof="0" dirty="0">
                <a:ln>
                  <a:noFill/>
                </a:ln>
                <a:effectLst/>
                <a:uLnTx/>
                <a:uFillTx/>
                <a:latin typeface="Arial Narrow" panose="020B0606020202030204" pitchFamily="34" charset="0"/>
              </a:rPr>
              <a:t>Fortalecimiento de las fuentes de financiación de las cuotas partes pensionales para los afiliados al Fondo con la venta de bienes remanentes y fortalecimiento de la estructura del Fondo con la formulación de los proyectos de inversión</a:t>
            </a:r>
          </a:p>
        </p:txBody>
      </p:sp>
      <p:sp>
        <p:nvSpPr>
          <p:cNvPr id="13" name="CuadroTexto 12">
            <a:extLst>
              <a:ext uri="{FF2B5EF4-FFF2-40B4-BE49-F238E27FC236}">
                <a16:creationId xmlns:a16="http://schemas.microsoft.com/office/drawing/2014/main" id="{0D1F9C1E-CC5C-5FE0-3321-58B4D6D1B739}"/>
              </a:ext>
            </a:extLst>
          </p:cNvPr>
          <p:cNvSpPr txBox="1"/>
          <p:nvPr/>
        </p:nvSpPr>
        <p:spPr>
          <a:xfrm>
            <a:off x="7259782" y="0"/>
            <a:ext cx="184731" cy="369332"/>
          </a:xfrm>
          <a:prstGeom prst="rect">
            <a:avLst/>
          </a:prstGeom>
          <a:noFill/>
        </p:spPr>
        <p:txBody>
          <a:bodyPr wrap="none" rtlCol="0">
            <a:spAutoFit/>
          </a:bodyPr>
          <a:lstStyle/>
          <a:p>
            <a:endParaRPr lang="es-CO" dirty="0"/>
          </a:p>
        </p:txBody>
      </p:sp>
      <p:sp>
        <p:nvSpPr>
          <p:cNvPr id="19" name="CuadroTexto 18">
            <a:extLst>
              <a:ext uri="{FF2B5EF4-FFF2-40B4-BE49-F238E27FC236}">
                <a16:creationId xmlns:a16="http://schemas.microsoft.com/office/drawing/2014/main" id="{26D81912-8FB9-E6B3-5244-56F408517023}"/>
              </a:ext>
            </a:extLst>
          </p:cNvPr>
          <p:cNvSpPr txBox="1"/>
          <p:nvPr/>
        </p:nvSpPr>
        <p:spPr>
          <a:xfrm>
            <a:off x="3006437" y="2026140"/>
            <a:ext cx="8105091" cy="1682512"/>
          </a:xfrm>
          <a:prstGeom prst="rect">
            <a:avLst/>
          </a:prstGeom>
          <a:noFill/>
          <a:ln>
            <a:solidFill>
              <a:srgbClr val="CCECFF"/>
            </a:solidFill>
          </a:ln>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Se adelantó el inventario y saneamiento de títulos de bienes inmuebles: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Venta de bienes muebles e inmuebles por valor de  </a:t>
            </a:r>
            <a:r>
              <a:rPr kumimoji="0" lang="es-CO" sz="2000" b="1" i="0" u="none" strike="noStrike" kern="1200" cap="none" spc="0" normalizeH="0" baseline="0" noProof="0" dirty="0">
                <a:ln>
                  <a:noFill/>
                </a:ln>
                <a:effectLst/>
                <a:uLnTx/>
                <a:uFillTx/>
                <a:latin typeface="Arial Narrow" panose="020B0606020202030204" pitchFamily="34" charset="0"/>
              </a:rPr>
              <a:t>$59.309.443.969.</a:t>
            </a:r>
            <a:r>
              <a:rPr kumimoji="0" lang="es-ES" sz="2000" b="1" i="0" u="none" strike="noStrike" kern="1200" cap="none" spc="0" normalizeH="0" baseline="0" noProof="0" dirty="0">
                <a:ln>
                  <a:noFill/>
                </a:ln>
                <a:effectLst/>
                <a:uLnTx/>
                <a:uFillTx/>
                <a:latin typeface="Arial Narrow" panose="020B0606020202030204" pitchFamily="34" charset="0"/>
              </a:rPr>
              <a:t>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Formulación y desarrollo de 2 proyectos de inversión, con el fin de fortalecer los componentes de salud y pensiones, enfocados a fortalecer la gestión administrativa, operativa y tecnológico del</a:t>
            </a:r>
            <a:r>
              <a:rPr kumimoji="0" lang="es-CO" sz="2000" b="0" i="0" u="none" strike="noStrike" kern="1200" cap="none" spc="0" normalizeH="0" noProof="0" dirty="0">
                <a:ln>
                  <a:noFill/>
                </a:ln>
                <a:effectLst/>
                <a:uLnTx/>
                <a:uFillTx/>
                <a:latin typeface="Arial Narrow" panose="020B0606020202030204" pitchFamily="34" charset="0"/>
              </a:rPr>
              <a:t> FPS FNC</a:t>
            </a:r>
            <a:r>
              <a:rPr kumimoji="0" lang="es-CO" sz="2000" b="1" i="0" u="none" strike="noStrike" kern="1200" cap="none" spc="0" normalizeH="0" baseline="0" noProof="0" dirty="0">
                <a:ln>
                  <a:noFill/>
                </a:ln>
                <a:effectLst/>
                <a:uLnTx/>
                <a:uFillTx/>
                <a:latin typeface="Arial Narrow" panose="020B0606020202030204" pitchFamily="34" charset="0"/>
              </a:rPr>
              <a:t>.</a:t>
            </a:r>
          </a:p>
        </p:txBody>
      </p:sp>
      <p:sp>
        <p:nvSpPr>
          <p:cNvPr id="20" name="Elipse 19">
            <a:extLst>
              <a:ext uri="{FF2B5EF4-FFF2-40B4-BE49-F238E27FC236}">
                <a16:creationId xmlns:a16="http://schemas.microsoft.com/office/drawing/2014/main" id="{3605707B-D545-3524-1BD4-B83DE2DC73E9}"/>
              </a:ext>
            </a:extLst>
          </p:cNvPr>
          <p:cNvSpPr/>
          <p:nvPr/>
        </p:nvSpPr>
        <p:spPr>
          <a:xfrm>
            <a:off x="1080472" y="3870437"/>
            <a:ext cx="567069" cy="590848"/>
          </a:xfrm>
          <a:prstGeom prst="ellipse">
            <a:avLst/>
          </a:prstGeom>
          <a:solidFill>
            <a:srgbClr val="0076A1">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s-MX" b="1" kern="0" dirty="0">
                <a:solidFill>
                  <a:srgbClr val="FFFFFF"/>
                </a:solidFill>
                <a:latin typeface="Arial"/>
              </a:rPr>
              <a:t>7</a:t>
            </a:r>
            <a:endParaRPr kumimoji="0" lang="es-CO"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1" name="CuadroTexto 20">
            <a:extLst>
              <a:ext uri="{FF2B5EF4-FFF2-40B4-BE49-F238E27FC236}">
                <a16:creationId xmlns:a16="http://schemas.microsoft.com/office/drawing/2014/main" id="{2ED77512-692F-AD7D-AE15-D43E531209D7}"/>
              </a:ext>
            </a:extLst>
          </p:cNvPr>
          <p:cNvSpPr txBox="1"/>
          <p:nvPr/>
        </p:nvSpPr>
        <p:spPr>
          <a:xfrm>
            <a:off x="568037" y="4616970"/>
            <a:ext cx="2220134" cy="341632"/>
          </a:xfrm>
          <a:prstGeom prst="rect">
            <a:avLst/>
          </a:prstGeom>
          <a:noFill/>
        </p:spPr>
        <p:txBody>
          <a:bodyPr wrap="square" rtlCol="0">
            <a:spAutoFit/>
          </a:bodyPr>
          <a:lstStyle/>
          <a:p>
            <a:pPr marL="0" marR="0" lvl="0" indent="0"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effectLst/>
                <a:uLnTx/>
                <a:uFillTx/>
                <a:latin typeface="Arial Narrow" panose="020B0606020202030204" pitchFamily="34" charset="0"/>
              </a:rPr>
              <a:t>DEFENSA JUDICIAL:</a:t>
            </a:r>
          </a:p>
        </p:txBody>
      </p:sp>
      <p:sp>
        <p:nvSpPr>
          <p:cNvPr id="22" name="CuadroTexto 21">
            <a:extLst>
              <a:ext uri="{FF2B5EF4-FFF2-40B4-BE49-F238E27FC236}">
                <a16:creationId xmlns:a16="http://schemas.microsoft.com/office/drawing/2014/main" id="{5DF275FD-0DBD-BD37-499E-6A5F53FFEDB2}"/>
              </a:ext>
            </a:extLst>
          </p:cNvPr>
          <p:cNvSpPr txBox="1"/>
          <p:nvPr/>
        </p:nvSpPr>
        <p:spPr>
          <a:xfrm>
            <a:off x="3006436" y="4119652"/>
            <a:ext cx="8105091" cy="341632"/>
          </a:xfrm>
          <a:prstGeom prst="rect">
            <a:avLst/>
          </a:prstGeom>
          <a:solidFill>
            <a:schemeClr val="accent1">
              <a:lumMod val="40000"/>
              <a:lumOff val="60000"/>
            </a:schemeClr>
          </a:solidFill>
        </p:spPr>
        <p:txBody>
          <a:bodyPr wrap="square" rtlCol="0">
            <a:spAutoFit/>
          </a:bodyPr>
          <a:lstStyle/>
          <a:p>
            <a:pPr marL="0" marR="0" lvl="0" indent="0"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CO" b="1" i="0" u="none" strike="noStrike" kern="1200" cap="none" spc="0" normalizeH="0" baseline="0" noProof="0" dirty="0">
                <a:ln>
                  <a:noFill/>
                </a:ln>
                <a:effectLst/>
                <a:uLnTx/>
                <a:uFillTx/>
                <a:latin typeface="Arial Narrow" panose="020B0606020202030204" pitchFamily="34" charset="0"/>
              </a:rPr>
              <a:t>Certificación por parte de la ANDJE del Modelo de Defensa de los Intereses del Fondo</a:t>
            </a:r>
            <a:r>
              <a:rPr kumimoji="0" lang="es-CO" sz="1000" b="1" i="0" u="none" strike="noStrike" kern="1200" cap="none" spc="0" normalizeH="0" baseline="0" noProof="0" dirty="0">
                <a:ln>
                  <a:noFill/>
                </a:ln>
                <a:solidFill>
                  <a:srgbClr val="0076A1">
                    <a:lumMod val="75000"/>
                  </a:srgbClr>
                </a:solidFill>
                <a:effectLst/>
                <a:uLnTx/>
                <a:uFillTx/>
                <a:latin typeface="Arial"/>
                <a:ea typeface="+mn-ea"/>
                <a:cs typeface="+mn-cs"/>
              </a:rPr>
              <a:t>. </a:t>
            </a:r>
            <a:endParaRPr kumimoji="0" lang="es-ES" sz="1000" b="1" i="0" u="none" strike="noStrike" kern="1200" cap="none" spc="0" normalizeH="0" baseline="0" noProof="0" dirty="0">
              <a:ln>
                <a:noFill/>
              </a:ln>
              <a:solidFill>
                <a:srgbClr val="0076A1">
                  <a:lumMod val="75000"/>
                </a:srgbClr>
              </a:solidFill>
              <a:effectLst/>
              <a:uLnTx/>
              <a:uFillTx/>
              <a:latin typeface="Arial"/>
              <a:ea typeface="+mn-ea"/>
              <a:cs typeface="+mn-cs"/>
            </a:endParaRPr>
          </a:p>
        </p:txBody>
      </p:sp>
      <p:sp>
        <p:nvSpPr>
          <p:cNvPr id="24" name="CuadroTexto 23">
            <a:extLst>
              <a:ext uri="{FF2B5EF4-FFF2-40B4-BE49-F238E27FC236}">
                <a16:creationId xmlns:a16="http://schemas.microsoft.com/office/drawing/2014/main" id="{7F10F95D-7C31-E1A9-CE89-7ED1FBECD7CF}"/>
              </a:ext>
            </a:extLst>
          </p:cNvPr>
          <p:cNvSpPr txBox="1"/>
          <p:nvPr/>
        </p:nvSpPr>
        <p:spPr>
          <a:xfrm>
            <a:off x="9393382" y="5287705"/>
            <a:ext cx="184731" cy="369332"/>
          </a:xfrm>
          <a:prstGeom prst="rect">
            <a:avLst/>
          </a:prstGeom>
          <a:noFill/>
        </p:spPr>
        <p:txBody>
          <a:bodyPr wrap="none" rtlCol="0">
            <a:spAutoFit/>
          </a:bodyPr>
          <a:lstStyle/>
          <a:p>
            <a:endParaRPr lang="es-CO" dirty="0"/>
          </a:p>
        </p:txBody>
      </p:sp>
      <p:sp>
        <p:nvSpPr>
          <p:cNvPr id="25" name="CuadroTexto 24">
            <a:extLst>
              <a:ext uri="{FF2B5EF4-FFF2-40B4-BE49-F238E27FC236}">
                <a16:creationId xmlns:a16="http://schemas.microsoft.com/office/drawing/2014/main" id="{BB656F57-94E6-DAA7-CBF6-F68D759F491F}"/>
              </a:ext>
            </a:extLst>
          </p:cNvPr>
          <p:cNvSpPr txBox="1"/>
          <p:nvPr/>
        </p:nvSpPr>
        <p:spPr>
          <a:xfrm>
            <a:off x="3006436" y="4572000"/>
            <a:ext cx="8251177" cy="2291739"/>
          </a:xfrm>
          <a:prstGeom prst="rect">
            <a:avLst/>
          </a:prstGeom>
          <a:noFill/>
          <a:ln>
            <a:solidFill>
              <a:srgbClr val="CCECFF"/>
            </a:solidFill>
          </a:ln>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Implementación de las políticas de prevención del daño antijurídico,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Implementaciones directrices de conciliación e indicadores en materia de defensa judicial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Implementación del procedimiento para la debida defensa en atención de tutelas,</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effectLst/>
                <a:uLnTx/>
                <a:uFillTx/>
                <a:latin typeface="Arial Narrow" panose="020B0606020202030204" pitchFamily="34" charset="0"/>
              </a:rPr>
              <a:t>Se atendieron más de </a:t>
            </a:r>
            <a:r>
              <a:rPr kumimoji="0" lang="es-CO" sz="2000" b="1" i="0" u="none" strike="noStrike" kern="1200" cap="none" spc="0" normalizeH="0" baseline="0" noProof="0" dirty="0">
                <a:ln>
                  <a:noFill/>
                </a:ln>
                <a:effectLst/>
                <a:uLnTx/>
                <a:uFillTx/>
                <a:latin typeface="Arial Narrow" panose="020B0606020202030204" pitchFamily="34" charset="0"/>
              </a:rPr>
              <a:t>5.069</a:t>
            </a:r>
            <a:r>
              <a:rPr kumimoji="0" lang="es-CO" sz="2000" b="0" i="0" u="none" strike="noStrike" kern="1200" cap="none" spc="0" normalizeH="0" baseline="0" noProof="0" dirty="0">
                <a:ln>
                  <a:noFill/>
                </a:ln>
                <a:effectLst/>
                <a:uLnTx/>
                <a:uFillTx/>
                <a:latin typeface="Arial Narrow" panose="020B0606020202030204" pitchFamily="34" charset="0"/>
              </a:rPr>
              <a:t> procesos judiciales, por valor de sus pretensiones </a:t>
            </a:r>
            <a:r>
              <a:rPr kumimoji="0" lang="es-CO" sz="2000" b="1" i="0" u="none" strike="noStrike" kern="1200" cap="none" spc="0" normalizeH="0" baseline="0" noProof="0" dirty="0">
                <a:ln>
                  <a:noFill/>
                </a:ln>
                <a:effectLst/>
                <a:uLnTx/>
                <a:uFillTx/>
                <a:latin typeface="Arial Narrow" panose="020B0606020202030204" pitchFamily="34" charset="0"/>
              </a:rPr>
              <a:t>$592.392.986.646</a:t>
            </a:r>
            <a:r>
              <a:rPr kumimoji="0" lang="es-CO" sz="2000" b="0" i="0" u="none" strike="noStrike" kern="1200" cap="none" spc="0" normalizeH="0" baseline="0" noProof="0" dirty="0">
                <a:ln>
                  <a:noFill/>
                </a:ln>
                <a:effectLst/>
                <a:uLnTx/>
                <a:uFillTx/>
                <a:latin typeface="Arial Narrow" panose="020B0606020202030204" pitchFamily="34" charset="0"/>
              </a:rPr>
              <a:t>, y más de</a:t>
            </a:r>
            <a:r>
              <a:rPr kumimoji="0" lang="es-CO" sz="2000" b="1" i="0" u="none" strike="noStrike" kern="1200" cap="none" spc="0" normalizeH="0" baseline="0" noProof="0" dirty="0">
                <a:ln>
                  <a:noFill/>
                </a:ln>
                <a:effectLst/>
                <a:uLnTx/>
                <a:uFillTx/>
                <a:latin typeface="Arial Narrow" panose="020B0606020202030204" pitchFamily="34" charset="0"/>
              </a:rPr>
              <a:t> 2.719 </a:t>
            </a:r>
            <a:r>
              <a:rPr kumimoji="0" lang="es-CO" sz="2000" b="0" i="0" u="none" strike="noStrike" kern="1200" cap="none" spc="0" normalizeH="0" baseline="0" noProof="0" dirty="0">
                <a:ln>
                  <a:noFill/>
                </a:ln>
                <a:effectLst/>
                <a:uLnTx/>
                <a:uFillTx/>
                <a:latin typeface="Arial Narrow" panose="020B0606020202030204" pitchFamily="34" charset="0"/>
              </a:rPr>
              <a:t>acciones de tutela presentadas </a:t>
            </a:r>
            <a:r>
              <a:rPr lang="es-CO" sz="2000" dirty="0">
                <a:latin typeface="Arial Narrow" panose="020B0606020202030204" pitchFamily="34" charset="0"/>
              </a:rPr>
              <a:t>durante 2018 a lo que va corrido de 2022</a:t>
            </a:r>
            <a:r>
              <a:rPr kumimoji="0" lang="es-CO" sz="2000" b="0" i="0" u="none" strike="noStrike" kern="1200" cap="none" spc="0" normalizeH="0" baseline="0" noProof="0" dirty="0">
                <a:ln>
                  <a:noFill/>
                </a:ln>
                <a:effectLst/>
                <a:uLnTx/>
                <a:uFillTx/>
                <a:latin typeface="Arial Narrow" panose="020B0606020202030204" pitchFamily="34" charset="0"/>
              </a:rPr>
              <a:t>.</a:t>
            </a:r>
          </a:p>
        </p:txBody>
      </p:sp>
    </p:spTree>
    <p:extLst>
      <p:ext uri="{BB962C8B-B14F-4D97-AF65-F5344CB8AC3E}">
        <p14:creationId xmlns:p14="http://schemas.microsoft.com/office/powerpoint/2010/main" val="3454155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58460" y="1693889"/>
            <a:ext cx="11463651" cy="40011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Recaudo y Aplicaciones de Cuotas Partes por Cobrar Extinto Instituto Seguro Social y FPS-FNC </a:t>
            </a:r>
            <a:endPar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
        <p:nvSpPr>
          <p:cNvPr id="14" name="Rectángulo 13"/>
          <p:cNvSpPr/>
          <p:nvPr/>
        </p:nvSpPr>
        <p:spPr>
          <a:xfrm>
            <a:off x="7267551" y="2668249"/>
            <a:ext cx="4365989"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Durante el I semestre de 2022 se aplicó una cartera por concepto de cuotas partes por valor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$323.655.643,51 </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discriminados en la suma de $56.601.836,4 por concepto de cuotas partes FPS y la suma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$267.053.807,11 </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por concepto de cuotas partes ISS.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Así mismo, se recaudó la suma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$56.186.205 </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por concepto de cuotas partes de cobro coactivo. </a:t>
            </a:r>
            <a:endParaRPr kumimoji="0" lang="en-US" sz="2400" b="0" i="0" u="none" strike="noStrike" kern="1200" cap="none" spc="0" normalizeH="0" baseline="0" noProof="0" dirty="0">
              <a:ln>
                <a:noFill/>
              </a:ln>
              <a:solidFill>
                <a:srgbClr val="242852"/>
              </a:solidFill>
              <a:effectLst/>
              <a:uLnTx/>
              <a:uFillTx/>
              <a:latin typeface="Arial Narrow" panose="020B0606020202030204" pitchFamily="34" charset="0"/>
              <a:ea typeface="+mn-ea"/>
              <a:cs typeface="+mn-cs"/>
            </a:endParaRPr>
          </a:p>
        </p:txBody>
      </p:sp>
      <p:sp>
        <p:nvSpPr>
          <p:cNvPr id="8" name="Título 1">
            <a:extLst>
              <a:ext uri="{FF2B5EF4-FFF2-40B4-BE49-F238E27FC236}">
                <a16:creationId xmlns:a16="http://schemas.microsoft.com/office/drawing/2014/main" id="{256D0216-E762-4C44-A71D-2F40368F068F}"/>
              </a:ext>
            </a:extLst>
          </p:cNvPr>
          <p:cNvSpPr txBox="1">
            <a:spLocks/>
          </p:cNvSpPr>
          <p:nvPr/>
        </p:nvSpPr>
        <p:spPr>
          <a:xfrm>
            <a:off x="4062334" y="1184896"/>
            <a:ext cx="3560681"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COBRO 2022 </a:t>
            </a:r>
            <a:endPar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endParaRPr>
          </a:p>
        </p:txBody>
      </p:sp>
      <p:graphicFrame>
        <p:nvGraphicFramePr>
          <p:cNvPr id="9" name="Gráfico 8">
            <a:extLst>
              <a:ext uri="{FF2B5EF4-FFF2-40B4-BE49-F238E27FC236}">
                <a16:creationId xmlns:a16="http://schemas.microsoft.com/office/drawing/2014/main" id="{2A90D7F0-8F07-4ED2-BD84-C0EEE81FD16E}"/>
              </a:ext>
            </a:extLst>
          </p:cNvPr>
          <p:cNvGraphicFramePr/>
          <p:nvPr>
            <p:extLst>
              <p:ext uri="{D42A27DB-BD31-4B8C-83A1-F6EECF244321}">
                <p14:modId xmlns:p14="http://schemas.microsoft.com/office/powerpoint/2010/main" val="1946887545"/>
              </p:ext>
            </p:extLst>
          </p:nvPr>
        </p:nvGraphicFramePr>
        <p:xfrm>
          <a:off x="558460" y="2518349"/>
          <a:ext cx="5878487" cy="39684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8449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C63707D-C8CA-15F1-6392-6A300173A8E5}"/>
              </a:ext>
            </a:extLst>
          </p:cNvPr>
          <p:cNvSpPr txBox="1">
            <a:spLocks/>
          </p:cNvSpPr>
          <p:nvPr/>
        </p:nvSpPr>
        <p:spPr>
          <a:xfrm>
            <a:off x="4083435" y="1008333"/>
            <a:ext cx="3425524" cy="359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rPr>
              <a:t>GESTIÓN COBRO 2022 </a:t>
            </a:r>
            <a:endParaRPr kumimoji="0" lang="es-ES" sz="28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j-ea"/>
              <a:cs typeface="+mj-cs"/>
            </a:endParaRPr>
          </a:p>
        </p:txBody>
      </p:sp>
      <p:sp>
        <p:nvSpPr>
          <p:cNvPr id="5" name="Rectángulo 4">
            <a:extLst>
              <a:ext uri="{FF2B5EF4-FFF2-40B4-BE49-F238E27FC236}">
                <a16:creationId xmlns:a16="http://schemas.microsoft.com/office/drawing/2014/main" id="{96C13795-9A94-4EE0-A14C-3A59685A5AEC}"/>
              </a:ext>
            </a:extLst>
          </p:cNvPr>
          <p:cNvSpPr/>
          <p:nvPr/>
        </p:nvSpPr>
        <p:spPr>
          <a:xfrm>
            <a:off x="158620" y="1498299"/>
            <a:ext cx="11594186" cy="40011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rPr>
              <a:t>Cobro coactivo: Cartera gestionada y recaudada de Extinto Instituto Seguro Social ISS y FPS-FNC</a:t>
            </a:r>
            <a:endParaRPr kumimoji="0" lang="es-CO" sz="2000" b="1" i="0" u="none" strike="noStrike" kern="1200" cap="none" spc="0" normalizeH="0" baseline="0" noProof="0" dirty="0">
              <a:ln>
                <a:noFill/>
              </a:ln>
              <a:solidFill>
                <a:srgbClr val="183C6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
        <p:nvSpPr>
          <p:cNvPr id="9" name="CuadroTexto 8">
            <a:extLst>
              <a:ext uri="{FF2B5EF4-FFF2-40B4-BE49-F238E27FC236}">
                <a16:creationId xmlns:a16="http://schemas.microsoft.com/office/drawing/2014/main" id="{18295A45-D015-4E9D-A52A-109DDF26E192}"/>
              </a:ext>
            </a:extLst>
          </p:cNvPr>
          <p:cNvSpPr txBox="1"/>
          <p:nvPr/>
        </p:nvSpPr>
        <p:spPr>
          <a:xfrm>
            <a:off x="6494107" y="2983043"/>
            <a:ext cx="522410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Durante el 2022 se ha recaudado la suma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6.506.709.566,73</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discriminados de la siguiente manera: El valor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6.450.523.361,73</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por concepto de cobro coactivo ISS y el valor de $</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56.186.205</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por concepto de cobro coactivo FPS. Lo anterior, como resultado de una cartera gestionada por la suma de</a:t>
            </a:r>
            <a:r>
              <a:rPr kumimoji="0" lang="es-E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$50.351.639.992,81</a:t>
            </a:r>
            <a:r>
              <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p:txBody>
      </p:sp>
      <p:graphicFrame>
        <p:nvGraphicFramePr>
          <p:cNvPr id="8" name="Gráfico 7">
            <a:extLst>
              <a:ext uri="{FF2B5EF4-FFF2-40B4-BE49-F238E27FC236}">
                <a16:creationId xmlns:a16="http://schemas.microsoft.com/office/drawing/2014/main" id="{A46D0955-FAF4-4345-8C41-737705B867B7}"/>
              </a:ext>
            </a:extLst>
          </p:cNvPr>
          <p:cNvGraphicFramePr/>
          <p:nvPr>
            <p:extLst>
              <p:ext uri="{D42A27DB-BD31-4B8C-83A1-F6EECF244321}">
                <p14:modId xmlns:p14="http://schemas.microsoft.com/office/powerpoint/2010/main" val="969058702"/>
              </p:ext>
            </p:extLst>
          </p:nvPr>
        </p:nvGraphicFramePr>
        <p:xfrm>
          <a:off x="473788" y="2173574"/>
          <a:ext cx="5759062" cy="4329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52770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duotone>
              <a:schemeClr val="accent5">
                <a:shade val="45000"/>
                <a:satMod val="135000"/>
              </a:schemeClr>
              <a:prstClr val="white"/>
            </a:duotone>
            <a:alphaModFix amt="81000"/>
            <a:extLst>
              <a:ext uri="{28A0092B-C50C-407E-A947-70E740481C1C}">
                <a14:useLocalDpi xmlns:a14="http://schemas.microsoft.com/office/drawing/2010/main" val="0"/>
              </a:ext>
            </a:extLst>
          </a:blip>
          <a:stretch>
            <a:fillRect/>
          </a:stretch>
        </p:blipFill>
        <p:spPr>
          <a:xfrm>
            <a:off x="0" y="759854"/>
            <a:ext cx="12192000" cy="6098146"/>
          </a:xfrm>
          <a:prstGeom prst="rect">
            <a:avLst/>
          </a:prstGeom>
        </p:spPr>
      </p:pic>
      <p:sp>
        <p:nvSpPr>
          <p:cNvPr id="2" name="Título 1">
            <a:extLst>
              <a:ext uri="{FF2B5EF4-FFF2-40B4-BE49-F238E27FC236}">
                <a16:creationId xmlns:a16="http://schemas.microsoft.com/office/drawing/2014/main" id="{2D71B490-8277-402B-95C6-AFC6DE6095D7}"/>
              </a:ext>
            </a:extLst>
          </p:cNvPr>
          <p:cNvSpPr>
            <a:spLocks noGrp="1"/>
          </p:cNvSpPr>
          <p:nvPr>
            <p:ph type="ctrTitle" idx="4294967295"/>
          </p:nvPr>
        </p:nvSpPr>
        <p:spPr>
          <a:xfrm>
            <a:off x="0" y="2803525"/>
            <a:ext cx="9783763" cy="1393825"/>
          </a:xfrm>
          <a:prstGeom prst="rect">
            <a:avLst/>
          </a:prstGeom>
        </p:spPr>
        <p:txBody>
          <a:bodyPr>
            <a:normAutofit/>
          </a:bodyPr>
          <a:lstStyle/>
          <a:p>
            <a:pPr algn="ctr"/>
            <a:r>
              <a:rPr lang="es-ES" sz="4000" b="1" dirty="0">
                <a:solidFill>
                  <a:srgbClr val="183C6E"/>
                </a:solidFill>
                <a:latin typeface="Arial Narrow" panose="020B0606020202030204" pitchFamily="34" charset="0"/>
              </a:rPr>
              <a:t>6</a:t>
            </a:r>
            <a:r>
              <a:rPr lang="es-ES" sz="4000" dirty="0">
                <a:solidFill>
                  <a:srgbClr val="183C6E"/>
                </a:solidFill>
                <a:latin typeface="Arial Narrow" panose="020B0606020202030204" pitchFamily="34" charset="0"/>
              </a:rPr>
              <a:t>. </a:t>
            </a:r>
            <a:r>
              <a:rPr lang="es-ES" sz="4000" b="1" dirty="0">
                <a:solidFill>
                  <a:srgbClr val="183C6E"/>
                </a:solidFill>
                <a:latin typeface="Arial Narrow" panose="020B0606020202030204" pitchFamily="34" charset="0"/>
              </a:rPr>
              <a:t>PLANTA DE PERSONAL DE LA ENTIDAD</a:t>
            </a:r>
            <a:endParaRPr lang="es-CO" sz="4000" b="1" dirty="0">
              <a:solidFill>
                <a:srgbClr val="183C6E"/>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78907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2EFEFA-85A9-1CF5-8D72-52EF170946FB}"/>
              </a:ext>
            </a:extLst>
          </p:cNvPr>
          <p:cNvSpPr txBox="1"/>
          <p:nvPr/>
        </p:nvSpPr>
        <p:spPr>
          <a:xfrm>
            <a:off x="749509" y="2113613"/>
            <a:ext cx="10253272" cy="4154984"/>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rPr>
              <a:t>El Fondo Pasivo Social de Ferrocarriles Nacionales de Colombia (FPS-FNC), desarrolló </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rPr>
              <a:t>la gestión estrategica del Talento Humano de manera flexible, para el cumplimiento de los objetivos del proceso, enfocados en superar los retos integrales ocasionados por </a:t>
            </a:r>
            <a:r>
              <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rPr>
              <a:t>emergencia sanitaria a causa de la pandemia por el COVID-19, que estuvo vigente desde el 12 de marzo de 2020 y finalizó el pasado 30 de junio de 2022. </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rial Narrow" panose="020B0606020202030204" pitchFamily="34" charset="0"/>
              </a:rPr>
              <a:t>Durante el periodo, la Entidad continuó aplicando estrategias para fortalecer del trabajo en casa por medio de uso de las TICS, lo cual permitió a los colaboradores estar en permanente comunicación y activos en el cumplimiento a cabalidad de sus funciones e incluso, afianzará su pertenencia y compromiso, asegurando nuestro cumplimiento misional.</a:t>
            </a:r>
            <a:endParaRPr kumimoji="0" lang="es-CO" sz="24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3" name="CuadroTexto 2">
            <a:extLst>
              <a:ext uri="{FF2B5EF4-FFF2-40B4-BE49-F238E27FC236}">
                <a16:creationId xmlns:a16="http://schemas.microsoft.com/office/drawing/2014/main" id="{B366B513-0532-D57D-C03D-2C08E5365169}"/>
              </a:ext>
            </a:extLst>
          </p:cNvPr>
          <p:cNvSpPr txBox="1"/>
          <p:nvPr/>
        </p:nvSpPr>
        <p:spPr>
          <a:xfrm>
            <a:off x="1304144" y="1184223"/>
            <a:ext cx="94138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4472C4">
                    <a:lumMod val="50000"/>
                  </a:srgbClr>
                </a:solidFill>
                <a:latin typeface="Arial Narrow" panose="020B0606020202030204" pitchFamily="34" charset="0"/>
              </a:rPr>
              <a:t>GESTION ESTRATEGICA DE TALENTO HUMANO</a:t>
            </a:r>
            <a:r>
              <a:rPr kumimoji="0" lang="es-ES" sz="2800" b="1" i="0" u="none" strike="noStrike" kern="1200" cap="none" spc="0" normalizeH="0" baseline="0" noProof="0" dirty="0">
                <a:ln>
                  <a:noFill/>
                </a:ln>
                <a:solidFill>
                  <a:srgbClr val="4472C4">
                    <a:lumMod val="50000"/>
                  </a:srgbClr>
                </a:solidFill>
                <a:effectLst/>
                <a:uLnTx/>
                <a:uFillTx/>
                <a:latin typeface="Arial Narrow" panose="020B0606020202030204" pitchFamily="34" charset="0"/>
                <a:ea typeface="+mn-ea"/>
                <a:cs typeface="+mn-cs"/>
              </a:rPr>
              <a:t> </a:t>
            </a:r>
          </a:p>
        </p:txBody>
      </p:sp>
    </p:spTree>
    <p:extLst>
      <p:ext uri="{BB962C8B-B14F-4D97-AF65-F5344CB8AC3E}">
        <p14:creationId xmlns:p14="http://schemas.microsoft.com/office/powerpoint/2010/main" val="1876465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02F864A-FE83-4ED6-826B-854CD5E676AA}"/>
              </a:ext>
            </a:extLst>
          </p:cNvPr>
          <p:cNvPicPr>
            <a:picLocks noChangeAspect="1"/>
          </p:cNvPicPr>
          <p:nvPr/>
        </p:nvPicPr>
        <p:blipFill>
          <a:blip r:embed="rId2"/>
          <a:stretch>
            <a:fillRect/>
          </a:stretch>
        </p:blipFill>
        <p:spPr>
          <a:xfrm>
            <a:off x="1329280" y="893700"/>
            <a:ext cx="10034886" cy="5749026"/>
          </a:xfrm>
          <a:prstGeom prst="rect">
            <a:avLst/>
          </a:prstGeom>
        </p:spPr>
      </p:pic>
    </p:spTree>
    <p:extLst>
      <p:ext uri="{BB962C8B-B14F-4D97-AF65-F5344CB8AC3E}">
        <p14:creationId xmlns:p14="http://schemas.microsoft.com/office/powerpoint/2010/main" val="30500212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E7CBEE-5A1D-3A4A-9F10-3D2A503C406B}"/>
              </a:ext>
            </a:extLst>
          </p:cNvPr>
          <p:cNvSpPr txBox="1"/>
          <p:nvPr/>
        </p:nvSpPr>
        <p:spPr>
          <a:xfrm>
            <a:off x="1169233" y="839449"/>
            <a:ext cx="8859187" cy="523220"/>
          </a:xfrm>
          <a:prstGeom prst="rect">
            <a:avLst/>
          </a:prstGeom>
          <a:noFill/>
        </p:spPr>
        <p:txBody>
          <a:bodyPr wrap="square" rtlCol="0">
            <a:spAutoFit/>
          </a:bodyPr>
          <a:lstStyle/>
          <a:p>
            <a:pPr algn="ctr"/>
            <a:r>
              <a:rPr lang="es-ES" sz="2800" b="1" dirty="0">
                <a:solidFill>
                  <a:schemeClr val="accent1">
                    <a:lumMod val="50000"/>
                  </a:schemeClr>
                </a:solidFill>
                <a:latin typeface="Arial Narrow" panose="020B0606020202030204" pitchFamily="34" charset="0"/>
              </a:rPr>
              <a:t>PLANTA DE PERSONAL</a:t>
            </a:r>
          </a:p>
        </p:txBody>
      </p:sp>
      <p:pic>
        <p:nvPicPr>
          <p:cNvPr id="4" name="Imagen 3">
            <a:extLst>
              <a:ext uri="{FF2B5EF4-FFF2-40B4-BE49-F238E27FC236}">
                <a16:creationId xmlns:a16="http://schemas.microsoft.com/office/drawing/2014/main" id="{6EBC0728-5701-279E-14F9-C844510E33CB}"/>
              </a:ext>
            </a:extLst>
          </p:cNvPr>
          <p:cNvPicPr>
            <a:picLocks noChangeAspect="1"/>
          </p:cNvPicPr>
          <p:nvPr/>
        </p:nvPicPr>
        <p:blipFill>
          <a:blip r:embed="rId2"/>
          <a:stretch>
            <a:fillRect/>
          </a:stretch>
        </p:blipFill>
        <p:spPr>
          <a:xfrm>
            <a:off x="2458388" y="1362669"/>
            <a:ext cx="6280878" cy="5292436"/>
          </a:xfrm>
          <a:prstGeom prst="rect">
            <a:avLst/>
          </a:prstGeom>
        </p:spPr>
      </p:pic>
      <p:sp>
        <p:nvSpPr>
          <p:cNvPr id="5" name="CuadroTexto 4">
            <a:extLst>
              <a:ext uri="{FF2B5EF4-FFF2-40B4-BE49-F238E27FC236}">
                <a16:creationId xmlns:a16="http://schemas.microsoft.com/office/drawing/2014/main" id="{DA0A3E8C-21BF-251A-A695-2481F4AD8C20}"/>
              </a:ext>
            </a:extLst>
          </p:cNvPr>
          <p:cNvSpPr txBox="1"/>
          <p:nvPr/>
        </p:nvSpPr>
        <p:spPr>
          <a:xfrm>
            <a:off x="9054059" y="1558977"/>
            <a:ext cx="2548328" cy="1938992"/>
          </a:xfrm>
          <a:prstGeom prst="rect">
            <a:avLst/>
          </a:prstGeom>
          <a:solidFill>
            <a:schemeClr val="accent1">
              <a:lumMod val="40000"/>
              <a:lumOff val="60000"/>
            </a:schemeClr>
          </a:solidFill>
        </p:spPr>
        <p:txBody>
          <a:bodyPr wrap="square" rtlCol="0">
            <a:spAutoFit/>
          </a:bodyPr>
          <a:lstStyle/>
          <a:p>
            <a:r>
              <a:rPr lang="es-MX" sz="2000" dirty="0">
                <a:latin typeface="Arial Narrow" panose="020B0606020202030204" pitchFamily="34" charset="0"/>
              </a:rPr>
              <a:t>Decreto 963 del 27 de mayo de 1998 </a:t>
            </a:r>
          </a:p>
          <a:p>
            <a:r>
              <a:rPr lang="es-MX" sz="2000" dirty="0">
                <a:latin typeface="Arial Narrow" panose="020B0606020202030204" pitchFamily="34" charset="0"/>
              </a:rPr>
              <a:t>Decreto 1835 de septiembre 16 de 1999  Decreto 3969 del 14 de octubre de 2008</a:t>
            </a:r>
          </a:p>
        </p:txBody>
      </p:sp>
    </p:spTree>
    <p:extLst>
      <p:ext uri="{BB962C8B-B14F-4D97-AF65-F5344CB8AC3E}">
        <p14:creationId xmlns:p14="http://schemas.microsoft.com/office/powerpoint/2010/main" val="955340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C4A2A57-17D1-8C72-2ECC-52BB820A5C11}"/>
              </a:ext>
            </a:extLst>
          </p:cNvPr>
          <p:cNvSpPr txBox="1"/>
          <p:nvPr/>
        </p:nvSpPr>
        <p:spPr>
          <a:xfrm>
            <a:off x="2115546" y="826767"/>
            <a:ext cx="8514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strike="noStrike" kern="1200" cap="none" spc="0" normalizeH="0" baseline="0" noProof="0" dirty="0">
                <a:ln>
                  <a:noFill/>
                </a:ln>
                <a:solidFill>
                  <a:srgbClr val="4472C4">
                    <a:lumMod val="50000"/>
                  </a:srgbClr>
                </a:solidFill>
                <a:effectLst/>
                <a:uLnTx/>
                <a:uFillTx/>
                <a:latin typeface="Arial Narrow" panose="020B0606020202030204" pitchFamily="34" charset="0"/>
              </a:rPr>
              <a:t>VINCULACIÓN</a:t>
            </a:r>
            <a:endParaRPr kumimoji="0" lang="es-ES" sz="2800" b="1" i="0" strike="noStrike" kern="1200" cap="none" spc="0" normalizeH="0" baseline="0" noProof="0" dirty="0">
              <a:ln>
                <a:noFill/>
              </a:ln>
              <a:solidFill>
                <a:prstClr val="black"/>
              </a:solidFill>
              <a:effectLst/>
              <a:uLnTx/>
              <a:uFillTx/>
              <a:latin typeface="Arial Narrow" panose="020B0606020202030204" pitchFamily="34" charset="0"/>
            </a:endParaRPr>
          </a:p>
        </p:txBody>
      </p:sp>
      <p:pic>
        <p:nvPicPr>
          <p:cNvPr id="3" name="Imagen 2" descr="Texto&#10;&#10;Descripción generada automáticamente">
            <a:extLst>
              <a:ext uri="{FF2B5EF4-FFF2-40B4-BE49-F238E27FC236}">
                <a16:creationId xmlns:a16="http://schemas.microsoft.com/office/drawing/2014/main" id="{01708DD0-D681-94F6-1BDF-6A417619D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3327" y="-1"/>
            <a:ext cx="2888674" cy="604695"/>
          </a:xfrm>
          <a:prstGeom prst="rect">
            <a:avLst/>
          </a:prstGeom>
        </p:spPr>
      </p:pic>
      <p:pic>
        <p:nvPicPr>
          <p:cNvPr id="6" name="Imagen 5">
            <a:extLst>
              <a:ext uri="{FF2B5EF4-FFF2-40B4-BE49-F238E27FC236}">
                <a16:creationId xmlns:a16="http://schemas.microsoft.com/office/drawing/2014/main" id="{9DC1E88B-351E-4EE3-8607-15B6D4FC3E61}"/>
              </a:ext>
            </a:extLst>
          </p:cNvPr>
          <p:cNvPicPr>
            <a:picLocks noChangeAspect="1"/>
          </p:cNvPicPr>
          <p:nvPr/>
        </p:nvPicPr>
        <p:blipFill>
          <a:blip r:embed="rId3"/>
          <a:stretch>
            <a:fillRect/>
          </a:stretch>
        </p:blipFill>
        <p:spPr>
          <a:xfrm>
            <a:off x="1819662" y="1448252"/>
            <a:ext cx="9687384" cy="5291787"/>
          </a:xfrm>
          <a:prstGeom prst="rect">
            <a:avLst/>
          </a:prstGeom>
        </p:spPr>
      </p:pic>
    </p:spTree>
    <p:extLst>
      <p:ext uri="{BB962C8B-B14F-4D97-AF65-F5344CB8AC3E}">
        <p14:creationId xmlns:p14="http://schemas.microsoft.com/office/powerpoint/2010/main" val="3949205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C317754-7520-9B7A-BC61-D93E6EB0D9E5}"/>
              </a:ext>
            </a:extLst>
          </p:cNvPr>
          <p:cNvSpPr txBox="1"/>
          <p:nvPr/>
        </p:nvSpPr>
        <p:spPr>
          <a:xfrm>
            <a:off x="1226051" y="856857"/>
            <a:ext cx="102982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strike="noStrike" kern="1200" cap="none" spc="0" normalizeH="0" baseline="0" noProof="0" dirty="0">
                <a:ln>
                  <a:noFill/>
                </a:ln>
                <a:solidFill>
                  <a:srgbClr val="4472C4">
                    <a:lumMod val="50000"/>
                  </a:srgbClr>
                </a:solidFill>
                <a:effectLst/>
                <a:uLnTx/>
                <a:uFillTx/>
                <a:latin typeface="Arial Narrow" panose="020B0606020202030204" pitchFamily="34" charset="0"/>
              </a:rPr>
              <a:t>PLAN INSTITUCIONAL DE CAPACITACIONES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s-ES_tradnl" sz="2000" dirty="0">
                <a:solidFill>
                  <a:prstClr val="black"/>
                </a:solidFill>
                <a:latin typeface="Arial Narrow" panose="020B0606020202030204" pitchFamily="34" charset="0"/>
                <a:ea typeface="+mn-ea"/>
                <a:cs typeface="+mn-cs"/>
              </a:rPr>
              <a:t>Cumplimiento </a:t>
            </a:r>
            <a:r>
              <a:rPr lang="es-ES_tradnl" sz="2000" dirty="0">
                <a:solidFill>
                  <a:prstClr val="black"/>
                </a:solidFill>
                <a:latin typeface="Arial Narrow" panose="020B0606020202030204" pitchFamily="34" charset="0"/>
              </a:rPr>
              <a:t>de </a:t>
            </a:r>
            <a:r>
              <a:rPr kumimoji="0" lang="es-ES_tradnl" sz="2000" b="0" i="0" u="none" strike="noStrike" kern="1200" cap="none" spc="0" normalizeH="0" baseline="0" noProof="0" dirty="0">
                <a:ln>
                  <a:noFill/>
                </a:ln>
                <a:solidFill>
                  <a:prstClr val="black"/>
                </a:solidFill>
                <a:effectLst/>
                <a:uLnTx/>
                <a:uFillTx/>
                <a:latin typeface="Arial Narrow" panose="020B0606020202030204" pitchFamily="34" charset="0"/>
              </a:rPr>
              <a:t>la formulación, implementación, evaluación y seguimiento del PIC</a:t>
            </a:r>
            <a:endParaRPr kumimoji="0" lang="es-ES" sz="2000" b="0" i="0" u="none" strike="noStrike" kern="1200" cap="none" spc="0" normalizeH="0" baseline="0" noProof="0" dirty="0">
              <a:ln>
                <a:noFill/>
              </a:ln>
              <a:solidFill>
                <a:prstClr val="black"/>
              </a:solidFill>
              <a:effectLst/>
              <a:uLnTx/>
              <a:uFillTx/>
              <a:latin typeface="Arial Narrow" panose="020B0606020202030204" pitchFamily="34" charset="0"/>
            </a:endParaRPr>
          </a:p>
        </p:txBody>
      </p:sp>
      <p:graphicFrame>
        <p:nvGraphicFramePr>
          <p:cNvPr id="5" name="Diagrama 4">
            <a:extLst>
              <a:ext uri="{FF2B5EF4-FFF2-40B4-BE49-F238E27FC236}">
                <a16:creationId xmlns:a16="http://schemas.microsoft.com/office/drawing/2014/main" id="{42FE834A-62CE-4074-9C38-213282E2CC09}"/>
              </a:ext>
            </a:extLst>
          </p:cNvPr>
          <p:cNvGraphicFramePr/>
          <p:nvPr>
            <p:extLst>
              <p:ext uri="{D42A27DB-BD31-4B8C-83A1-F6EECF244321}">
                <p14:modId xmlns:p14="http://schemas.microsoft.com/office/powerpoint/2010/main" val="2146690839"/>
              </p:ext>
            </p:extLst>
          </p:nvPr>
        </p:nvGraphicFramePr>
        <p:xfrm>
          <a:off x="563356" y="1687854"/>
          <a:ext cx="11065288" cy="4969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80167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1F0BFE2-A816-7844-9EBC-71EB6C0DDE32}"/>
              </a:ext>
            </a:extLst>
          </p:cNvPr>
          <p:cNvSpPr txBox="1"/>
          <p:nvPr/>
        </p:nvSpPr>
        <p:spPr>
          <a:xfrm>
            <a:off x="1154243" y="1259174"/>
            <a:ext cx="9518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strike="noStrike" kern="1200" cap="none" spc="0" normalizeH="0" baseline="0" noProof="0" dirty="0">
                <a:ln>
                  <a:noFill/>
                </a:ln>
                <a:solidFill>
                  <a:srgbClr val="4472C4">
                    <a:lumMod val="50000"/>
                  </a:srgbClr>
                </a:solidFill>
                <a:effectLst/>
                <a:uLnTx/>
                <a:uFillTx/>
                <a:latin typeface="Arial Narrow" panose="020B0606020202030204" pitchFamily="34" charset="0"/>
              </a:rPr>
              <a:t>PLAN DE BIENESTAR SOCIAL</a:t>
            </a:r>
          </a:p>
        </p:txBody>
      </p:sp>
      <p:pic>
        <p:nvPicPr>
          <p:cNvPr id="5" name="Imagen 4">
            <a:extLst>
              <a:ext uri="{FF2B5EF4-FFF2-40B4-BE49-F238E27FC236}">
                <a16:creationId xmlns:a16="http://schemas.microsoft.com/office/drawing/2014/main" id="{BF66710D-B185-39DB-9D99-1993173072AB}"/>
              </a:ext>
            </a:extLst>
          </p:cNvPr>
          <p:cNvPicPr>
            <a:picLocks noChangeAspect="1"/>
          </p:cNvPicPr>
          <p:nvPr/>
        </p:nvPicPr>
        <p:blipFill>
          <a:blip r:embed="rId2"/>
          <a:stretch>
            <a:fillRect/>
          </a:stretch>
        </p:blipFill>
        <p:spPr>
          <a:xfrm>
            <a:off x="454701" y="2128603"/>
            <a:ext cx="3127948" cy="3161197"/>
          </a:xfrm>
          <a:prstGeom prst="rect">
            <a:avLst/>
          </a:prstGeom>
        </p:spPr>
      </p:pic>
      <p:sp>
        <p:nvSpPr>
          <p:cNvPr id="8" name="CuadroTexto 7">
            <a:extLst>
              <a:ext uri="{FF2B5EF4-FFF2-40B4-BE49-F238E27FC236}">
                <a16:creationId xmlns:a16="http://schemas.microsoft.com/office/drawing/2014/main" id="{2BD0FBD9-6979-9D4C-F975-29ACB4FA19A6}"/>
              </a:ext>
            </a:extLst>
          </p:cNvPr>
          <p:cNvSpPr txBox="1"/>
          <p:nvPr/>
        </p:nvSpPr>
        <p:spPr>
          <a:xfrm>
            <a:off x="4062334" y="2099107"/>
            <a:ext cx="7824866" cy="707886"/>
          </a:xfrm>
          <a:prstGeom prst="rect">
            <a:avLst/>
          </a:prstGeom>
          <a:noFill/>
        </p:spPr>
        <p:txBody>
          <a:bodyPr wrap="square" rtlCol="0">
            <a:spAutoFit/>
          </a:bodyPr>
          <a:lstStyle/>
          <a:p>
            <a:pPr lvl="0">
              <a:buFont typeface="Arial" panose="020B0604020202020204" pitchFamily="34" charset="0"/>
              <a:buChar char="•"/>
            </a:pPr>
            <a:r>
              <a:rPr lang="es-ES" sz="2000" b="1" dirty="0">
                <a:latin typeface="Arial Narrow" panose="020B0606020202030204" pitchFamily="34" charset="0"/>
              </a:rPr>
              <a:t>Equilibrio Social</a:t>
            </a:r>
          </a:p>
          <a:p>
            <a:pPr lvl="0"/>
            <a:r>
              <a:rPr lang="es-ES" sz="2000" dirty="0">
                <a:latin typeface="Arial Narrow" panose="020B0606020202030204" pitchFamily="34" charset="0"/>
              </a:rPr>
              <a:t> Factores Psicosociales - Equilibrio entre vida laboral y familiar - Calidad de vida.</a:t>
            </a:r>
            <a:endParaRPr lang="es-CO" sz="2000" dirty="0">
              <a:latin typeface="Arial Narrow" panose="020B0606020202030204" pitchFamily="34" charset="0"/>
            </a:endParaRPr>
          </a:p>
        </p:txBody>
      </p:sp>
      <p:sp>
        <p:nvSpPr>
          <p:cNvPr id="9" name="CuadroTexto 8">
            <a:extLst>
              <a:ext uri="{FF2B5EF4-FFF2-40B4-BE49-F238E27FC236}">
                <a16:creationId xmlns:a16="http://schemas.microsoft.com/office/drawing/2014/main" id="{F10EF930-F9E7-DA16-10D1-D9557733A922}"/>
              </a:ext>
            </a:extLst>
          </p:cNvPr>
          <p:cNvSpPr txBox="1"/>
          <p:nvPr/>
        </p:nvSpPr>
        <p:spPr>
          <a:xfrm>
            <a:off x="4062335" y="2836490"/>
            <a:ext cx="8454452" cy="707886"/>
          </a:xfrm>
          <a:prstGeom prst="rect">
            <a:avLst/>
          </a:prstGeom>
          <a:noFill/>
        </p:spPr>
        <p:txBody>
          <a:bodyPr wrap="square" rtlCol="0">
            <a:spAutoFit/>
          </a:bodyPr>
          <a:lstStyle/>
          <a:p>
            <a:pPr lvl="0">
              <a:buFont typeface="Arial" panose="020B0604020202020204" pitchFamily="34" charset="0"/>
              <a:buChar char="•"/>
            </a:pPr>
            <a:r>
              <a:rPr lang="es-ES" sz="2000" b="1" dirty="0">
                <a:latin typeface="Arial Narrow" panose="020B0606020202030204" pitchFamily="34" charset="0"/>
              </a:rPr>
              <a:t>Salud Mental</a:t>
            </a:r>
          </a:p>
          <a:p>
            <a:pPr lvl="0"/>
            <a:r>
              <a:rPr lang="es-ES" sz="2000" dirty="0">
                <a:latin typeface="Arial Narrow" panose="020B0606020202030204" pitchFamily="34" charset="0"/>
              </a:rPr>
              <a:t> Higiene Mental - Prevención de nuevos riesgos de la salud y efectos Postpandemia</a:t>
            </a:r>
            <a:endParaRPr lang="es-CO" sz="2000" dirty="0">
              <a:latin typeface="Arial Narrow" panose="020B0606020202030204" pitchFamily="34" charset="0"/>
            </a:endParaRPr>
          </a:p>
        </p:txBody>
      </p:sp>
      <p:sp>
        <p:nvSpPr>
          <p:cNvPr id="10" name="CuadroTexto 9">
            <a:extLst>
              <a:ext uri="{FF2B5EF4-FFF2-40B4-BE49-F238E27FC236}">
                <a16:creationId xmlns:a16="http://schemas.microsoft.com/office/drawing/2014/main" id="{BF5A9D47-A41F-4A95-E963-226D1704D143}"/>
              </a:ext>
            </a:extLst>
          </p:cNvPr>
          <p:cNvSpPr txBox="1"/>
          <p:nvPr/>
        </p:nvSpPr>
        <p:spPr>
          <a:xfrm>
            <a:off x="4062335" y="3671573"/>
            <a:ext cx="8129665" cy="707886"/>
          </a:xfrm>
          <a:prstGeom prst="rect">
            <a:avLst/>
          </a:prstGeom>
          <a:noFill/>
        </p:spPr>
        <p:txBody>
          <a:bodyPr wrap="square" rtlCol="0">
            <a:spAutoFit/>
          </a:bodyPr>
          <a:lstStyle/>
          <a:p>
            <a:pPr lvl="0">
              <a:buFont typeface="Arial" panose="020B0604020202020204" pitchFamily="34" charset="0"/>
              <a:buChar char="•"/>
            </a:pPr>
            <a:r>
              <a:rPr lang="es-ES" sz="2000" b="1" dirty="0">
                <a:latin typeface="Arial Narrow" panose="020B0606020202030204" pitchFamily="34" charset="0"/>
              </a:rPr>
              <a:t>Convivencia Social</a:t>
            </a:r>
          </a:p>
          <a:p>
            <a:pPr lvl="0"/>
            <a:r>
              <a:rPr lang="es-ES" sz="2000" b="1" dirty="0">
                <a:latin typeface="Arial Narrow" panose="020B0606020202030204" pitchFamily="34" charset="0"/>
              </a:rPr>
              <a:t>  </a:t>
            </a:r>
            <a:r>
              <a:rPr lang="es-ES" sz="2000" dirty="0">
                <a:latin typeface="Arial Narrow" panose="020B0606020202030204" pitchFamily="34" charset="0"/>
              </a:rPr>
              <a:t>Fomento de la Inclusión, diversidad y representatividad</a:t>
            </a:r>
            <a:endParaRPr lang="es-CO" sz="2000" dirty="0">
              <a:latin typeface="Arial Narrow" panose="020B0606020202030204" pitchFamily="34" charset="0"/>
            </a:endParaRPr>
          </a:p>
        </p:txBody>
      </p:sp>
      <p:sp>
        <p:nvSpPr>
          <p:cNvPr id="11" name="CuadroTexto 10">
            <a:extLst>
              <a:ext uri="{FF2B5EF4-FFF2-40B4-BE49-F238E27FC236}">
                <a16:creationId xmlns:a16="http://schemas.microsoft.com/office/drawing/2014/main" id="{D9B4E030-3E12-96B6-CAC6-83E39AEF04E2}"/>
              </a:ext>
            </a:extLst>
          </p:cNvPr>
          <p:cNvSpPr txBox="1"/>
          <p:nvPr/>
        </p:nvSpPr>
        <p:spPr>
          <a:xfrm>
            <a:off x="4062334" y="4560039"/>
            <a:ext cx="7390151" cy="707886"/>
          </a:xfrm>
          <a:prstGeom prst="rect">
            <a:avLst/>
          </a:prstGeom>
          <a:noFill/>
        </p:spPr>
        <p:txBody>
          <a:bodyPr wrap="square" rtlCol="0">
            <a:spAutoFit/>
          </a:bodyPr>
          <a:lstStyle/>
          <a:p>
            <a:pPr lvl="0">
              <a:buFont typeface="Arial" panose="020B0604020202020204" pitchFamily="34" charset="0"/>
              <a:buChar char="•"/>
            </a:pPr>
            <a:r>
              <a:rPr lang="es-ES" sz="2000" b="1" dirty="0">
                <a:latin typeface="Arial Narrow" panose="020B0606020202030204" pitchFamily="34" charset="0"/>
              </a:rPr>
              <a:t>Alianzas Interinstitucionales</a:t>
            </a:r>
          </a:p>
          <a:p>
            <a:pPr lvl="0"/>
            <a:r>
              <a:rPr lang="es-ES" sz="2000" dirty="0">
                <a:latin typeface="Arial Narrow" panose="020B0606020202030204" pitchFamily="34" charset="0"/>
              </a:rPr>
              <a:t>  Coordinación interinstitucional y fomento de buenas prácticas</a:t>
            </a:r>
            <a:endParaRPr lang="es-CO" sz="2000" dirty="0">
              <a:latin typeface="Arial Narrow" panose="020B0606020202030204" pitchFamily="34" charset="0"/>
            </a:endParaRPr>
          </a:p>
        </p:txBody>
      </p:sp>
      <p:sp>
        <p:nvSpPr>
          <p:cNvPr id="12" name="CuadroTexto 11">
            <a:extLst>
              <a:ext uri="{FF2B5EF4-FFF2-40B4-BE49-F238E27FC236}">
                <a16:creationId xmlns:a16="http://schemas.microsoft.com/office/drawing/2014/main" id="{32F7C417-D549-463B-C84A-2790269041F9}"/>
              </a:ext>
            </a:extLst>
          </p:cNvPr>
          <p:cNvSpPr txBox="1"/>
          <p:nvPr/>
        </p:nvSpPr>
        <p:spPr>
          <a:xfrm>
            <a:off x="4062334" y="5289800"/>
            <a:ext cx="8129666" cy="1015663"/>
          </a:xfrm>
          <a:prstGeom prst="rect">
            <a:avLst/>
          </a:prstGeom>
          <a:noFill/>
        </p:spPr>
        <p:txBody>
          <a:bodyPr wrap="square" rtlCol="0">
            <a:spAutoFit/>
          </a:bodyPr>
          <a:lstStyle/>
          <a:p>
            <a:pPr lvl="0">
              <a:buFont typeface="Arial" panose="020B0604020202020204" pitchFamily="34" charset="0"/>
              <a:buChar char="•"/>
            </a:pPr>
            <a:r>
              <a:rPr lang="es-ES" sz="2000" b="1" dirty="0">
                <a:latin typeface="Arial Narrow" panose="020B0606020202030204" pitchFamily="34" charset="0"/>
              </a:rPr>
              <a:t>Transformación Digital</a:t>
            </a:r>
          </a:p>
          <a:p>
            <a:pPr lvl="0"/>
            <a:r>
              <a:rPr lang="es-ES" sz="2000" b="1" dirty="0">
                <a:latin typeface="Arial Narrow" panose="020B0606020202030204" pitchFamily="34" charset="0"/>
              </a:rPr>
              <a:t>  </a:t>
            </a:r>
            <a:r>
              <a:rPr lang="es-ES" sz="2000" dirty="0">
                <a:latin typeface="Arial Narrow" panose="020B0606020202030204" pitchFamily="34" charset="0"/>
              </a:rPr>
              <a:t>Fomento del uso de las herramientas informáticas que permiten facilita, agiliza y</a:t>
            </a:r>
          </a:p>
          <a:p>
            <a:pPr lvl="0"/>
            <a:r>
              <a:rPr lang="es-ES" sz="2000" dirty="0">
                <a:latin typeface="Arial Narrow" panose="020B0606020202030204" pitchFamily="34" charset="0"/>
              </a:rPr>
              <a:t>  simplifica la comunicación a la gestión del bienestar.</a:t>
            </a:r>
            <a:endParaRPr lang="es-CO" sz="2000" dirty="0">
              <a:latin typeface="Arial Narrow" panose="020B0606020202030204" pitchFamily="34" charset="0"/>
            </a:endParaRPr>
          </a:p>
        </p:txBody>
      </p:sp>
    </p:spTree>
    <p:extLst>
      <p:ext uri="{BB962C8B-B14F-4D97-AF65-F5344CB8AC3E}">
        <p14:creationId xmlns:p14="http://schemas.microsoft.com/office/powerpoint/2010/main" val="929464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E4C180-24EF-1209-B9F9-A70F1E2E036F}"/>
              </a:ext>
            </a:extLst>
          </p:cNvPr>
          <p:cNvSpPr txBox="1"/>
          <p:nvPr/>
        </p:nvSpPr>
        <p:spPr>
          <a:xfrm>
            <a:off x="824459" y="1214203"/>
            <a:ext cx="103432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strike="noStrike" kern="1200" cap="none" spc="0" normalizeH="0" baseline="0" noProof="0" dirty="0">
                <a:ln>
                  <a:noFill/>
                </a:ln>
                <a:solidFill>
                  <a:srgbClr val="4472C4">
                    <a:lumMod val="50000"/>
                  </a:srgbClr>
                </a:solidFill>
                <a:effectLst/>
                <a:uLnTx/>
                <a:uFillTx/>
                <a:latin typeface="Arial Narrow" panose="020B0606020202030204" pitchFamily="34" charset="0"/>
              </a:rPr>
              <a:t>PLAN INSTITUCIONAL DE  INCENTIVOS </a:t>
            </a:r>
          </a:p>
        </p:txBody>
      </p:sp>
      <p:graphicFrame>
        <p:nvGraphicFramePr>
          <p:cNvPr id="4" name="Diagrama 3">
            <a:extLst>
              <a:ext uri="{FF2B5EF4-FFF2-40B4-BE49-F238E27FC236}">
                <a16:creationId xmlns:a16="http://schemas.microsoft.com/office/drawing/2014/main" id="{AECCEA75-EFA0-A7E2-B081-E1AFFD6FE5F7}"/>
              </a:ext>
            </a:extLst>
          </p:cNvPr>
          <p:cNvGraphicFramePr/>
          <p:nvPr>
            <p:extLst>
              <p:ext uri="{D42A27DB-BD31-4B8C-83A1-F6EECF244321}">
                <p14:modId xmlns:p14="http://schemas.microsoft.com/office/powerpoint/2010/main" val="2552135714"/>
              </p:ext>
            </p:extLst>
          </p:nvPr>
        </p:nvGraphicFramePr>
        <p:xfrm>
          <a:off x="1289155" y="1094281"/>
          <a:ext cx="9293726" cy="5246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Texto&#10;&#10;Descripción generada automáticamente">
            <a:extLst>
              <a:ext uri="{FF2B5EF4-FFF2-40B4-BE49-F238E27FC236}">
                <a16:creationId xmlns:a16="http://schemas.microsoft.com/office/drawing/2014/main" id="{F046BAD3-1F98-8E4F-E7F0-82C18B243C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3327" y="-1"/>
            <a:ext cx="2888674" cy="604695"/>
          </a:xfrm>
          <a:prstGeom prst="rect">
            <a:avLst/>
          </a:prstGeom>
        </p:spPr>
      </p:pic>
    </p:spTree>
    <p:extLst>
      <p:ext uri="{BB962C8B-B14F-4D97-AF65-F5344CB8AC3E}">
        <p14:creationId xmlns:p14="http://schemas.microsoft.com/office/powerpoint/2010/main" val="2947321666"/>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2.xml><?xml version="1.0" encoding="utf-8"?>
<a:themeOverride xmlns:a="http://schemas.openxmlformats.org/drawingml/2006/main">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3.xml><?xml version="1.0" encoding="utf-8"?>
<a:themeOverride xmlns:a="http://schemas.openxmlformats.org/drawingml/2006/main">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4.xml><?xml version="1.0" encoding="utf-8"?>
<a:themeOverride xmlns:a="http://schemas.openxmlformats.org/drawingml/2006/main">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5.xml><?xml version="1.0" encoding="utf-8"?>
<a:themeOverride xmlns:a="http://schemas.openxmlformats.org/drawingml/2006/main">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4050</TotalTime>
  <Words>7647</Words>
  <Application>Microsoft Office PowerPoint</Application>
  <PresentationFormat>Panorámica</PresentationFormat>
  <Paragraphs>773</Paragraphs>
  <Slides>108</Slides>
  <Notes>8</Notes>
  <HiddenSlides>0</HiddenSlides>
  <MMClips>0</MMClips>
  <ScaleCrop>false</ScaleCrop>
  <HeadingPairs>
    <vt:vector size="8" baseType="variant">
      <vt:variant>
        <vt:lpstr>Fuentes usadas</vt:lpstr>
      </vt:variant>
      <vt:variant>
        <vt:i4>15</vt:i4>
      </vt:variant>
      <vt:variant>
        <vt:lpstr>Tema</vt:lpstr>
      </vt:variant>
      <vt:variant>
        <vt:i4>3</vt:i4>
      </vt:variant>
      <vt:variant>
        <vt:lpstr>Servidores OLE incrustados</vt:lpstr>
      </vt:variant>
      <vt:variant>
        <vt:i4>2</vt:i4>
      </vt:variant>
      <vt:variant>
        <vt:lpstr>Títulos de diapositiva</vt:lpstr>
      </vt:variant>
      <vt:variant>
        <vt:i4>108</vt:i4>
      </vt:variant>
    </vt:vector>
  </HeadingPairs>
  <TitlesOfParts>
    <vt:vector size="128" baseType="lpstr">
      <vt:lpstr>Arial</vt:lpstr>
      <vt:lpstr>Arial MT</vt:lpstr>
      <vt:lpstr>Arial Narrow</vt:lpstr>
      <vt:lpstr>Arial Nova Cond</vt:lpstr>
      <vt:lpstr>Calibri</vt:lpstr>
      <vt:lpstr>Calibri Light</vt:lpstr>
      <vt:lpstr>Century Gothic</vt:lpstr>
      <vt:lpstr>Corbel</vt:lpstr>
      <vt:lpstr>Lucida Sans Unicode</vt:lpstr>
      <vt:lpstr>Microsoft Sans Serif</vt:lpstr>
      <vt:lpstr>Tahoma</vt:lpstr>
      <vt:lpstr>Times New Roman</vt:lpstr>
      <vt:lpstr>Verdana</vt:lpstr>
      <vt:lpstr>Wingdings</vt:lpstr>
      <vt:lpstr>Wingdings 2</vt:lpstr>
      <vt:lpstr>1_Tema de Office</vt:lpstr>
      <vt:lpstr>Office Theme</vt:lpstr>
      <vt:lpstr>Tema de Office</vt:lpstr>
      <vt:lpstr>Hoja de cálculo</vt:lpstr>
      <vt:lpstr>Worksheet</vt:lpstr>
      <vt:lpstr>RENDICION DE CUENTAS VIGENCIA 2021-AVANCES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PLANEACION ESTRATEGICA</vt:lpstr>
      <vt:lpstr>Presentación de PowerPoint</vt:lpstr>
      <vt:lpstr>Presentación de PowerPoint</vt:lpstr>
      <vt:lpstr> 1.2 PLAN ESTRATEGICO</vt:lpstr>
      <vt:lpstr>Presentación de PowerPoint</vt:lpstr>
      <vt:lpstr>Presentación de PowerPoint</vt:lpstr>
      <vt:lpstr>Presentación de PowerPoint</vt:lpstr>
      <vt:lpstr> 1.3 PLAN DE ACCION</vt:lpstr>
      <vt:lpstr>Presentación de PowerPoint</vt:lpstr>
      <vt:lpstr>1.4 PLAN ANTICORRUPCION Y ATENCION AL CIUDADANO – PARTICIPACION CIUDADANA</vt:lpstr>
      <vt:lpstr>Presentación de PowerPoint</vt:lpstr>
      <vt:lpstr>1.5   PLAN ESTRATEGICO DE TECNOLOGIAS DE           INFORMACIÓN Y COMUNICACIÓN – PETIC</vt:lpstr>
      <vt:lpstr>Modernización de la operación tecnológica e implementación de la política de gobierno digital.  El  PETIC, contempla  el diseño de objetivos y estrategias T.I., articulados con los objetivos institucionales, y sectoriales.  Su objetivo,  es asegurar la disponibilidad y continuidad de los servicios tecnológicos, gestionando las necesidades de infraestructura tecnológica y servicios asociados, requeridos para la operación de la entidad, a través de  proyectos y/o iniciativas.   </vt:lpstr>
      <vt:lpstr>    -Actualización del Sistema de Gestión Documental    SGD- ORFEO en el FPS.FNC, Sistema Integrado   Administrativo y Financiero –SAFIX  - Se adquirieron herramienta como el aplicativo   Horus-health, y el  software SIG-FPS  - Licenciamiento del software para el  cobro   coactivo y persuasivo a cargo de la entidad  -Se realizó la automatización de certificados para  usuarios a través de la página web. (Certificados  de ingresos y retenciones y certificados de  boletines de pago de los pensionados     </vt:lpstr>
      <vt:lpstr>-Se adquirieron  y actualizaron  licencia  ORACLE, office 2019, licencias Windows 10, licencia Windows server 2019 a PERPETUIDAD  -Se realizó la adquisición fuentes  ininterrumpibles de potencia-UPS,  equipos de  escritorios, impresoras, scanner y portátiles con       dispositivos adicionales para seguridad física y  para el trabajo en condiciones óptimas de los  funcionarios.  -Se realizó la renovación de la tecnología y  redes de conectividad y entrada en operación  del nuevo sistema de Digiturno.</vt:lpstr>
      <vt:lpstr>Presentación de PowerPoint</vt:lpstr>
      <vt:lpstr>CANALES DE COMUNICACION – REDES SOCIALES</vt:lpstr>
      <vt:lpstr>ATENCION Y SERVICIOS A LA CIUDADANIA</vt:lpstr>
      <vt:lpstr>CORREOS  ELECTRONICOS PARA SOLICITUDES</vt:lpstr>
      <vt:lpstr>1.6 PROYECTOS DE INVERSION</vt:lpstr>
      <vt:lpstr>Presentación de PowerPoint</vt:lpstr>
      <vt:lpstr>Presentación de PowerPoint</vt:lpstr>
      <vt:lpstr>2. GESTION MISIONAL    2.1 GESTION SERVICIOS DE SALUD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2.2 GESTION DE PRESTACIONES ECONOMICAS </vt:lpstr>
      <vt:lpstr>SOLICITUDES RECIBIDAS</vt:lpstr>
      <vt:lpstr>TRAMITE DE SOLICITUDES</vt:lpstr>
      <vt:lpstr>NOMINA  – NOVEDADES DE NOMINA</vt:lpstr>
      <vt:lpstr>NOMINA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CONTABLE Y FINANCIERA </vt:lpstr>
      <vt:lpstr> 4.  GESTIÓN FINANCIERA  </vt:lpstr>
      <vt:lpstr>Presentación de PowerPoint</vt:lpstr>
      <vt:lpstr>EJECUCIÓN PRESUPUESTAL </vt:lpstr>
      <vt:lpstr>Presentación de PowerPoint</vt:lpstr>
      <vt:lpstr>GESTIÓN DE PAGOS EN TESORERÍA</vt:lpstr>
      <vt:lpstr>Presentación de PowerPoint</vt:lpstr>
      <vt:lpstr>Presentación de PowerPoint</vt:lpstr>
      <vt:lpstr>Presentación de PowerPoint</vt:lpstr>
      <vt:lpstr>Presentación de PowerPoint</vt:lpstr>
      <vt:lpstr>GESTIÓN CARTERA </vt:lpstr>
      <vt:lpstr>Presentación de PowerPoint</vt:lpstr>
      <vt:lpstr> 5. GESTIÓN JURIDICA Y CONTRACTUAL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 PLANTA DE PERSONAL DE LA ENTIDAD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7. MEDICIÓN Y MEJORA </vt:lpstr>
      <vt:lpstr>Presentación de PowerPoint</vt:lpstr>
      <vt:lpstr> Avances en Materia de Implementación de la Políticas de Desarrollo Administrativo -Sistema Integrado de Gestión –MIPG-. </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Vivian Angelica Gomez Moreno</dc:creator>
  <cp:lastModifiedBy>ADMIN</cp:lastModifiedBy>
  <cp:revision>166</cp:revision>
  <dcterms:created xsi:type="dcterms:W3CDTF">2022-07-25T15:32:42Z</dcterms:created>
  <dcterms:modified xsi:type="dcterms:W3CDTF">2022-09-23T18:08:41Z</dcterms:modified>
</cp:coreProperties>
</file>